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71" r:id="rId4"/>
    <p:sldId id="257" r:id="rId5"/>
    <p:sldId id="259" r:id="rId6"/>
    <p:sldId id="263" r:id="rId7"/>
    <p:sldId id="269" r:id="rId8"/>
    <p:sldId id="267" r:id="rId9"/>
    <p:sldId id="268" r:id="rId10"/>
    <p:sldId id="266" r:id="rId11"/>
    <p:sldId id="260" r:id="rId12"/>
    <p:sldId id="261" r:id="rId13"/>
    <p:sldId id="262" r:id="rId14"/>
    <p:sldId id="265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17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16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42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95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84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67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96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4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11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282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366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C2DE9-7482-4CEF-8DE7-6A6D1100C103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E1C1A-A785-470F-BAA4-3ADD58C2A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689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8.emf"/><Relationship Id="rId4" Type="http://schemas.openxmlformats.org/officeDocument/2006/relationships/package" Target="../embeddings/List_aplikace_Microsoft_Excel1.xls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package" Target="../embeddings/List_aplikace_Microsoft_Excel4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8.emf"/><Relationship Id="rId4" Type="http://schemas.openxmlformats.org/officeDocument/2006/relationships/package" Target="../embeddings/List_aplikace_Microsoft_Excel3.xls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635756"/>
              </p:ext>
            </p:extLst>
          </p:nvPr>
        </p:nvGraphicFramePr>
        <p:xfrm>
          <a:off x="1524000" y="1397000"/>
          <a:ext cx="6720408" cy="3869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VY_32_Inovace_4.2.9</a:t>
                      </a:r>
                      <a:r>
                        <a:rPr lang="cs-CZ" baseline="0" dirty="0" smtClean="0"/>
                        <a:t>  Práce a volný čas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pojmy povolání a volný čas</a:t>
                      </a:r>
                      <a:r>
                        <a:rPr lang="cs-CZ" baseline="0" dirty="0" smtClean="0"/>
                        <a:t>. Prezentace byla vytvořena pro práci s interaktivní tabulí nebo dataprojektorem a obsahuje animaci.</a:t>
                      </a:r>
                    </a:p>
                    <a:p>
                      <a:pPr algn="l"/>
                      <a:endParaRPr lang="cs-CZ" baseline="0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8244" y="1268760"/>
            <a:ext cx="1224136" cy="144016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05118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224135"/>
          </a:xfrm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Práce a volný čas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6256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8" name="Picture 4" descr="C:\Users\prejzova\AppData\Local\Microsoft\Windows\Temporary Internet Files\Content.IE5\IIZQ5E7Z\MP9002851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56992"/>
            <a:ext cx="3873624" cy="2592288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prejzova\AppData\Local\Microsoft\Windows\Temporary Internet Files\Content.IE5\LEK25C6T\MP9003994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56992"/>
            <a:ext cx="3744416" cy="2592288"/>
          </a:xfrm>
          <a:prstGeom prst="rect">
            <a:avLst/>
          </a:prstGeom>
          <a:noFill/>
          <a:ln w="57150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714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237626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Dospělí lidé chodí do zaměstnání. Vykonávají určitá povolání. Jejich práce je buď fyzická, nebo duševní. Každá práce je ale důležitá.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924944"/>
            <a:ext cx="4038600" cy="32012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prejzova\AppData\Local\Microsoft\Windows\Temporary Internet Files\Content.IE5\8KG0O2PD\MP90043946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175"/>
            <a:ext cx="3456383" cy="320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rejzova\AppData\Local\Microsoft\Windows\Temporary Internet Files\Content.IE5\LEK25C6T\MC9002289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309634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88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/>
              <a:t>Tajenka – názvy povolání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089709"/>
              </p:ext>
            </p:extLst>
          </p:nvPr>
        </p:nvGraphicFramePr>
        <p:xfrm>
          <a:off x="-35732" y="1094283"/>
          <a:ext cx="9217024" cy="510313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44244"/>
                <a:gridCol w="694475"/>
                <a:gridCol w="694475"/>
                <a:gridCol w="784317"/>
                <a:gridCol w="794097"/>
                <a:gridCol w="688980"/>
                <a:gridCol w="720080"/>
                <a:gridCol w="792088"/>
                <a:gridCol w="792088"/>
                <a:gridCol w="864096"/>
                <a:gridCol w="792088"/>
                <a:gridCol w="755996"/>
              </a:tblGrid>
              <a:tr h="727968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gridSpan="3"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4039">
                <a:tc rowSpan="2" gridSpan="3"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Staví domy</a:t>
                      </a:r>
                    </a:p>
                    <a:p>
                      <a:endParaRPr lang="cs-CZ" sz="24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Maluje pokoje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35317">
                <a:tc gridSpan="3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369">
                <a:tc rowSpan="3" gridSpan="3">
                  <a:txBody>
                    <a:bodyPr/>
                    <a:lstStyle/>
                    <a:p>
                      <a:endParaRPr lang="cs-CZ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sz="28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Pomáhá</a:t>
                      </a: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doktorovi</a:t>
                      </a:r>
                    </a:p>
                    <a:p>
                      <a:endParaRPr lang="cs-CZ" sz="24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Léčí pacienty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Peče pečivo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94147">
                <a:tc gridSpan="3" vMerge="1"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3023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9810">
                <a:tc gridSpan="3"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Řídí dopravu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2900331"/>
              </p:ext>
            </p:extLst>
          </p:nvPr>
        </p:nvGraphicFramePr>
        <p:xfrm>
          <a:off x="3957638" y="3233738"/>
          <a:ext cx="1228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2" name="List" r:id="rId4" imgW="1228771" imgH="390594" progId="Excel.Sheet.12">
                  <p:embed/>
                </p:oleObj>
              </mc:Choice>
              <mc:Fallback>
                <p:oleObj name="List" r:id="rId4" imgW="1228771" imgH="3905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57638" y="3233738"/>
                        <a:ext cx="1228725" cy="390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777466"/>
              </p:ext>
            </p:extLst>
          </p:nvPr>
        </p:nvGraphicFramePr>
        <p:xfrm>
          <a:off x="10116616" y="321217"/>
          <a:ext cx="10414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416560"/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4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3977516"/>
              </p:ext>
            </p:extLst>
          </p:nvPr>
        </p:nvGraphicFramePr>
        <p:xfrm>
          <a:off x="3957638" y="3233738"/>
          <a:ext cx="1228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3" name="List" r:id="rId7" imgW="1228771" imgH="390594" progId="Excel.Sheet.12">
                  <p:embed/>
                </p:oleObj>
              </mc:Choice>
              <mc:Fallback>
                <p:oleObj name="List" r:id="rId7" imgW="1228771" imgH="3905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57638" y="3233738"/>
                        <a:ext cx="1228725" cy="390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948264" y="119675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Stříhá vlasy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7420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dirty="0" smtClean="0"/>
              <a:t>Tajenka – názvy povolání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166385"/>
              </p:ext>
            </p:extLst>
          </p:nvPr>
        </p:nvGraphicFramePr>
        <p:xfrm>
          <a:off x="-47691" y="1052736"/>
          <a:ext cx="9217024" cy="532859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44244"/>
                <a:gridCol w="694475"/>
                <a:gridCol w="694475"/>
                <a:gridCol w="784317"/>
                <a:gridCol w="794097"/>
                <a:gridCol w="688980"/>
                <a:gridCol w="720080"/>
                <a:gridCol w="792088"/>
                <a:gridCol w="792088"/>
                <a:gridCol w="864096"/>
                <a:gridCol w="792088"/>
                <a:gridCol w="755996"/>
              </a:tblGrid>
              <a:tr h="63792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gridSpan="3"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8996">
                <a:tc rowSpan="2" gridSpan="3">
                  <a:txBody>
                    <a:bodyPr/>
                    <a:lstStyle/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Staví domy</a:t>
                      </a:r>
                    </a:p>
                    <a:p>
                      <a:endParaRPr lang="cs-CZ" sz="2400" b="0" i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Maluje pokoje</a:t>
                      </a:r>
                      <a:endParaRPr lang="cs-CZ" sz="2400" b="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9919">
                <a:tc gridSpan="3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5927">
                <a:tc rowSpan="4" gridSpan="3">
                  <a:txBody>
                    <a:bodyPr/>
                    <a:lstStyle/>
                    <a:p>
                      <a:endParaRPr lang="cs-CZ" sz="2000" b="0" i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Pomáhá</a:t>
                      </a:r>
                    </a:p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doktorovi</a:t>
                      </a:r>
                    </a:p>
                    <a:p>
                      <a:endParaRPr lang="cs-CZ" sz="2400" b="0" i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Léčí pacienty</a:t>
                      </a:r>
                      <a:endParaRPr lang="cs-CZ" sz="2400" b="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Peče pečivo</a:t>
                      </a:r>
                      <a:endParaRPr lang="cs-CZ" sz="2400" b="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5927">
                <a:tc gridSpan="3" vMerge="1"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9919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É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Ř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6690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3289">
                <a:tc gridSpan="3">
                  <a:txBody>
                    <a:bodyPr/>
                    <a:lstStyle/>
                    <a:p>
                      <a:r>
                        <a:rPr lang="cs-CZ" sz="2400" b="0" i="1" dirty="0" smtClean="0">
                          <a:solidFill>
                            <a:schemeClr val="tx1"/>
                          </a:solidFill>
                        </a:rPr>
                        <a:t>Řídí dopravu</a:t>
                      </a:r>
                      <a:endParaRPr lang="cs-CZ" sz="2400" b="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2854645"/>
              </p:ext>
            </p:extLst>
          </p:nvPr>
        </p:nvGraphicFramePr>
        <p:xfrm>
          <a:off x="3957638" y="3233738"/>
          <a:ext cx="1228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56" name="List" r:id="rId4" imgW="1228771" imgH="390594" progId="Excel.Sheet.12">
                  <p:embed/>
                </p:oleObj>
              </mc:Choice>
              <mc:Fallback>
                <p:oleObj name="List" r:id="rId4" imgW="1228771" imgH="3905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57638" y="3233738"/>
                        <a:ext cx="1228725" cy="390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839699"/>
              </p:ext>
            </p:extLst>
          </p:nvPr>
        </p:nvGraphicFramePr>
        <p:xfrm>
          <a:off x="10116616" y="321217"/>
          <a:ext cx="10414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416560"/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43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92167160"/>
              </p:ext>
            </p:extLst>
          </p:nvPr>
        </p:nvGraphicFramePr>
        <p:xfrm>
          <a:off x="3957638" y="3233738"/>
          <a:ext cx="12287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57" name="List" r:id="rId7" imgW="1228771" imgH="390594" progId="Excel.Sheet.12">
                  <p:embed/>
                </p:oleObj>
              </mc:Choice>
              <mc:Fallback>
                <p:oleObj name="List" r:id="rId7" imgW="1228771" imgH="3905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57638" y="3233738"/>
                        <a:ext cx="1228725" cy="390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948264" y="126876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Stříhá vlasy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44941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                </a:t>
            </a:r>
            <a:r>
              <a:rPr lang="cs-CZ" u="sng" dirty="0" smtClean="0"/>
              <a:t>Dělání  </a:t>
            </a:r>
            <a:r>
              <a:rPr lang="cs-CZ" dirty="0" smtClean="0"/>
              <a:t>                                                  </a:t>
            </a:r>
            <a:r>
              <a:rPr lang="cs-CZ" sz="2200" dirty="0" smtClean="0"/>
              <a:t>písnička z pohádky        </a:t>
            </a:r>
            <a:r>
              <a:rPr lang="cs-CZ" sz="3600" i="1" dirty="0" smtClean="0"/>
              <a:t>Princové </a:t>
            </a:r>
            <a:r>
              <a:rPr lang="cs-CZ" sz="3600" i="1" dirty="0"/>
              <a:t>jsou na </a:t>
            </a:r>
            <a:r>
              <a:rPr lang="cs-CZ" sz="3600" i="1" dirty="0" smtClean="0"/>
              <a:t>draka     </a:t>
            </a:r>
            <a:r>
              <a:rPr lang="cs-CZ" sz="2200" dirty="0" smtClean="0"/>
              <a:t>zazpívejte si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038600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Když máš srdce zjihlé, </a:t>
            </a:r>
            <a:br>
              <a:rPr lang="cs-CZ" dirty="0"/>
            </a:br>
            <a:r>
              <a:rPr lang="cs-CZ" dirty="0"/>
              <a:t>když máš potíže, </a:t>
            </a:r>
            <a:br>
              <a:rPr lang="cs-CZ" dirty="0"/>
            </a:br>
            <a:r>
              <a:rPr lang="cs-CZ" dirty="0"/>
              <a:t>tak dej cihlu k cihle, </a:t>
            </a:r>
            <a:br>
              <a:rPr lang="cs-CZ" dirty="0"/>
            </a:br>
            <a:r>
              <a:rPr lang="cs-CZ" dirty="0"/>
              <a:t>těsto do </a:t>
            </a:r>
            <a:r>
              <a:rPr lang="cs-CZ" dirty="0" smtClean="0"/>
              <a:t>díže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smtClean="0"/>
              <a:t>Upeč </a:t>
            </a:r>
            <a:r>
              <a:rPr lang="cs-CZ" dirty="0"/>
              <a:t>třeba chleba, </a:t>
            </a:r>
            <a:br>
              <a:rPr lang="cs-CZ" dirty="0"/>
            </a:br>
            <a:r>
              <a:rPr lang="cs-CZ" dirty="0"/>
              <a:t>postav třeba zeď, </a:t>
            </a:r>
            <a:br>
              <a:rPr lang="cs-CZ" dirty="0"/>
            </a:br>
            <a:r>
              <a:rPr lang="cs-CZ" dirty="0"/>
              <a:t>žal se krásně vstřebá, </a:t>
            </a:r>
            <a:br>
              <a:rPr lang="cs-CZ" dirty="0"/>
            </a:br>
            <a:r>
              <a:rPr lang="cs-CZ" dirty="0"/>
              <a:t>začni s tím hned teď, </a:t>
            </a:r>
            <a:br>
              <a:rPr lang="cs-CZ" dirty="0"/>
            </a:br>
            <a:r>
              <a:rPr lang="cs-CZ" dirty="0"/>
              <a:t>začni s tím hned teď.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Dělání, dělání </a:t>
            </a:r>
            <a:r>
              <a:rPr lang="cs-CZ" dirty="0" smtClean="0"/>
              <a:t>         všechny </a:t>
            </a:r>
            <a:r>
              <a:rPr lang="cs-CZ" dirty="0"/>
              <a:t>smutky zahání, </a:t>
            </a:r>
            <a:br>
              <a:rPr lang="cs-CZ" dirty="0"/>
            </a:br>
            <a:r>
              <a:rPr lang="cs-CZ" dirty="0" smtClean="0"/>
              <a:t>dělání</a:t>
            </a:r>
            <a:r>
              <a:rPr lang="cs-CZ" dirty="0"/>
              <a:t>, dělání je </a:t>
            </a:r>
            <a:r>
              <a:rPr lang="cs-CZ" dirty="0" smtClean="0"/>
              <a:t>lék.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Dělání, dělání </a:t>
            </a:r>
            <a:r>
              <a:rPr lang="cs-CZ" dirty="0" smtClean="0"/>
              <a:t>                   to </a:t>
            </a:r>
            <a:r>
              <a:rPr lang="cs-CZ" dirty="0"/>
              <a:t>nám úsměv zachrání, </a:t>
            </a:r>
            <a:br>
              <a:rPr lang="cs-CZ" dirty="0"/>
            </a:br>
            <a:r>
              <a:rPr lang="cs-CZ" dirty="0" smtClean="0"/>
              <a:t>dělání</a:t>
            </a:r>
            <a:r>
              <a:rPr lang="cs-CZ" dirty="0"/>
              <a:t>, dělání je lék.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7170" name="Picture 2" descr="C:\Users\prejzova\AppData\Local\Microsoft\Windows\Temporary Internet Files\Content.IE5\8WMQIZX9\MC90036165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893" y="4437112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rejzova\AppData\Local\Microsoft\Windows\Temporary Internet Files\Content.IE5\LEK25C6T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437112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usic"/>
          <p:cNvSpPr>
            <a:spLocks noEditPoints="1" noChangeArrowheads="1"/>
          </p:cNvSpPr>
          <p:nvPr/>
        </p:nvSpPr>
        <p:spPr bwMode="auto">
          <a:xfrm>
            <a:off x="7884368" y="260648"/>
            <a:ext cx="898404" cy="648072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72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2550"/>
          </a:xfrm>
          <a:ln w="57150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Uhodneš povolání?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991187"/>
            <a:ext cx="8568952" cy="54621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Pekař    peče                .          Hodinář  opravuje                  .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dirty="0" smtClean="0"/>
              <a:t>Řezník  vyrábí                  .      Zahradník  pěstuje                 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dirty="0" smtClean="0"/>
              <a:t>Doktor   léčí            .              Malíř    maluje                    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Obuvník  opravuje                      .        Řidič    řídí                  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6146" name="Picture 2" descr="C:\Users\prejzova\AppData\Local\Microsoft\Windows\Temporary Internet Files\Content.IE5\LEK25C6T\MC900290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963" y="824984"/>
            <a:ext cx="136815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rejzova\AppData\Local\Microsoft\Windows\Temporary Internet Files\Content.IE5\8KG0O2PD\MC900088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195" y="2682606"/>
            <a:ext cx="1054610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ejzova\AppData\Local\Microsoft\Windows\Temporary Internet Files\Content.IE5\8WMQIZX9\MP9004031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48" y="986607"/>
            <a:ext cx="1080120" cy="84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rejzova\AppData\Local\Microsoft\Windows\Temporary Internet Files\Content.IE5\IIZQ5E7Z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630" y="2373177"/>
            <a:ext cx="1056011" cy="108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prejzova\AppData\Local\Microsoft\Windows\Temporary Internet Files\Content.IE5\8KG0O2PD\MC9001519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681" y="3978809"/>
            <a:ext cx="521208" cy="90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prejzova\AppData\Local\Microsoft\Windows\Temporary Internet Files\Content.IE5\LEK25C6T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07307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prejzova\AppData\Local\Microsoft\Windows\Temporary Internet Files\Content.IE5\LEK25C6T\MC9003521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577" y="4856559"/>
            <a:ext cx="1321539" cy="104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prejzova\AppData\Local\Microsoft\Windows\Temporary Internet Files\Content.IE5\8WMQIZX9\MC9001989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3920454"/>
            <a:ext cx="1296145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4139952" y="2433341"/>
            <a:ext cx="1460648" cy="83530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05253" y="1014575"/>
            <a:ext cx="1160484" cy="762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752394" y="3978809"/>
            <a:ext cx="1375444" cy="78910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870276" y="5266455"/>
            <a:ext cx="1291961" cy="762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23141" y="2506642"/>
            <a:ext cx="1136492" cy="7620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23140" y="3907609"/>
            <a:ext cx="1280508" cy="81753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23140" y="5214633"/>
            <a:ext cx="1368152" cy="78296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017134" y="931448"/>
            <a:ext cx="1331669" cy="804129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50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210146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Jak se staví dům?                                      Jaká povolání jsou potřeba?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Na stavbě domu pracuje mnoho lidí různých povolání. Architekti a inženýři začínají s plány. Bagristé a kopáči vyhloubí základy. Zedníci, jeřábníci a betonáři staví. Topenáři, instalatéři, pokrývači, malíři, elektrikáři a kladeči parket připraví dům k bydlení. Až potom přijede stěhovací auto s nábytkem a lidé začnou bydlet.</a:t>
            </a:r>
            <a:endParaRPr lang="cs-CZ" sz="3600" dirty="0"/>
          </a:p>
        </p:txBody>
      </p:sp>
      <p:pic>
        <p:nvPicPr>
          <p:cNvPr id="5123" name="Picture 3" descr="C:\Users\prejzova\AppData\Local\Microsoft\Windows\Temporary Internet Files\Content.IE5\8WMQIZX9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-243408"/>
            <a:ext cx="195111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922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Básničky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Zedník</a:t>
            </a:r>
          </a:p>
          <a:p>
            <a:pPr marL="0" indent="0">
              <a:buNone/>
            </a:pPr>
            <a:r>
              <a:rPr lang="cs-CZ" sz="2400" i="1" dirty="0" smtClean="0"/>
              <a:t>Jiří Žáček</a:t>
            </a:r>
          </a:p>
          <a:p>
            <a:pPr marL="0" indent="0">
              <a:buNone/>
            </a:pPr>
            <a:endParaRPr lang="cs-CZ" sz="800" i="1" dirty="0" smtClean="0"/>
          </a:p>
          <a:p>
            <a:pPr marL="0" indent="0">
              <a:buNone/>
            </a:pPr>
            <a:r>
              <a:rPr lang="cs-CZ" dirty="0" smtClean="0"/>
              <a:t>Cihlu k cihle, cihlu k cihle,    </a:t>
            </a:r>
          </a:p>
          <a:p>
            <a:pPr marL="0" indent="0">
              <a:buNone/>
            </a:pPr>
            <a:r>
              <a:rPr lang="cs-CZ" dirty="0" smtClean="0"/>
              <a:t>nabrat maltu na lžíci.</a:t>
            </a:r>
          </a:p>
          <a:p>
            <a:pPr marL="0" indent="0">
              <a:buNone/>
            </a:pPr>
            <a:r>
              <a:rPr lang="cs-CZ" dirty="0" smtClean="0"/>
              <a:t>Cihlu k cihle, cihlu k cihle – </a:t>
            </a:r>
          </a:p>
          <a:p>
            <a:pPr marL="0" indent="0">
              <a:buNone/>
            </a:pPr>
            <a:r>
              <a:rPr lang="cs-CZ" dirty="0" smtClean="0"/>
              <a:t>tak stavějí zedníci.</a:t>
            </a:r>
          </a:p>
          <a:p>
            <a:pPr marL="0" indent="0">
              <a:buNone/>
            </a:pPr>
            <a:r>
              <a:rPr lang="cs-CZ" dirty="0" smtClean="0"/>
              <a:t>Dům je pevný jako hrad,</a:t>
            </a:r>
          </a:p>
          <a:p>
            <a:pPr marL="0" indent="0">
              <a:buNone/>
            </a:pPr>
            <a:r>
              <a:rPr lang="cs-CZ" dirty="0" smtClean="0"/>
              <a:t>můžeme se stěhovat.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392488" cy="4525963"/>
          </a:xfrm>
          <a:solidFill>
            <a:schemeClr val="accent6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Jeřábník</a:t>
            </a:r>
          </a:p>
          <a:p>
            <a:pPr marL="0" indent="0">
              <a:buNone/>
            </a:pPr>
            <a:r>
              <a:rPr lang="cs-CZ" sz="2400" i="1" dirty="0" smtClean="0"/>
              <a:t>Hana Prokšová</a:t>
            </a:r>
          </a:p>
          <a:p>
            <a:pPr marL="0" indent="0">
              <a:buNone/>
            </a:pPr>
            <a:endParaRPr lang="cs-CZ" sz="800" i="1" dirty="0" smtClean="0"/>
          </a:p>
          <a:p>
            <a:pPr marL="0" indent="0">
              <a:buNone/>
            </a:pPr>
            <a:r>
              <a:rPr lang="cs-CZ" dirty="0" smtClean="0"/>
              <a:t>Jirko, Oldo, pojďte se mnou,</a:t>
            </a:r>
          </a:p>
          <a:p>
            <a:pPr marL="0" indent="0">
              <a:buNone/>
            </a:pPr>
            <a:r>
              <a:rPr lang="cs-CZ" dirty="0" smtClean="0"/>
              <a:t>abyste to viděli.</a:t>
            </a:r>
          </a:p>
          <a:p>
            <a:pPr marL="0" indent="0">
              <a:buNone/>
            </a:pPr>
            <a:r>
              <a:rPr lang="cs-CZ" dirty="0" smtClean="0"/>
              <a:t>Jak můj táta na jeřábu</a:t>
            </a:r>
          </a:p>
          <a:p>
            <a:pPr marL="0" indent="0">
              <a:buNone/>
            </a:pPr>
            <a:r>
              <a:rPr lang="cs-CZ" dirty="0" smtClean="0"/>
              <a:t>umí zvedat panely.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5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Jaké řemeslníky potřebujeme při stavbě domu?</a:t>
            </a:r>
            <a:endParaRPr lang="cs-CZ" sz="3200" dirty="0"/>
          </a:p>
        </p:txBody>
      </p:sp>
      <p:pic>
        <p:nvPicPr>
          <p:cNvPr id="9219" name="Picture 3" descr="C:\Users\prejzova\AppData\Local\Microsoft\Windows\Temporary Internet Files\Content.IE5\8WMQIZX9\MP900433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20888"/>
            <a:ext cx="367240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467544" y="4005064"/>
            <a:ext cx="163448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Klempíř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71137" y="1963688"/>
            <a:ext cx="174496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Zedník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130969" y="1268760"/>
            <a:ext cx="1681336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Pokrývač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7124" y="5384159"/>
            <a:ext cx="2084675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Topenář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563888" y="5384159"/>
            <a:ext cx="1944216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Tesař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012160" y="5372436"/>
            <a:ext cx="192251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Elektrikář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588224" y="3547864"/>
            <a:ext cx="172819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Malíř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571202" y="1420126"/>
            <a:ext cx="1656184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Instalatér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61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Umíš odpovědět na tyto otázky?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4400" dirty="0" smtClean="0"/>
              <a:t>Jaké </a:t>
            </a:r>
            <a:r>
              <a:rPr lang="cs-CZ" sz="4400" dirty="0"/>
              <a:t>povolání mají tví rodiče</a:t>
            </a:r>
            <a:r>
              <a:rPr lang="cs-CZ" sz="4400" dirty="0" smtClean="0"/>
              <a:t>?</a:t>
            </a:r>
          </a:p>
          <a:p>
            <a:pPr marL="0" indent="0">
              <a:buNone/>
            </a:pP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/>
              <a:t>Jaká je náplň jejich práce</a:t>
            </a:r>
            <a:r>
              <a:rPr lang="cs-CZ" sz="4400" dirty="0" smtClean="0"/>
              <a:t>?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Čím by jsi chtěl(a) být, až budeš velký(á)?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Co bude náplní tvé práce?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46821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Volný čas, zábava, koníčky.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trávíš svůj volný čas?</a:t>
            </a:r>
          </a:p>
          <a:p>
            <a:r>
              <a:rPr lang="cs-CZ" dirty="0" smtClean="0"/>
              <a:t>Co rád děláš?</a:t>
            </a:r>
          </a:p>
          <a:p>
            <a:r>
              <a:rPr lang="cs-CZ" dirty="0" smtClean="0"/>
              <a:t>Dokážeš se zabavit?</a:t>
            </a:r>
          </a:p>
          <a:p>
            <a:r>
              <a:rPr lang="cs-CZ" dirty="0" smtClean="0"/>
              <a:t>Máš nějaké koníčky?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Jaké koníčky mají tví rodiče?</a:t>
            </a:r>
          </a:p>
          <a:p>
            <a:r>
              <a:rPr lang="cs-CZ" dirty="0" smtClean="0"/>
              <a:t>Trávíte spolu s rodiči váš volný čas?</a:t>
            </a:r>
          </a:p>
        </p:txBody>
      </p:sp>
      <p:pic>
        <p:nvPicPr>
          <p:cNvPr id="8194" name="Picture 2" descr="C:\Users\prejzova\AppData\Local\Microsoft\Windows\Temporary Internet Files\Content.IE5\8WMQIZX9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8800"/>
            <a:ext cx="316835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81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Koníčky</a:t>
            </a:r>
            <a:endParaRPr lang="cs-CZ" dirty="0"/>
          </a:p>
        </p:txBody>
      </p:sp>
      <p:pic>
        <p:nvPicPr>
          <p:cNvPr id="5122" name="Picture 2" descr="C:\Users\prejzova\AppData\Local\Microsoft\Windows\Temporary Internet Files\Content.IE5\IIZQ5E7Z\MP90044230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1"/>
            <a:ext cx="2232248" cy="208823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rejzova\AppData\Local\Microsoft\Windows\Temporary Internet Files\Content.IE5\LEK25C6T\MP9002275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834" y="1543313"/>
            <a:ext cx="2418328" cy="224572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rejzova\AppData\Local\Microsoft\Windows\Temporary Internet Files\Content.IE5\IIZQ5E7Z\MP900401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21512"/>
            <a:ext cx="2241007" cy="204710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rejzova\AppData\Local\Microsoft\Windows\Temporary Internet Files\Content.IE5\LEK25C6T\MP90031688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63399"/>
            <a:ext cx="2211806" cy="201520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rejzova\AppData\Local\Microsoft\Windows\Temporary Internet Files\Content.IE5\LEK25C6T\MP900422748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"/>
          <a:stretch/>
        </p:blipFill>
        <p:spPr bwMode="auto">
          <a:xfrm>
            <a:off x="107503" y="2348880"/>
            <a:ext cx="2278659" cy="215455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rejzova\AppData\Local\Microsoft\Windows\Temporary Internet Files\Content.IE5\8KG0O2PD\MP90026223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6630"/>
            <a:ext cx="2427830" cy="222037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prejzova\AppData\Local\Microsoft\Windows\Temporary Internet Files\Content.IE5\8WMQIZX9\MP900255461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49335"/>
            <a:ext cx="2202928" cy="20200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rejzova\AppData\Local\Microsoft\Windows\Temporary Internet Files\Content.IE5\O4PZIY3K\MP9004422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834" y="4264406"/>
            <a:ext cx="2307286" cy="208773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68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Náměty na činnost: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Vyprávějte o práci svých rodičů.</a:t>
            </a:r>
          </a:p>
          <a:p>
            <a:r>
              <a:rPr lang="cs-CZ" dirty="0" smtClean="0"/>
              <a:t>Zahrajte si na redaktory. Ptejte se kamarádů, čím by chtěli být, až budou dospělí.</a:t>
            </a:r>
          </a:p>
          <a:p>
            <a:r>
              <a:rPr lang="cs-CZ" dirty="0" smtClean="0"/>
              <a:t>Nakreslete, jaké povolání se vám líbí?</a:t>
            </a:r>
          </a:p>
          <a:p>
            <a:r>
              <a:rPr lang="cs-CZ" dirty="0" smtClean="0"/>
              <a:t>Napište, jak trávíte svůj volný čas, jaké máte záliby, s kým si rádi hrajete.</a:t>
            </a:r>
          </a:p>
          <a:p>
            <a:r>
              <a:rPr lang="cs-CZ" dirty="0" smtClean="0"/>
              <a:t>Zkuste vymyslet básničku na nějaké povolání.</a:t>
            </a:r>
          </a:p>
          <a:p>
            <a:r>
              <a:rPr lang="cs-CZ" dirty="0" smtClean="0"/>
              <a:t>Zahrajte si na Řemesla.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417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8488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 a materiály:</a:t>
            </a:r>
          </a:p>
          <a:p>
            <a:endParaRPr lang="cs-CZ" dirty="0"/>
          </a:p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/>
              <a:t>Klipart-www.office.microsoft.com</a:t>
            </a:r>
            <a:endParaRPr lang="cs-CZ" dirty="0" smtClean="0"/>
          </a:p>
          <a:p>
            <a:r>
              <a:rPr lang="cs-CZ" dirty="0"/>
              <a:t>ŠTIKOVÁ, Věra. </a:t>
            </a:r>
            <a:r>
              <a:rPr lang="cs-CZ" i="1" dirty="0"/>
              <a:t>Prvouka 3, Pracovní sešit pro 3.ročník základní školy</a:t>
            </a:r>
            <a:r>
              <a:rPr lang="cs-CZ" dirty="0"/>
              <a:t>. Brno: Nová škola, 2002, ISBN 80-7289-045-X. </a:t>
            </a:r>
            <a:endParaRPr lang="cs-CZ" dirty="0" smtClean="0"/>
          </a:p>
          <a:p>
            <a:r>
              <a:rPr lang="cs-CZ" dirty="0" smtClean="0"/>
              <a:t>www.karaoketexty.cz/texty-</a:t>
            </a:r>
            <a:r>
              <a:rPr lang="cs-CZ" b="1" dirty="0" smtClean="0"/>
              <a:t>pisni</a:t>
            </a:r>
            <a:r>
              <a:rPr lang="cs-CZ" dirty="0" smtClean="0"/>
              <a:t>/pohadkove-</a:t>
            </a:r>
            <a:r>
              <a:rPr lang="cs-CZ" b="1" dirty="0" smtClean="0"/>
              <a:t>pisne</a:t>
            </a:r>
            <a:r>
              <a:rPr lang="cs-CZ" dirty="0" smtClean="0"/>
              <a:t>/</a:t>
            </a:r>
            <a:r>
              <a:rPr lang="cs-CZ" b="1" dirty="0" smtClean="0"/>
              <a:t>delani</a:t>
            </a:r>
            <a:r>
              <a:rPr lang="cs-CZ" dirty="0" smtClean="0"/>
              <a:t>-uklizi-68941 </a:t>
            </a:r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5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505</Words>
  <Application>Microsoft Office PowerPoint</Application>
  <PresentationFormat>Předvádění na obrazovce (4:3)</PresentationFormat>
  <Paragraphs>179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List</vt:lpstr>
      <vt:lpstr>Prezentace aplikace PowerPoint</vt:lpstr>
      <vt:lpstr>Práce a volný čas</vt:lpstr>
      <vt:lpstr>Dospělí lidé chodí do zaměstnání. Vykonávají určitá povolání. Jejich práce je buď fyzická, nebo duševní. Každá práce je ale důležitá. </vt:lpstr>
      <vt:lpstr>Tajenka – názvy povolání</vt:lpstr>
      <vt:lpstr>Tajenka – názvy povolání</vt:lpstr>
      <vt:lpstr>                                 Dělání                                                    písnička z pohádky        Princové jsou na draka     zazpívejte si  </vt:lpstr>
      <vt:lpstr>Uhodneš povolání?</vt:lpstr>
      <vt:lpstr>Jak se staví dům?                                      Jaká povolání jsou potřeba?</vt:lpstr>
      <vt:lpstr>Básničky</vt:lpstr>
      <vt:lpstr>Jaké řemeslníky potřebujeme při stavbě domu?</vt:lpstr>
      <vt:lpstr>  Umíš odpovědět na tyto otázky?  </vt:lpstr>
      <vt:lpstr>Volný čas, zábava, koníčky.</vt:lpstr>
      <vt:lpstr>Koníčky</vt:lpstr>
      <vt:lpstr>Náměty na činnost: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a volný čas</dc:title>
  <dc:creator>Naděžda Prejzová</dc:creator>
  <cp:lastModifiedBy>User</cp:lastModifiedBy>
  <cp:revision>48</cp:revision>
  <dcterms:created xsi:type="dcterms:W3CDTF">2012-11-24T18:14:06Z</dcterms:created>
  <dcterms:modified xsi:type="dcterms:W3CDTF">2012-12-29T09:46:42Z</dcterms:modified>
</cp:coreProperties>
</file>