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9" r:id="rId5"/>
    <p:sldId id="261" r:id="rId6"/>
    <p:sldId id="263" r:id="rId7"/>
    <p:sldId id="264" r:id="rId8"/>
    <p:sldId id="265" r:id="rId9"/>
    <p:sldId id="266" r:id="rId10"/>
    <p:sldId id="268" r:id="rId11"/>
    <p:sldId id="273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64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98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178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68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74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66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8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94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3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17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B0035-9D02-4273-B5C1-0881B15C9C4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828D9-BB1E-4BAA-8A21-0FFD1EBB04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02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597912"/>
              </p:ext>
            </p:extLst>
          </p:nvPr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VY_32_Inovace_4.3.7 Násobení</a:t>
                      </a:r>
                      <a:r>
                        <a:rPr lang="cs-CZ" baseline="0" dirty="0" smtClean="0"/>
                        <a:t> a dělení 7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Matematika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Materiál je určen k procvičení násobení a dělení číslem 7. </a:t>
                      </a:r>
                      <a:r>
                        <a:rPr lang="cs-CZ" baseline="0" dirty="0" smtClean="0"/>
                        <a:t>Prezentace byla vytvořena pro práci s interaktivní tabulí nebo dataprojektorem a obsahuje animace.</a:t>
                      </a:r>
                      <a:endParaRPr lang="cs-CZ" dirty="0" smtClean="0"/>
                    </a:p>
                    <a:p>
                      <a:pPr algn="l"/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10" y="764704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67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936103"/>
          </a:xfrm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Násobení a dělení 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420888"/>
            <a:ext cx="7776864" cy="4104456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cs-CZ" dirty="0"/>
          </a:p>
        </p:txBody>
      </p:sp>
      <p:pic>
        <p:nvPicPr>
          <p:cNvPr id="2053" name="Picture 5" descr="C:\Users\prejzova\AppData\Local\Microsoft\Windows\Temporary Internet Files\Content.IE5\8WMQIZX9\MP900175453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500" y1="16377" x2="3500" y2="16377"/>
                        <a14:backgroundMark x1="4333" y1="39206" x2="4333" y2="39206"/>
                        <a14:backgroundMark x1="4667" y1="69479" x2="4667" y2="69479"/>
                        <a14:backgroundMark x1="96167" y1="82382" x2="96167" y2="82382"/>
                        <a14:backgroundMark x1="94000" y1="22084" x2="94000" y2="22084"/>
                        <a14:backgroundMark x1="94667" y1="5707" x2="94667" y2="5707"/>
                        <a14:backgroundMark x1="65000" y1="6203" x2="65000" y2="6203"/>
                        <a14:backgroundMark x1="23833" y1="75682" x2="23833" y2="75682"/>
                        <a14:backgroundMark x1="28167" y1="80893" x2="28167" y2="80893"/>
                        <a14:backgroundMark x1="32833" y1="85360" x2="32833" y2="85360"/>
                        <a14:backgroundMark x1="35667" y1="86849" x2="35667" y2="868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4984"/>
            <a:ext cx="5904656" cy="288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926289"/>
            <a:ext cx="1638463" cy="135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01768"/>
            <a:ext cx="1485172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436849"/>
            <a:ext cx="1296144" cy="126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015" y="4115560"/>
            <a:ext cx="1663290" cy="133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36849"/>
            <a:ext cx="129614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115560"/>
            <a:ext cx="1618425" cy="133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prejzova\AppData\Local\Microsoft\Windows\Temporary Internet Files\Content.IE5\LEK25C6T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78" y="3857195"/>
            <a:ext cx="1524597" cy="140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76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Násobky 7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2769233"/>
              </p:ext>
            </p:extLst>
          </p:nvPr>
        </p:nvGraphicFramePr>
        <p:xfrm>
          <a:off x="457200" y="1196755"/>
          <a:ext cx="8229600" cy="50405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22960"/>
                <a:gridCol w="822960"/>
                <a:gridCol w="822960"/>
                <a:gridCol w="853832"/>
                <a:gridCol w="792088"/>
                <a:gridCol w="822960"/>
                <a:gridCol w="822960"/>
                <a:gridCol w="822960"/>
                <a:gridCol w="822960"/>
                <a:gridCol w="822960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61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62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63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64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65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66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67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68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69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70</a:t>
                      </a:r>
                      <a:endParaRPr lang="cs-CZ" sz="2800" b="1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472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208" y="208887"/>
            <a:ext cx="8707280" cy="1419913"/>
          </a:xfrm>
          <a:solidFill>
            <a:srgbClr val="FFC000"/>
          </a:solidFill>
          <a:ln w="571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002060"/>
                </a:solidFill>
              </a:rPr>
              <a:t>Zkus se mnou vyjmenovat násobky čísla 7. Možná to zvládneš rychleji než já.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57208" y="3996800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09817" y="2852936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45453" y="5036100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159309" y="1793063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272393" y="5682721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35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2562129" y="5664015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42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707904" y="5805264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49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5016031" y="5664376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56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6300192" y="5603100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63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7597436" y="5567536"/>
            <a:ext cx="1053402" cy="936104"/>
          </a:xfrm>
          <a:prstGeom prst="ellipse">
            <a:avLst/>
          </a:prstGeom>
          <a:solidFill>
            <a:srgbClr val="FCFCEA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70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prejzova\AppData\Local\Microsoft\Windows\Temporary Internet Files\Content.IE5\PSBFHVVI\MC9002154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795" y="1793063"/>
            <a:ext cx="5027799" cy="357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28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994122"/>
          </a:xfrm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Které příklady už znáš?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628800"/>
            <a:ext cx="3754760" cy="4525963"/>
          </a:xfr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 . 7 = 7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 . 7 = 14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 . 7 = 21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 . 7= 28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 . 7 = 35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600200"/>
            <a:ext cx="3860048" cy="4525963"/>
          </a:xfr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6 . 7 = 42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7 . 7= 49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8 . 7 = 56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9 . 7 = 63   Pomůže ti 9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10 . 7 = 70</a:t>
            </a:r>
            <a:endParaRPr lang="cs-CZ" dirty="0"/>
          </a:p>
        </p:txBody>
      </p:sp>
      <p:pic>
        <p:nvPicPr>
          <p:cNvPr id="2050" name="Picture 2" descr="C:\Users\prejzova\AppData\Local\Microsoft\Windows\Temporary Internet Files\Content.IE5\IIZQ5E7Z\MC9003306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318" y="182782"/>
            <a:ext cx="1521562" cy="172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1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994122"/>
          </a:xfrm>
          <a:solidFill>
            <a:schemeClr val="accent6"/>
          </a:solidFill>
        </p:spPr>
        <p:txBody>
          <a:bodyPr/>
          <a:lstStyle/>
          <a:p>
            <a:pPr algn="l"/>
            <a:r>
              <a:rPr lang="cs-CZ" dirty="0" smtClean="0"/>
              <a:t>Které příklady už znáš?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4104456" cy="4680520"/>
          </a:xfr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 . 7    jako   7 . 1 =  7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 . 7    jako  7 . 2 =  14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 . 7    jako  7 . 3 =  21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 . 7    jako  7 . 4 =  28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 . 7    jako  7 . 5 =  35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600200"/>
            <a:ext cx="4136864" cy="4709120"/>
          </a:xfr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6 . 7   jako    7 . 6 =  42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7 . 7   jako     7 . 7 =  49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8 . 7    jako    7 . 8 =  56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9 . 7    jako    7 . 9 =  63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10 . 7  jako   7 . 10 =  70</a:t>
            </a:r>
            <a:endParaRPr lang="cs-CZ" dirty="0"/>
          </a:p>
        </p:txBody>
      </p:sp>
      <p:pic>
        <p:nvPicPr>
          <p:cNvPr id="2050" name="Picture 2" descr="C:\Users\prejzova\AppData\Local\Microsoft\Windows\Temporary Internet Files\Content.IE5\IIZQ5E7Z\MC9003306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1170"/>
            <a:ext cx="1521562" cy="145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láček 7"/>
          <p:cNvSpPr/>
          <p:nvPr/>
        </p:nvSpPr>
        <p:spPr>
          <a:xfrm>
            <a:off x="7771450" y="5661248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áček 8"/>
          <p:cNvSpPr/>
          <p:nvPr/>
        </p:nvSpPr>
        <p:spPr>
          <a:xfrm>
            <a:off x="7614758" y="4653136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áček 9"/>
          <p:cNvSpPr/>
          <p:nvPr/>
        </p:nvSpPr>
        <p:spPr>
          <a:xfrm>
            <a:off x="3201522" y="5661248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áček 10"/>
          <p:cNvSpPr/>
          <p:nvPr/>
        </p:nvSpPr>
        <p:spPr>
          <a:xfrm>
            <a:off x="3146104" y="4653136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láček 11"/>
          <p:cNvSpPr/>
          <p:nvPr/>
        </p:nvSpPr>
        <p:spPr>
          <a:xfrm>
            <a:off x="7552856" y="3645024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láček 12"/>
          <p:cNvSpPr/>
          <p:nvPr/>
        </p:nvSpPr>
        <p:spPr>
          <a:xfrm>
            <a:off x="3146104" y="3645024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áček 13"/>
          <p:cNvSpPr/>
          <p:nvPr/>
        </p:nvSpPr>
        <p:spPr>
          <a:xfrm>
            <a:off x="3201522" y="1669883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áček 14"/>
          <p:cNvSpPr/>
          <p:nvPr/>
        </p:nvSpPr>
        <p:spPr>
          <a:xfrm>
            <a:off x="3131840" y="2654218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áček 15"/>
          <p:cNvSpPr/>
          <p:nvPr/>
        </p:nvSpPr>
        <p:spPr>
          <a:xfrm>
            <a:off x="7576880" y="2552905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láček 16"/>
          <p:cNvSpPr/>
          <p:nvPr/>
        </p:nvSpPr>
        <p:spPr>
          <a:xfrm>
            <a:off x="7524328" y="1652360"/>
            <a:ext cx="770384" cy="612648"/>
          </a:xfrm>
          <a:prstGeom prst="cloudCallout">
            <a:avLst>
              <a:gd name="adj1" fmla="val -2848"/>
              <a:gd name="adj2" fmla="val -8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54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  <a:blipFill>
            <a:blip r:embed="rId2"/>
            <a:tile tx="0" ty="0" sx="100000" sy="100000" flip="none" algn="tl"/>
          </a:blipFill>
          <a:ln w="57150"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Troufneš si na příklady?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9315" y="1484784"/>
            <a:ext cx="3771292" cy="5112568"/>
          </a:xfrm>
          <a:blipFill>
            <a:blip r:embed="rId3"/>
            <a:tile tx="0" ty="0" sx="100000" sy="100000" flip="none" algn="tl"/>
          </a:blipFill>
          <a:ln w="38100"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/>
              <a:t>3 . </a:t>
            </a:r>
            <a:r>
              <a:rPr lang="cs-CZ" b="1" dirty="0" smtClean="0"/>
              <a:t>7 </a:t>
            </a:r>
            <a:r>
              <a:rPr lang="cs-CZ" b="1" dirty="0"/>
              <a:t>=  </a:t>
            </a:r>
            <a:r>
              <a:rPr lang="cs-CZ" b="1" dirty="0" smtClean="0"/>
              <a:t> 21</a:t>
            </a:r>
            <a:endParaRPr lang="cs-CZ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5 . </a:t>
            </a:r>
            <a:r>
              <a:rPr lang="cs-CZ" b="1" dirty="0" smtClean="0"/>
              <a:t>7 </a:t>
            </a:r>
            <a:r>
              <a:rPr lang="cs-CZ" b="1" dirty="0"/>
              <a:t>= </a:t>
            </a:r>
            <a:r>
              <a:rPr lang="cs-CZ" b="1" dirty="0" smtClean="0"/>
              <a:t>  35</a:t>
            </a:r>
            <a:endParaRPr lang="cs-CZ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9 . </a:t>
            </a:r>
            <a:r>
              <a:rPr lang="cs-CZ" b="1" dirty="0" smtClean="0"/>
              <a:t>7 </a:t>
            </a:r>
            <a:r>
              <a:rPr lang="cs-CZ" b="1" dirty="0"/>
              <a:t>= </a:t>
            </a:r>
            <a:r>
              <a:rPr lang="cs-CZ" b="1" dirty="0" smtClean="0"/>
              <a:t>  63   </a:t>
            </a:r>
            <a:endParaRPr lang="cs-CZ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6 . </a:t>
            </a:r>
            <a:r>
              <a:rPr lang="cs-CZ" b="1" dirty="0" smtClean="0"/>
              <a:t>7 </a:t>
            </a:r>
            <a:r>
              <a:rPr lang="cs-CZ" b="1" dirty="0"/>
              <a:t>= </a:t>
            </a:r>
            <a:r>
              <a:rPr lang="cs-CZ" b="1" dirty="0" smtClean="0"/>
              <a:t>  42</a:t>
            </a:r>
            <a:endParaRPr lang="cs-CZ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1 . </a:t>
            </a:r>
            <a:r>
              <a:rPr lang="cs-CZ" b="1" dirty="0" smtClean="0"/>
              <a:t>7 </a:t>
            </a:r>
            <a:r>
              <a:rPr lang="cs-CZ" b="1" dirty="0"/>
              <a:t>= </a:t>
            </a:r>
            <a:r>
              <a:rPr lang="cs-CZ" b="1" dirty="0" smtClean="0"/>
              <a:t>  7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2535" y="1484784"/>
            <a:ext cx="3894584" cy="5112568"/>
          </a:xfrm>
          <a:blipFill>
            <a:blip r:embed="rId3"/>
            <a:tile tx="0" ty="0" sx="100000" sy="100000" flip="none" algn="tl"/>
          </a:blipFill>
          <a:ln w="38100">
            <a:solidFill>
              <a:schemeClr val="tx2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4 </a:t>
            </a:r>
            <a:r>
              <a:rPr lang="cs-CZ" b="1" dirty="0"/>
              <a:t>. </a:t>
            </a:r>
            <a:r>
              <a:rPr lang="cs-CZ" b="1" dirty="0" smtClean="0"/>
              <a:t>7 =   28</a:t>
            </a:r>
            <a:endParaRPr lang="cs-CZ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10 . </a:t>
            </a:r>
            <a:r>
              <a:rPr lang="cs-CZ" b="1" dirty="0" smtClean="0"/>
              <a:t>7 =   70</a:t>
            </a:r>
            <a:endParaRPr lang="cs-CZ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  8 . </a:t>
            </a:r>
            <a:r>
              <a:rPr lang="cs-CZ" b="1" dirty="0" smtClean="0"/>
              <a:t>7 =   56</a:t>
            </a:r>
            <a:endParaRPr lang="cs-CZ" b="1" dirty="0"/>
          </a:p>
          <a:p>
            <a:pPr marL="0" indent="0">
              <a:buNone/>
            </a:pPr>
            <a:endParaRPr lang="cs-CZ" sz="1000" b="1" dirty="0"/>
          </a:p>
          <a:p>
            <a:pPr marL="0" indent="0">
              <a:buNone/>
            </a:pPr>
            <a:endParaRPr lang="cs-CZ" sz="1000" b="1" dirty="0" smtClean="0"/>
          </a:p>
          <a:p>
            <a:pPr marL="0" indent="0">
              <a:buNone/>
            </a:pPr>
            <a:endParaRPr lang="cs-CZ" sz="1000" b="1" dirty="0"/>
          </a:p>
          <a:p>
            <a:pPr marL="0" indent="0">
              <a:buNone/>
            </a:pPr>
            <a:endParaRPr lang="cs-CZ" sz="1000" b="1" dirty="0"/>
          </a:p>
          <a:p>
            <a:pPr marL="0" indent="0">
              <a:buNone/>
            </a:pPr>
            <a:r>
              <a:rPr lang="cs-CZ" b="1" dirty="0"/>
              <a:t>  2 . </a:t>
            </a:r>
            <a:r>
              <a:rPr lang="cs-CZ" b="1" dirty="0" smtClean="0"/>
              <a:t>7 =   14</a:t>
            </a:r>
            <a:endParaRPr lang="cs-CZ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 smtClean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  7 . </a:t>
            </a:r>
            <a:r>
              <a:rPr lang="cs-CZ" b="1" dirty="0" smtClean="0"/>
              <a:t>7 =   49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962328" y="5805264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962328" y="4703773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344345" y="2399689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917433" y="3523308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326989" y="5805264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344345" y="4700232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924631" y="2403494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326989" y="1556792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310853" y="3551017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917433" y="1542519"/>
            <a:ext cx="770384" cy="720080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65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blipFill>
            <a:blip r:embed="rId2"/>
            <a:tile tx="0" ty="0" sx="100000" sy="100000" flip="none" algn="tl"/>
          </a:blip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/>
              <a:t>Zvládneš </a:t>
            </a:r>
            <a:r>
              <a:rPr lang="cs-CZ" dirty="0"/>
              <a:t>příklady na dělení?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5040560"/>
          </a:xfrm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000" b="1" dirty="0" smtClean="0"/>
          </a:p>
          <a:p>
            <a:pPr marL="0" indent="0">
              <a:buNone/>
            </a:pPr>
            <a:r>
              <a:rPr lang="cs-CZ" b="1" dirty="0" smtClean="0"/>
              <a:t>21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3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  </a:t>
            </a:r>
            <a:r>
              <a:rPr lang="cs-CZ" b="1" dirty="0" smtClean="0"/>
              <a:t>7 : 7 </a:t>
            </a:r>
            <a:r>
              <a:rPr lang="cs-CZ" b="1" dirty="0"/>
              <a:t>=   1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 smtClean="0"/>
              <a:t>63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9   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 smtClean="0"/>
              <a:t>28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4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 smtClean="0"/>
              <a:t>42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6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040560"/>
          </a:xfrm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800" b="1" dirty="0" smtClean="0"/>
          </a:p>
          <a:p>
            <a:pPr marL="0" indent="0">
              <a:buNone/>
            </a:pPr>
            <a:r>
              <a:rPr lang="cs-CZ" b="1" dirty="0" smtClean="0"/>
              <a:t>  56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8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  </a:t>
            </a:r>
            <a:r>
              <a:rPr lang="cs-CZ" b="1" dirty="0" smtClean="0"/>
              <a:t>70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</a:t>
            </a:r>
            <a:r>
              <a:rPr lang="cs-CZ" b="1" dirty="0" smtClean="0"/>
              <a:t> </a:t>
            </a:r>
            <a:r>
              <a:rPr lang="cs-CZ" b="1" dirty="0"/>
              <a:t>10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  </a:t>
            </a:r>
            <a:r>
              <a:rPr lang="cs-CZ" b="1" dirty="0" smtClean="0"/>
              <a:t>14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 2</a:t>
            </a:r>
          </a:p>
          <a:p>
            <a:pPr marL="0" indent="0">
              <a:buNone/>
            </a:pPr>
            <a:endParaRPr lang="cs-CZ" sz="1000" b="1" dirty="0"/>
          </a:p>
          <a:p>
            <a:pPr marL="0" indent="0">
              <a:buNone/>
            </a:pPr>
            <a:endParaRPr lang="cs-CZ" sz="1000" b="1" dirty="0"/>
          </a:p>
          <a:p>
            <a:pPr marL="0" indent="0">
              <a:buNone/>
            </a:pPr>
            <a:endParaRPr lang="cs-CZ" sz="1000" b="1" dirty="0"/>
          </a:p>
          <a:p>
            <a:pPr marL="0" indent="0">
              <a:buNone/>
            </a:pPr>
            <a:r>
              <a:rPr lang="cs-CZ" b="1" dirty="0"/>
              <a:t>  </a:t>
            </a:r>
            <a:r>
              <a:rPr lang="cs-CZ" b="1" dirty="0" smtClean="0"/>
              <a:t>35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 5</a:t>
            </a:r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endParaRPr lang="cs-CZ" sz="900" b="1" dirty="0"/>
          </a:p>
          <a:p>
            <a:pPr marL="0" indent="0">
              <a:buNone/>
            </a:pPr>
            <a:r>
              <a:rPr lang="cs-CZ" b="1" dirty="0"/>
              <a:t>  </a:t>
            </a:r>
            <a:r>
              <a:rPr lang="cs-CZ" b="1" dirty="0" smtClean="0"/>
              <a:t>49 </a:t>
            </a:r>
            <a:r>
              <a:rPr lang="cs-CZ" b="1" dirty="0"/>
              <a:t>: </a:t>
            </a:r>
            <a:r>
              <a:rPr lang="cs-CZ" b="1" dirty="0" smtClean="0"/>
              <a:t>7 </a:t>
            </a:r>
            <a:r>
              <a:rPr lang="cs-CZ" b="1" dirty="0"/>
              <a:t>=     7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6036713" y="240349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6010850" y="3297377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036713" y="148478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691680" y="148478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691680" y="5362306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036713" y="544522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068647" y="443993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697685" y="234825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697685" y="3297377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691680" y="4439934"/>
            <a:ext cx="770384" cy="72008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91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 w="38100">
            <a:solidFill>
              <a:srgbClr val="FF0000"/>
            </a:solidFill>
          </a:ln>
        </p:spPr>
        <p:txBody>
          <a:bodyPr/>
          <a:lstStyle/>
          <a:p>
            <a:pPr algn="l"/>
            <a:r>
              <a:rPr lang="cs-CZ" dirty="0" smtClean="0"/>
              <a:t>Najdi chyby a vypočítej správně.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340769"/>
            <a:ext cx="3466728" cy="5328592"/>
          </a:xfrm>
          <a:solidFill>
            <a:srgbClr val="FFC00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6 . 7 = 41</a:t>
            </a:r>
          </a:p>
          <a:p>
            <a:pPr marL="0" indent="0">
              <a:buNone/>
            </a:pPr>
            <a:r>
              <a:rPr lang="cs-CZ" sz="3200" dirty="0" smtClean="0"/>
              <a:t>3 . 7 = 21</a:t>
            </a:r>
          </a:p>
          <a:p>
            <a:pPr marL="0" indent="0">
              <a:buNone/>
            </a:pPr>
            <a:r>
              <a:rPr lang="cs-CZ" sz="3200" dirty="0" smtClean="0"/>
              <a:t>8 . 7 = 56</a:t>
            </a:r>
          </a:p>
          <a:p>
            <a:pPr marL="0" indent="0">
              <a:buNone/>
            </a:pPr>
            <a:r>
              <a:rPr lang="cs-CZ" sz="3200" dirty="0" smtClean="0"/>
              <a:t>5 . 7 = 35</a:t>
            </a:r>
          </a:p>
          <a:p>
            <a:pPr marL="0" indent="0">
              <a:buNone/>
            </a:pPr>
            <a:r>
              <a:rPr lang="cs-CZ" sz="3200" dirty="0" smtClean="0"/>
              <a:t>9 . 7 = 64</a:t>
            </a:r>
          </a:p>
          <a:p>
            <a:pPr marL="0" indent="0">
              <a:buNone/>
            </a:pPr>
            <a:r>
              <a:rPr lang="cs-CZ" sz="3200" dirty="0" smtClean="0"/>
              <a:t>1 . 7 = 7</a:t>
            </a:r>
          </a:p>
          <a:p>
            <a:pPr marL="0" indent="0">
              <a:buNone/>
            </a:pPr>
            <a:r>
              <a:rPr lang="cs-CZ" sz="3200" dirty="0" smtClean="0"/>
              <a:t>4 . 7 = 27</a:t>
            </a:r>
          </a:p>
          <a:p>
            <a:pPr marL="0" indent="0">
              <a:buNone/>
            </a:pPr>
            <a:r>
              <a:rPr lang="cs-CZ" sz="3200" dirty="0" smtClean="0"/>
              <a:t>2 . 7 = 14</a:t>
            </a:r>
          </a:p>
          <a:p>
            <a:pPr marL="0" indent="0">
              <a:buNone/>
            </a:pPr>
            <a:r>
              <a:rPr lang="cs-CZ" sz="3200" dirty="0" smtClean="0"/>
              <a:t>7 . 7 = 48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76056" y="1340768"/>
            <a:ext cx="3596208" cy="5321059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14 : 7 = 2</a:t>
            </a:r>
          </a:p>
          <a:p>
            <a:pPr marL="0" indent="0">
              <a:buNone/>
            </a:pPr>
            <a:r>
              <a:rPr lang="cs-CZ" sz="3200" dirty="0" smtClean="0"/>
              <a:t>21 : 7 = 4</a:t>
            </a:r>
          </a:p>
          <a:p>
            <a:pPr marL="0" indent="0">
              <a:buNone/>
            </a:pPr>
            <a:r>
              <a:rPr lang="cs-CZ" sz="3200" dirty="0" smtClean="0"/>
              <a:t>70 : 7 = 10</a:t>
            </a:r>
          </a:p>
          <a:p>
            <a:pPr marL="0" indent="0">
              <a:buNone/>
            </a:pPr>
            <a:r>
              <a:rPr lang="cs-CZ" sz="3200" dirty="0" smtClean="0"/>
              <a:t>35 : 7 = 6</a:t>
            </a:r>
          </a:p>
          <a:p>
            <a:pPr marL="0" indent="0">
              <a:buNone/>
            </a:pPr>
            <a:r>
              <a:rPr lang="cs-CZ" sz="3200" dirty="0" smtClean="0"/>
              <a:t>42 : 7 = 7</a:t>
            </a:r>
          </a:p>
          <a:p>
            <a:pPr marL="0" indent="0">
              <a:buNone/>
            </a:pPr>
            <a:r>
              <a:rPr lang="cs-CZ" sz="3200" dirty="0" smtClean="0"/>
              <a:t>56 : 7 = 8</a:t>
            </a:r>
          </a:p>
          <a:p>
            <a:pPr marL="0" indent="0">
              <a:buNone/>
            </a:pPr>
            <a:r>
              <a:rPr lang="cs-CZ" sz="3200" dirty="0" smtClean="0"/>
              <a:t>  7 : 7 = 1</a:t>
            </a:r>
          </a:p>
          <a:p>
            <a:pPr marL="0" indent="0">
              <a:buNone/>
            </a:pPr>
            <a:r>
              <a:rPr lang="cs-CZ" sz="3200" dirty="0" smtClean="0"/>
              <a:t>28 : 7 = 3</a:t>
            </a:r>
          </a:p>
          <a:p>
            <a:pPr marL="0" indent="0">
              <a:buNone/>
            </a:pPr>
            <a:r>
              <a:rPr lang="cs-CZ" sz="3200" dirty="0" smtClean="0"/>
              <a:t>63 : 7 = 9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2" descr="C:\Users\prejzova\AppData\Local\Microsoft\Windows\Temporary Internet Files\Content.IE5\IIZQ5E7Z\MC9003306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698" y="110391"/>
            <a:ext cx="1233530" cy="115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29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 w="38100">
            <a:solidFill>
              <a:srgbClr val="FF0000"/>
            </a:solidFill>
          </a:ln>
        </p:spPr>
        <p:txBody>
          <a:bodyPr/>
          <a:lstStyle/>
          <a:p>
            <a:pPr algn="l"/>
            <a:r>
              <a:rPr lang="cs-CZ" dirty="0" smtClean="0"/>
              <a:t>Najdi chyby a vypočítej správně.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412776"/>
            <a:ext cx="3466728" cy="5321059"/>
          </a:xfrm>
          <a:solidFill>
            <a:srgbClr val="FFC00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6 . 7 = 42</a:t>
            </a:r>
          </a:p>
          <a:p>
            <a:pPr marL="0" indent="0">
              <a:buNone/>
            </a:pPr>
            <a:r>
              <a:rPr lang="cs-CZ" sz="3200" dirty="0" smtClean="0"/>
              <a:t>3 . 7 = 21</a:t>
            </a:r>
          </a:p>
          <a:p>
            <a:pPr marL="0" indent="0">
              <a:buNone/>
            </a:pPr>
            <a:r>
              <a:rPr lang="cs-CZ" sz="3200" dirty="0" smtClean="0"/>
              <a:t>8 . 7 = 56</a:t>
            </a:r>
          </a:p>
          <a:p>
            <a:pPr marL="0" indent="0">
              <a:buNone/>
            </a:pPr>
            <a:r>
              <a:rPr lang="cs-CZ" sz="3200" dirty="0" smtClean="0"/>
              <a:t>5 . 7 = 35</a:t>
            </a:r>
          </a:p>
          <a:p>
            <a:pPr marL="0" indent="0">
              <a:buNone/>
            </a:pPr>
            <a:r>
              <a:rPr lang="cs-CZ" sz="3200" dirty="0" smtClean="0"/>
              <a:t>9 . 7 = 63</a:t>
            </a:r>
          </a:p>
          <a:p>
            <a:pPr marL="0" indent="0">
              <a:buNone/>
            </a:pPr>
            <a:r>
              <a:rPr lang="cs-CZ" sz="3200" dirty="0" smtClean="0"/>
              <a:t>1 . 7 = 7</a:t>
            </a:r>
          </a:p>
          <a:p>
            <a:pPr marL="0" indent="0">
              <a:buNone/>
            </a:pPr>
            <a:r>
              <a:rPr lang="cs-CZ" sz="3200" dirty="0" smtClean="0"/>
              <a:t>4 . 7 = 28</a:t>
            </a:r>
          </a:p>
          <a:p>
            <a:pPr marL="0" indent="0">
              <a:buNone/>
            </a:pPr>
            <a:r>
              <a:rPr lang="cs-CZ" sz="3200" dirty="0" smtClean="0"/>
              <a:t>2 . 7 = 14</a:t>
            </a:r>
          </a:p>
          <a:p>
            <a:pPr marL="0" indent="0">
              <a:buNone/>
            </a:pPr>
            <a:r>
              <a:rPr lang="cs-CZ" sz="3200" dirty="0" smtClean="0"/>
              <a:t>7 . 7 = 49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76056" y="1340768"/>
            <a:ext cx="3596208" cy="5321059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14 : 7 = 2</a:t>
            </a:r>
          </a:p>
          <a:p>
            <a:pPr marL="0" indent="0">
              <a:buNone/>
            </a:pPr>
            <a:r>
              <a:rPr lang="cs-CZ" sz="3200" dirty="0" smtClean="0"/>
              <a:t>21 : 7 = 3</a:t>
            </a:r>
          </a:p>
          <a:p>
            <a:pPr marL="0" indent="0">
              <a:buNone/>
            </a:pPr>
            <a:r>
              <a:rPr lang="cs-CZ" sz="3200" dirty="0" smtClean="0"/>
              <a:t>70 : 7 = 10</a:t>
            </a:r>
          </a:p>
          <a:p>
            <a:pPr marL="0" indent="0">
              <a:buNone/>
            </a:pPr>
            <a:r>
              <a:rPr lang="cs-CZ" sz="3200" dirty="0" smtClean="0"/>
              <a:t>35 : 7 = 5</a:t>
            </a:r>
          </a:p>
          <a:p>
            <a:pPr marL="0" indent="0">
              <a:buNone/>
            </a:pPr>
            <a:r>
              <a:rPr lang="cs-CZ" sz="3200" dirty="0" smtClean="0"/>
              <a:t>42 : 7 = 6</a:t>
            </a:r>
          </a:p>
          <a:p>
            <a:pPr marL="0" indent="0">
              <a:buNone/>
            </a:pPr>
            <a:r>
              <a:rPr lang="cs-CZ" sz="3200" dirty="0" smtClean="0"/>
              <a:t>56 : 7 = 8</a:t>
            </a:r>
          </a:p>
          <a:p>
            <a:pPr marL="0" indent="0">
              <a:buNone/>
            </a:pPr>
            <a:r>
              <a:rPr lang="cs-CZ" sz="3200" dirty="0" smtClean="0"/>
              <a:t>  7 : 7 = 1</a:t>
            </a:r>
          </a:p>
          <a:p>
            <a:pPr marL="0" indent="0">
              <a:buNone/>
            </a:pPr>
            <a:r>
              <a:rPr lang="cs-CZ" sz="3200" dirty="0" smtClean="0"/>
              <a:t>28 : 7 = 4</a:t>
            </a:r>
          </a:p>
          <a:p>
            <a:pPr marL="0" indent="0">
              <a:buNone/>
            </a:pPr>
            <a:r>
              <a:rPr lang="cs-CZ" sz="3200" dirty="0" smtClean="0"/>
              <a:t>63 : 7 = 9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2" descr="C:\Users\prejzova\AppData\Local\Microsoft\Windows\Temporary Internet Files\Content.IE5\IIZQ5E7Z\MC9003306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698" y="110391"/>
            <a:ext cx="1233530" cy="115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301970" y="1844824"/>
            <a:ext cx="414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Ř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01970" y="2564904"/>
            <a:ext cx="414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/>
              <a:t>E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01971" y="3501008"/>
            <a:ext cx="391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301970" y="4382438"/>
            <a:ext cx="391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01971" y="5229200"/>
            <a:ext cx="391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N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335409" y="6047710"/>
            <a:ext cx="380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7814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accent6">
                    <a:lumMod val="75000"/>
                  </a:schemeClr>
                </a:solidFill>
              </a:rPr>
              <a:t>Určitě jste to zvládli velmi dobře.</a:t>
            </a:r>
            <a:endParaRPr lang="cs-CZ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JSTE ŠIKULKY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099" name="Picture 3" descr="C:\Users\prejzova\AppData\Local\Microsoft\Windows\Temporary Internet Files\Content.IE5\LEK25C6T\MC90043846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7560839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14085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Použité zdroje a materiály: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Obrázky z galerie Klipart</a:t>
            </a:r>
          </a:p>
          <a:p>
            <a:pPr marL="0" indent="0">
              <a:buNone/>
            </a:pPr>
            <a:r>
              <a:rPr lang="cs-CZ" sz="1800" dirty="0" smtClean="0"/>
              <a:t>Vlastní archiv autora</a:t>
            </a:r>
          </a:p>
        </p:txBody>
      </p:sp>
    </p:spTree>
    <p:extLst>
      <p:ext uri="{BB962C8B-B14F-4D97-AF65-F5344CB8AC3E}">
        <p14:creationId xmlns:p14="http://schemas.microsoft.com/office/powerpoint/2010/main" val="350144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653</Words>
  <Application>Microsoft Office PowerPoint</Application>
  <PresentationFormat>Předvádění na obrazovce (4:3)</PresentationFormat>
  <Paragraphs>258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Násobení a dělení 7</vt:lpstr>
      <vt:lpstr>Násobky 7</vt:lpstr>
      <vt:lpstr>Zkus se mnou vyjmenovat násobky čísla 7. Možná to zvládneš rychleji než já.</vt:lpstr>
      <vt:lpstr>Které příklady už znáš?</vt:lpstr>
      <vt:lpstr>Které příklady už znáš?</vt:lpstr>
      <vt:lpstr>Troufneš si na příklady?</vt:lpstr>
      <vt:lpstr>Zvládneš příklady na dělení?</vt:lpstr>
      <vt:lpstr>Najdi chyby a vypočítej správně.</vt:lpstr>
      <vt:lpstr>Najdi chyby a vypočítej správně.</vt:lpstr>
      <vt:lpstr>Určitě jste to zvládli velmi dobře.</vt:lpstr>
      <vt:lpstr>Použité zdroje a materiály: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7</dc:title>
  <dc:creator>Naděžda Prejzová</dc:creator>
  <cp:lastModifiedBy>Naděžda Prejzová</cp:lastModifiedBy>
  <cp:revision>18</cp:revision>
  <dcterms:created xsi:type="dcterms:W3CDTF">2012-12-03T20:29:01Z</dcterms:created>
  <dcterms:modified xsi:type="dcterms:W3CDTF">2012-12-17T19:31:25Z</dcterms:modified>
</cp:coreProperties>
</file>