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80" r:id="rId2"/>
    <p:sldId id="268" r:id="rId3"/>
    <p:sldId id="269" r:id="rId4"/>
    <p:sldId id="257" r:id="rId5"/>
    <p:sldId id="267" r:id="rId6"/>
    <p:sldId id="258" r:id="rId7"/>
    <p:sldId id="259" r:id="rId8"/>
    <p:sldId id="260" r:id="rId9"/>
    <p:sldId id="265" r:id="rId10"/>
    <p:sldId id="264" r:id="rId11"/>
    <p:sldId id="262" r:id="rId12"/>
    <p:sldId id="261" r:id="rId13"/>
    <p:sldId id="266" r:id="rId14"/>
    <p:sldId id="281" r:id="rId15"/>
    <p:sldId id="284" r:id="rId16"/>
    <p:sldId id="286" r:id="rId17"/>
    <p:sldId id="270" r:id="rId18"/>
    <p:sldId id="271" r:id="rId19"/>
    <p:sldId id="285" r:id="rId20"/>
    <p:sldId id="272" r:id="rId21"/>
    <p:sldId id="273" r:id="rId22"/>
    <p:sldId id="274" r:id="rId23"/>
    <p:sldId id="275" r:id="rId24"/>
    <p:sldId id="276" r:id="rId25"/>
    <p:sldId id="277" r:id="rId26"/>
    <p:sldId id="282" r:id="rId27"/>
    <p:sldId id="283" r:id="rId28"/>
    <p:sldId id="278" r:id="rId2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a:srgbClr val="56F208"/>
    <a:srgbClr val="07A977"/>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35" autoAdjust="0"/>
    <p:restoredTop sz="91474" autoAdjust="0"/>
  </p:normalViewPr>
  <p:slideViewPr>
    <p:cSldViewPr>
      <p:cViewPr varScale="1">
        <p:scale>
          <a:sx n="99" d="100"/>
          <a:sy n="99" d="100"/>
        </p:scale>
        <p:origin x="-90"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4.jpe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923025-E632-4F42-91D4-993A41217629}" type="doc">
      <dgm:prSet loTypeId="urn:microsoft.com/office/officeart/2008/layout/VerticalAccentList" loCatId="list" qsTypeId="urn:microsoft.com/office/officeart/2005/8/quickstyle/simple1" qsCatId="simple" csTypeId="urn:microsoft.com/office/officeart/2005/8/colors/colorful3" csCatId="colorful" phldr="1"/>
      <dgm:spPr/>
      <dgm:t>
        <a:bodyPr/>
        <a:lstStyle/>
        <a:p>
          <a:endParaRPr lang="cs-CZ"/>
        </a:p>
      </dgm:t>
    </dgm:pt>
    <dgm:pt modelId="{F4A06658-DC92-4AB1-AA4E-016933ECC3DA}">
      <dgm:prSet phldrT="[Text]" phldr="1"/>
      <dgm:spPr/>
      <dgm:t>
        <a:bodyPr/>
        <a:lstStyle/>
        <a:p>
          <a:endParaRPr lang="cs-CZ" dirty="0"/>
        </a:p>
      </dgm:t>
    </dgm:pt>
    <dgm:pt modelId="{73FF984C-FFF1-45AC-9DEA-E47D7C127E3E}" type="parTrans" cxnId="{86ED6773-28EC-4A7D-8A50-9A2FA5756D70}">
      <dgm:prSet/>
      <dgm:spPr/>
      <dgm:t>
        <a:bodyPr/>
        <a:lstStyle/>
        <a:p>
          <a:endParaRPr lang="cs-CZ"/>
        </a:p>
      </dgm:t>
    </dgm:pt>
    <dgm:pt modelId="{938AE2ED-9CDB-4695-8009-4EC1F199FC6C}" type="sibTrans" cxnId="{86ED6773-28EC-4A7D-8A50-9A2FA5756D70}">
      <dgm:prSet/>
      <dgm:spPr/>
      <dgm:t>
        <a:bodyPr/>
        <a:lstStyle/>
        <a:p>
          <a:endParaRPr lang="cs-CZ"/>
        </a:p>
      </dgm:t>
    </dgm:pt>
    <dgm:pt modelId="{359D5F74-7E89-4709-AC87-9FDF66D720CB}">
      <dgm:prSet phldrT="[Text]"/>
      <dgm:spPr/>
      <dgm:t>
        <a:bodyPr/>
        <a:lstStyle/>
        <a:p>
          <a:r>
            <a:rPr lang="cs-CZ" dirty="0" smtClean="0"/>
            <a:t>Tvrdé – h, ch, k, r, d, t, n</a:t>
          </a:r>
          <a:endParaRPr lang="cs-CZ" dirty="0"/>
        </a:p>
      </dgm:t>
    </dgm:pt>
    <dgm:pt modelId="{31D2FC26-9A04-459E-B8EC-5ADD6CCA0EDF}" type="parTrans" cxnId="{094BBC0D-CF08-4DCA-AD16-E5E530538093}">
      <dgm:prSet/>
      <dgm:spPr/>
      <dgm:t>
        <a:bodyPr/>
        <a:lstStyle/>
        <a:p>
          <a:endParaRPr lang="cs-CZ"/>
        </a:p>
      </dgm:t>
    </dgm:pt>
    <dgm:pt modelId="{A29A708D-07EB-4D78-9FD7-ED82E638EB63}" type="sibTrans" cxnId="{094BBC0D-CF08-4DCA-AD16-E5E530538093}">
      <dgm:prSet/>
      <dgm:spPr/>
      <dgm:t>
        <a:bodyPr/>
        <a:lstStyle/>
        <a:p>
          <a:endParaRPr lang="cs-CZ"/>
        </a:p>
      </dgm:t>
    </dgm:pt>
    <dgm:pt modelId="{97FF7BD0-9432-4032-9A61-5AE5F3BBF881}">
      <dgm:prSet phldrT="[Text]" phldr="1"/>
      <dgm:spPr/>
      <dgm:t>
        <a:bodyPr/>
        <a:lstStyle/>
        <a:p>
          <a:endParaRPr lang="cs-CZ"/>
        </a:p>
      </dgm:t>
    </dgm:pt>
    <dgm:pt modelId="{03ADF810-54D7-442F-8BF3-CD0555F3DEAB}" type="parTrans" cxnId="{6C0581B3-6714-44A0-9B00-F3D8C61A7C6C}">
      <dgm:prSet/>
      <dgm:spPr/>
      <dgm:t>
        <a:bodyPr/>
        <a:lstStyle/>
        <a:p>
          <a:endParaRPr lang="cs-CZ"/>
        </a:p>
      </dgm:t>
    </dgm:pt>
    <dgm:pt modelId="{90DE6BE0-8C4A-4285-AED5-692ECDAC17C2}" type="sibTrans" cxnId="{6C0581B3-6714-44A0-9B00-F3D8C61A7C6C}">
      <dgm:prSet/>
      <dgm:spPr/>
      <dgm:t>
        <a:bodyPr/>
        <a:lstStyle/>
        <a:p>
          <a:endParaRPr lang="cs-CZ"/>
        </a:p>
      </dgm:t>
    </dgm:pt>
    <dgm:pt modelId="{4B23D972-2325-4CB5-8E1B-EA7EEDC0C9B6}">
      <dgm:prSet phldrT="[Text]"/>
      <dgm:spPr/>
      <dgm:t>
        <a:bodyPr/>
        <a:lstStyle/>
        <a:p>
          <a:r>
            <a:rPr lang="cs-CZ" dirty="0" smtClean="0"/>
            <a:t>Měkké – ž, š, č, ř, c, j, ď, ť, ň</a:t>
          </a:r>
          <a:endParaRPr lang="cs-CZ" dirty="0"/>
        </a:p>
      </dgm:t>
    </dgm:pt>
    <dgm:pt modelId="{64B3DF97-1876-4FC0-99C1-355057432D02}" type="parTrans" cxnId="{03C5E718-25E6-48EB-9C00-6790A911AD1B}">
      <dgm:prSet/>
      <dgm:spPr/>
      <dgm:t>
        <a:bodyPr/>
        <a:lstStyle/>
        <a:p>
          <a:endParaRPr lang="cs-CZ"/>
        </a:p>
      </dgm:t>
    </dgm:pt>
    <dgm:pt modelId="{943997EA-9D8D-44C6-B05B-E96EB13361F8}" type="sibTrans" cxnId="{03C5E718-25E6-48EB-9C00-6790A911AD1B}">
      <dgm:prSet/>
      <dgm:spPr/>
      <dgm:t>
        <a:bodyPr/>
        <a:lstStyle/>
        <a:p>
          <a:endParaRPr lang="cs-CZ"/>
        </a:p>
      </dgm:t>
    </dgm:pt>
    <dgm:pt modelId="{4961BE2C-D4C0-495A-B299-D0310C5B239E}">
      <dgm:prSet phldrT="[Text]" phldr="1"/>
      <dgm:spPr/>
      <dgm:t>
        <a:bodyPr/>
        <a:lstStyle/>
        <a:p>
          <a:endParaRPr lang="cs-CZ"/>
        </a:p>
      </dgm:t>
    </dgm:pt>
    <dgm:pt modelId="{17C4F4F6-532E-4AF8-A004-0CBDFBDEC1A4}" type="parTrans" cxnId="{57EEDC0C-DFC1-4C6B-AB3D-1E1CC7087B66}">
      <dgm:prSet/>
      <dgm:spPr/>
      <dgm:t>
        <a:bodyPr/>
        <a:lstStyle/>
        <a:p>
          <a:endParaRPr lang="cs-CZ"/>
        </a:p>
      </dgm:t>
    </dgm:pt>
    <dgm:pt modelId="{2BD7F34F-BDCB-4996-9FF8-74491A83E1E0}" type="sibTrans" cxnId="{57EEDC0C-DFC1-4C6B-AB3D-1E1CC7087B66}">
      <dgm:prSet/>
      <dgm:spPr/>
      <dgm:t>
        <a:bodyPr/>
        <a:lstStyle/>
        <a:p>
          <a:endParaRPr lang="cs-CZ"/>
        </a:p>
      </dgm:t>
    </dgm:pt>
    <dgm:pt modelId="{A117E9D3-4807-426F-8306-BFF31CC9E291}">
      <dgm:prSet phldrT="[Text]"/>
      <dgm:spPr/>
      <dgm:t>
        <a:bodyPr/>
        <a:lstStyle/>
        <a:p>
          <a:r>
            <a:rPr lang="cs-CZ" dirty="0" smtClean="0"/>
            <a:t>Obojetné – b, f, l, m, p, s, v, z</a:t>
          </a:r>
          <a:endParaRPr lang="cs-CZ" dirty="0"/>
        </a:p>
      </dgm:t>
    </dgm:pt>
    <dgm:pt modelId="{F4AAAD9A-43FD-43DE-979C-44B9FCBBEDFE}" type="parTrans" cxnId="{099AE0EF-C912-4877-9F99-8D8F1F621AC4}">
      <dgm:prSet/>
      <dgm:spPr/>
      <dgm:t>
        <a:bodyPr/>
        <a:lstStyle/>
        <a:p>
          <a:endParaRPr lang="cs-CZ"/>
        </a:p>
      </dgm:t>
    </dgm:pt>
    <dgm:pt modelId="{EEDE4C08-2B78-4BA5-910E-47506A429CAB}" type="sibTrans" cxnId="{099AE0EF-C912-4877-9F99-8D8F1F621AC4}">
      <dgm:prSet/>
      <dgm:spPr/>
      <dgm:t>
        <a:bodyPr/>
        <a:lstStyle/>
        <a:p>
          <a:endParaRPr lang="cs-CZ"/>
        </a:p>
      </dgm:t>
    </dgm:pt>
    <dgm:pt modelId="{175EE2A5-2163-4ADD-96EE-FD8A180542CB}" type="pres">
      <dgm:prSet presAssocID="{8D923025-E632-4F42-91D4-993A41217629}" presName="Name0" presStyleCnt="0">
        <dgm:presLayoutVars>
          <dgm:chMax/>
          <dgm:chPref/>
          <dgm:dir/>
        </dgm:presLayoutVars>
      </dgm:prSet>
      <dgm:spPr/>
      <dgm:t>
        <a:bodyPr/>
        <a:lstStyle/>
        <a:p>
          <a:endParaRPr lang="cs-CZ"/>
        </a:p>
      </dgm:t>
    </dgm:pt>
    <dgm:pt modelId="{70F38DBE-9BAE-44D5-BBCB-5622BF6EC5E5}" type="pres">
      <dgm:prSet presAssocID="{F4A06658-DC92-4AB1-AA4E-016933ECC3DA}" presName="parenttextcomposite" presStyleCnt="0"/>
      <dgm:spPr/>
    </dgm:pt>
    <dgm:pt modelId="{3C173184-F2A8-4928-8CBC-E68851DA7C7A}" type="pres">
      <dgm:prSet presAssocID="{F4A06658-DC92-4AB1-AA4E-016933ECC3DA}" presName="parenttext" presStyleLbl="revTx" presStyleIdx="0" presStyleCnt="3">
        <dgm:presLayoutVars>
          <dgm:chMax/>
          <dgm:chPref val="2"/>
          <dgm:bulletEnabled val="1"/>
        </dgm:presLayoutVars>
      </dgm:prSet>
      <dgm:spPr/>
      <dgm:t>
        <a:bodyPr/>
        <a:lstStyle/>
        <a:p>
          <a:endParaRPr lang="cs-CZ"/>
        </a:p>
      </dgm:t>
    </dgm:pt>
    <dgm:pt modelId="{3622F06F-49AA-4A0A-B61D-3E51EF51FCD1}" type="pres">
      <dgm:prSet presAssocID="{F4A06658-DC92-4AB1-AA4E-016933ECC3DA}" presName="composite" presStyleCnt="0"/>
      <dgm:spPr/>
    </dgm:pt>
    <dgm:pt modelId="{08D36C11-0472-4185-8931-1E97C78F23EE}" type="pres">
      <dgm:prSet presAssocID="{F4A06658-DC92-4AB1-AA4E-016933ECC3DA}" presName="chevron1" presStyleLbl="alignNode1" presStyleIdx="0" presStyleCnt="21"/>
      <dgm:spPr/>
    </dgm:pt>
    <dgm:pt modelId="{50E60E85-C345-414E-9CDE-0AD9CE30F9E6}" type="pres">
      <dgm:prSet presAssocID="{F4A06658-DC92-4AB1-AA4E-016933ECC3DA}" presName="chevron2" presStyleLbl="alignNode1" presStyleIdx="1" presStyleCnt="21"/>
      <dgm:spPr/>
    </dgm:pt>
    <dgm:pt modelId="{39CD8C46-3A1D-4BA2-BAD2-E3696F757CD4}" type="pres">
      <dgm:prSet presAssocID="{F4A06658-DC92-4AB1-AA4E-016933ECC3DA}" presName="chevron3" presStyleLbl="alignNode1" presStyleIdx="2" presStyleCnt="21"/>
      <dgm:spPr/>
    </dgm:pt>
    <dgm:pt modelId="{51764BB8-B41A-4BBA-9FF3-3F0FBB9130E6}" type="pres">
      <dgm:prSet presAssocID="{F4A06658-DC92-4AB1-AA4E-016933ECC3DA}" presName="chevron4" presStyleLbl="alignNode1" presStyleIdx="3" presStyleCnt="21"/>
      <dgm:spPr/>
    </dgm:pt>
    <dgm:pt modelId="{AB30A52D-0FDE-41DA-A6F5-ACFD5C273A35}" type="pres">
      <dgm:prSet presAssocID="{F4A06658-DC92-4AB1-AA4E-016933ECC3DA}" presName="chevron5" presStyleLbl="alignNode1" presStyleIdx="4" presStyleCnt="21"/>
      <dgm:spPr/>
    </dgm:pt>
    <dgm:pt modelId="{6CCE7DF5-C969-46E2-B7AE-A443FC318C2D}" type="pres">
      <dgm:prSet presAssocID="{F4A06658-DC92-4AB1-AA4E-016933ECC3DA}" presName="chevron6" presStyleLbl="alignNode1" presStyleIdx="5" presStyleCnt="21"/>
      <dgm:spPr/>
    </dgm:pt>
    <dgm:pt modelId="{F3B56AFB-CBB0-48ED-85C0-AFAEEC137620}" type="pres">
      <dgm:prSet presAssocID="{F4A06658-DC92-4AB1-AA4E-016933ECC3DA}" presName="chevron7" presStyleLbl="alignNode1" presStyleIdx="6" presStyleCnt="21"/>
      <dgm:spPr/>
    </dgm:pt>
    <dgm:pt modelId="{294E9457-DB8F-4339-BB7F-5842115BA6D0}" type="pres">
      <dgm:prSet presAssocID="{F4A06658-DC92-4AB1-AA4E-016933ECC3DA}" presName="childtext" presStyleLbl="solidFgAcc1" presStyleIdx="0" presStyleCnt="3">
        <dgm:presLayoutVars>
          <dgm:chMax/>
          <dgm:chPref val="0"/>
          <dgm:bulletEnabled val="1"/>
        </dgm:presLayoutVars>
      </dgm:prSet>
      <dgm:spPr/>
      <dgm:t>
        <a:bodyPr/>
        <a:lstStyle/>
        <a:p>
          <a:endParaRPr lang="cs-CZ"/>
        </a:p>
      </dgm:t>
    </dgm:pt>
    <dgm:pt modelId="{3CC61C89-2CFD-4A6E-B493-75A5B070C9F4}" type="pres">
      <dgm:prSet presAssocID="{938AE2ED-9CDB-4695-8009-4EC1F199FC6C}" presName="sibTrans" presStyleCnt="0"/>
      <dgm:spPr/>
    </dgm:pt>
    <dgm:pt modelId="{21D3C93B-99EB-4BAA-9A15-9D1E392479B3}" type="pres">
      <dgm:prSet presAssocID="{97FF7BD0-9432-4032-9A61-5AE5F3BBF881}" presName="parenttextcomposite" presStyleCnt="0"/>
      <dgm:spPr/>
    </dgm:pt>
    <dgm:pt modelId="{55951E8C-8EE0-40A2-990B-0F48AA625257}" type="pres">
      <dgm:prSet presAssocID="{97FF7BD0-9432-4032-9A61-5AE5F3BBF881}" presName="parenttext" presStyleLbl="revTx" presStyleIdx="1" presStyleCnt="3">
        <dgm:presLayoutVars>
          <dgm:chMax/>
          <dgm:chPref val="2"/>
          <dgm:bulletEnabled val="1"/>
        </dgm:presLayoutVars>
      </dgm:prSet>
      <dgm:spPr/>
      <dgm:t>
        <a:bodyPr/>
        <a:lstStyle/>
        <a:p>
          <a:endParaRPr lang="cs-CZ"/>
        </a:p>
      </dgm:t>
    </dgm:pt>
    <dgm:pt modelId="{341952FC-8ECE-4D0A-8442-71FB3317960D}" type="pres">
      <dgm:prSet presAssocID="{97FF7BD0-9432-4032-9A61-5AE5F3BBF881}" presName="composite" presStyleCnt="0"/>
      <dgm:spPr/>
    </dgm:pt>
    <dgm:pt modelId="{BCD61094-C615-4215-9215-3997A27C57AC}" type="pres">
      <dgm:prSet presAssocID="{97FF7BD0-9432-4032-9A61-5AE5F3BBF881}" presName="chevron1" presStyleLbl="alignNode1" presStyleIdx="7" presStyleCnt="21"/>
      <dgm:spPr/>
    </dgm:pt>
    <dgm:pt modelId="{CD335D26-E389-49E8-9842-214094C9AF60}" type="pres">
      <dgm:prSet presAssocID="{97FF7BD0-9432-4032-9A61-5AE5F3BBF881}" presName="chevron2" presStyleLbl="alignNode1" presStyleIdx="8" presStyleCnt="21"/>
      <dgm:spPr/>
    </dgm:pt>
    <dgm:pt modelId="{DB7B9D61-A171-4A62-B8FC-A8B03A063A51}" type="pres">
      <dgm:prSet presAssocID="{97FF7BD0-9432-4032-9A61-5AE5F3BBF881}" presName="chevron3" presStyleLbl="alignNode1" presStyleIdx="9" presStyleCnt="21"/>
      <dgm:spPr/>
    </dgm:pt>
    <dgm:pt modelId="{930C8C18-3842-4307-A961-68BACAB04810}" type="pres">
      <dgm:prSet presAssocID="{97FF7BD0-9432-4032-9A61-5AE5F3BBF881}" presName="chevron4" presStyleLbl="alignNode1" presStyleIdx="10" presStyleCnt="21"/>
      <dgm:spPr/>
    </dgm:pt>
    <dgm:pt modelId="{6B71C489-7EC6-4779-8C32-9B3ABC9A78D5}" type="pres">
      <dgm:prSet presAssocID="{97FF7BD0-9432-4032-9A61-5AE5F3BBF881}" presName="chevron5" presStyleLbl="alignNode1" presStyleIdx="11" presStyleCnt="21"/>
      <dgm:spPr/>
    </dgm:pt>
    <dgm:pt modelId="{97035A21-852B-4A7C-9C0B-6DB55E955BDF}" type="pres">
      <dgm:prSet presAssocID="{97FF7BD0-9432-4032-9A61-5AE5F3BBF881}" presName="chevron6" presStyleLbl="alignNode1" presStyleIdx="12" presStyleCnt="21"/>
      <dgm:spPr/>
    </dgm:pt>
    <dgm:pt modelId="{F1499B85-884A-4889-A4AC-148AA52E443C}" type="pres">
      <dgm:prSet presAssocID="{97FF7BD0-9432-4032-9A61-5AE5F3BBF881}" presName="chevron7" presStyleLbl="alignNode1" presStyleIdx="13" presStyleCnt="21"/>
      <dgm:spPr/>
    </dgm:pt>
    <dgm:pt modelId="{69DE9BD3-7925-4048-8404-C7307CB81594}" type="pres">
      <dgm:prSet presAssocID="{97FF7BD0-9432-4032-9A61-5AE5F3BBF881}" presName="childtext" presStyleLbl="solidFgAcc1" presStyleIdx="1" presStyleCnt="3">
        <dgm:presLayoutVars>
          <dgm:chMax/>
          <dgm:chPref val="0"/>
          <dgm:bulletEnabled val="1"/>
        </dgm:presLayoutVars>
      </dgm:prSet>
      <dgm:spPr/>
      <dgm:t>
        <a:bodyPr/>
        <a:lstStyle/>
        <a:p>
          <a:endParaRPr lang="cs-CZ"/>
        </a:p>
      </dgm:t>
    </dgm:pt>
    <dgm:pt modelId="{8AC317B4-AC5A-431F-81F7-EEEB21C9B4CA}" type="pres">
      <dgm:prSet presAssocID="{90DE6BE0-8C4A-4285-AED5-692ECDAC17C2}" presName="sibTrans" presStyleCnt="0"/>
      <dgm:spPr/>
    </dgm:pt>
    <dgm:pt modelId="{F9DBCAB6-A5E0-4DCF-954A-7EBD2CB5A104}" type="pres">
      <dgm:prSet presAssocID="{4961BE2C-D4C0-495A-B299-D0310C5B239E}" presName="parenttextcomposite" presStyleCnt="0"/>
      <dgm:spPr/>
    </dgm:pt>
    <dgm:pt modelId="{2E1062AC-7A00-4A53-AB65-7FC5181EFEB5}" type="pres">
      <dgm:prSet presAssocID="{4961BE2C-D4C0-495A-B299-D0310C5B239E}" presName="parenttext" presStyleLbl="revTx" presStyleIdx="2" presStyleCnt="3">
        <dgm:presLayoutVars>
          <dgm:chMax/>
          <dgm:chPref val="2"/>
          <dgm:bulletEnabled val="1"/>
        </dgm:presLayoutVars>
      </dgm:prSet>
      <dgm:spPr/>
      <dgm:t>
        <a:bodyPr/>
        <a:lstStyle/>
        <a:p>
          <a:endParaRPr lang="cs-CZ"/>
        </a:p>
      </dgm:t>
    </dgm:pt>
    <dgm:pt modelId="{D5A727AA-0EC1-44B5-B31D-8BF577DA1B35}" type="pres">
      <dgm:prSet presAssocID="{4961BE2C-D4C0-495A-B299-D0310C5B239E}" presName="composite" presStyleCnt="0"/>
      <dgm:spPr/>
    </dgm:pt>
    <dgm:pt modelId="{7BCAAE5F-1C77-4448-816B-37AB7B46F45D}" type="pres">
      <dgm:prSet presAssocID="{4961BE2C-D4C0-495A-B299-D0310C5B239E}" presName="chevron1" presStyleLbl="alignNode1" presStyleIdx="14" presStyleCnt="21"/>
      <dgm:spPr/>
    </dgm:pt>
    <dgm:pt modelId="{586A4652-3A27-4394-8414-37B32B6F622F}" type="pres">
      <dgm:prSet presAssocID="{4961BE2C-D4C0-495A-B299-D0310C5B239E}" presName="chevron2" presStyleLbl="alignNode1" presStyleIdx="15" presStyleCnt="21"/>
      <dgm:spPr/>
    </dgm:pt>
    <dgm:pt modelId="{4FDD4274-EB54-40AB-9AD8-F7F18926BF9B}" type="pres">
      <dgm:prSet presAssocID="{4961BE2C-D4C0-495A-B299-D0310C5B239E}" presName="chevron3" presStyleLbl="alignNode1" presStyleIdx="16" presStyleCnt="21"/>
      <dgm:spPr/>
    </dgm:pt>
    <dgm:pt modelId="{1F777F2E-91E7-4800-A732-E87F401E37BB}" type="pres">
      <dgm:prSet presAssocID="{4961BE2C-D4C0-495A-B299-D0310C5B239E}" presName="chevron4" presStyleLbl="alignNode1" presStyleIdx="17" presStyleCnt="21"/>
      <dgm:spPr/>
    </dgm:pt>
    <dgm:pt modelId="{44C3B093-8E5C-4248-A0A4-7196038675F1}" type="pres">
      <dgm:prSet presAssocID="{4961BE2C-D4C0-495A-B299-D0310C5B239E}" presName="chevron5" presStyleLbl="alignNode1" presStyleIdx="18" presStyleCnt="21"/>
      <dgm:spPr/>
    </dgm:pt>
    <dgm:pt modelId="{BDD70A72-79BC-41B7-9BED-25628C2A213C}" type="pres">
      <dgm:prSet presAssocID="{4961BE2C-D4C0-495A-B299-D0310C5B239E}" presName="chevron6" presStyleLbl="alignNode1" presStyleIdx="19" presStyleCnt="21"/>
      <dgm:spPr/>
    </dgm:pt>
    <dgm:pt modelId="{E3D609EE-3F9A-476D-BC19-38818B95D789}" type="pres">
      <dgm:prSet presAssocID="{4961BE2C-D4C0-495A-B299-D0310C5B239E}" presName="chevron7" presStyleLbl="alignNode1" presStyleIdx="20" presStyleCnt="21"/>
      <dgm:spPr/>
    </dgm:pt>
    <dgm:pt modelId="{A6DEDAB0-DF79-4A09-B73F-067AD7C160D7}" type="pres">
      <dgm:prSet presAssocID="{4961BE2C-D4C0-495A-B299-D0310C5B239E}" presName="childtext" presStyleLbl="solidFgAcc1" presStyleIdx="2" presStyleCnt="3">
        <dgm:presLayoutVars>
          <dgm:chMax/>
          <dgm:chPref val="0"/>
          <dgm:bulletEnabled val="1"/>
        </dgm:presLayoutVars>
      </dgm:prSet>
      <dgm:spPr/>
      <dgm:t>
        <a:bodyPr/>
        <a:lstStyle/>
        <a:p>
          <a:endParaRPr lang="cs-CZ"/>
        </a:p>
      </dgm:t>
    </dgm:pt>
  </dgm:ptLst>
  <dgm:cxnLst>
    <dgm:cxn modelId="{03C5E718-25E6-48EB-9C00-6790A911AD1B}" srcId="{97FF7BD0-9432-4032-9A61-5AE5F3BBF881}" destId="{4B23D972-2325-4CB5-8E1B-EA7EEDC0C9B6}" srcOrd="0" destOrd="0" parTransId="{64B3DF97-1876-4FC0-99C1-355057432D02}" sibTransId="{943997EA-9D8D-44C6-B05B-E96EB13361F8}"/>
    <dgm:cxn modelId="{86ED6773-28EC-4A7D-8A50-9A2FA5756D70}" srcId="{8D923025-E632-4F42-91D4-993A41217629}" destId="{F4A06658-DC92-4AB1-AA4E-016933ECC3DA}" srcOrd="0" destOrd="0" parTransId="{73FF984C-FFF1-45AC-9DEA-E47D7C127E3E}" sibTransId="{938AE2ED-9CDB-4695-8009-4EC1F199FC6C}"/>
    <dgm:cxn modelId="{2D938CC9-B802-4508-A846-E2BEE3E1D5B7}" type="presOf" srcId="{4961BE2C-D4C0-495A-B299-D0310C5B239E}" destId="{2E1062AC-7A00-4A53-AB65-7FC5181EFEB5}" srcOrd="0" destOrd="0" presId="urn:microsoft.com/office/officeart/2008/layout/VerticalAccentList"/>
    <dgm:cxn modelId="{099AE0EF-C912-4877-9F99-8D8F1F621AC4}" srcId="{4961BE2C-D4C0-495A-B299-D0310C5B239E}" destId="{A117E9D3-4807-426F-8306-BFF31CC9E291}" srcOrd="0" destOrd="0" parTransId="{F4AAAD9A-43FD-43DE-979C-44B9FCBBEDFE}" sibTransId="{EEDE4C08-2B78-4BA5-910E-47506A429CAB}"/>
    <dgm:cxn modelId="{6E8ABEC2-64E0-487C-B829-36D3D1A57470}" type="presOf" srcId="{359D5F74-7E89-4709-AC87-9FDF66D720CB}" destId="{294E9457-DB8F-4339-BB7F-5842115BA6D0}" srcOrd="0" destOrd="0" presId="urn:microsoft.com/office/officeart/2008/layout/VerticalAccentList"/>
    <dgm:cxn modelId="{7176FDE0-7DAF-49F4-B634-0CA9B0C9CADA}" type="presOf" srcId="{A117E9D3-4807-426F-8306-BFF31CC9E291}" destId="{A6DEDAB0-DF79-4A09-B73F-067AD7C160D7}" srcOrd="0" destOrd="0" presId="urn:microsoft.com/office/officeart/2008/layout/VerticalAccentList"/>
    <dgm:cxn modelId="{5CA0CA31-EAD5-42EA-A5B8-16BA796AEB9B}" type="presOf" srcId="{F4A06658-DC92-4AB1-AA4E-016933ECC3DA}" destId="{3C173184-F2A8-4928-8CBC-E68851DA7C7A}" srcOrd="0" destOrd="0" presId="urn:microsoft.com/office/officeart/2008/layout/VerticalAccentList"/>
    <dgm:cxn modelId="{0B6AB630-BB59-4BEA-B55A-27CFDAA54594}" type="presOf" srcId="{4B23D972-2325-4CB5-8E1B-EA7EEDC0C9B6}" destId="{69DE9BD3-7925-4048-8404-C7307CB81594}" srcOrd="0" destOrd="0" presId="urn:microsoft.com/office/officeart/2008/layout/VerticalAccentList"/>
    <dgm:cxn modelId="{6C0581B3-6714-44A0-9B00-F3D8C61A7C6C}" srcId="{8D923025-E632-4F42-91D4-993A41217629}" destId="{97FF7BD0-9432-4032-9A61-5AE5F3BBF881}" srcOrd="1" destOrd="0" parTransId="{03ADF810-54D7-442F-8BF3-CD0555F3DEAB}" sibTransId="{90DE6BE0-8C4A-4285-AED5-692ECDAC17C2}"/>
    <dgm:cxn modelId="{094BBC0D-CF08-4DCA-AD16-E5E530538093}" srcId="{F4A06658-DC92-4AB1-AA4E-016933ECC3DA}" destId="{359D5F74-7E89-4709-AC87-9FDF66D720CB}" srcOrd="0" destOrd="0" parTransId="{31D2FC26-9A04-459E-B8EC-5ADD6CCA0EDF}" sibTransId="{A29A708D-07EB-4D78-9FD7-ED82E638EB63}"/>
    <dgm:cxn modelId="{2DB6EC48-F07A-4BD1-84C6-91CEB14D7071}" type="presOf" srcId="{97FF7BD0-9432-4032-9A61-5AE5F3BBF881}" destId="{55951E8C-8EE0-40A2-990B-0F48AA625257}" srcOrd="0" destOrd="0" presId="urn:microsoft.com/office/officeart/2008/layout/VerticalAccentList"/>
    <dgm:cxn modelId="{6316A2B4-DC24-496B-81C1-5F9B654C95C0}" type="presOf" srcId="{8D923025-E632-4F42-91D4-993A41217629}" destId="{175EE2A5-2163-4ADD-96EE-FD8A180542CB}" srcOrd="0" destOrd="0" presId="urn:microsoft.com/office/officeart/2008/layout/VerticalAccentList"/>
    <dgm:cxn modelId="{57EEDC0C-DFC1-4C6B-AB3D-1E1CC7087B66}" srcId="{8D923025-E632-4F42-91D4-993A41217629}" destId="{4961BE2C-D4C0-495A-B299-D0310C5B239E}" srcOrd="2" destOrd="0" parTransId="{17C4F4F6-532E-4AF8-A004-0CBDFBDEC1A4}" sibTransId="{2BD7F34F-BDCB-4996-9FF8-74491A83E1E0}"/>
    <dgm:cxn modelId="{BEAC6903-59C7-42C7-A1D7-718CC180A345}" type="presParOf" srcId="{175EE2A5-2163-4ADD-96EE-FD8A180542CB}" destId="{70F38DBE-9BAE-44D5-BBCB-5622BF6EC5E5}" srcOrd="0" destOrd="0" presId="urn:microsoft.com/office/officeart/2008/layout/VerticalAccentList"/>
    <dgm:cxn modelId="{E000EEA3-45EF-495D-8CA8-AE556A650ED1}" type="presParOf" srcId="{70F38DBE-9BAE-44D5-BBCB-5622BF6EC5E5}" destId="{3C173184-F2A8-4928-8CBC-E68851DA7C7A}" srcOrd="0" destOrd="0" presId="urn:microsoft.com/office/officeart/2008/layout/VerticalAccentList"/>
    <dgm:cxn modelId="{41A33E62-D1CD-4CC1-9AA3-24B4EA6BE4AC}" type="presParOf" srcId="{175EE2A5-2163-4ADD-96EE-FD8A180542CB}" destId="{3622F06F-49AA-4A0A-B61D-3E51EF51FCD1}" srcOrd="1" destOrd="0" presId="urn:microsoft.com/office/officeart/2008/layout/VerticalAccentList"/>
    <dgm:cxn modelId="{2762F56F-D772-4A49-9070-0F47D7D10B27}" type="presParOf" srcId="{3622F06F-49AA-4A0A-B61D-3E51EF51FCD1}" destId="{08D36C11-0472-4185-8931-1E97C78F23EE}" srcOrd="0" destOrd="0" presId="urn:microsoft.com/office/officeart/2008/layout/VerticalAccentList"/>
    <dgm:cxn modelId="{860B1C45-C548-49A6-BB9C-C9AFDFBC6DD2}" type="presParOf" srcId="{3622F06F-49AA-4A0A-B61D-3E51EF51FCD1}" destId="{50E60E85-C345-414E-9CDE-0AD9CE30F9E6}" srcOrd="1" destOrd="0" presId="urn:microsoft.com/office/officeart/2008/layout/VerticalAccentList"/>
    <dgm:cxn modelId="{FCDC2E1F-86BE-4EDE-A80C-E485B02397F9}" type="presParOf" srcId="{3622F06F-49AA-4A0A-B61D-3E51EF51FCD1}" destId="{39CD8C46-3A1D-4BA2-BAD2-E3696F757CD4}" srcOrd="2" destOrd="0" presId="urn:microsoft.com/office/officeart/2008/layout/VerticalAccentList"/>
    <dgm:cxn modelId="{6972C52B-E480-4BF1-937C-7C5ED2A875D9}" type="presParOf" srcId="{3622F06F-49AA-4A0A-B61D-3E51EF51FCD1}" destId="{51764BB8-B41A-4BBA-9FF3-3F0FBB9130E6}" srcOrd="3" destOrd="0" presId="urn:microsoft.com/office/officeart/2008/layout/VerticalAccentList"/>
    <dgm:cxn modelId="{A090F25B-E43D-4C65-B31F-A16D0B6D15AC}" type="presParOf" srcId="{3622F06F-49AA-4A0A-B61D-3E51EF51FCD1}" destId="{AB30A52D-0FDE-41DA-A6F5-ACFD5C273A35}" srcOrd="4" destOrd="0" presId="urn:microsoft.com/office/officeart/2008/layout/VerticalAccentList"/>
    <dgm:cxn modelId="{5B6483A0-F56A-43E4-BF2D-8CC656F2A149}" type="presParOf" srcId="{3622F06F-49AA-4A0A-B61D-3E51EF51FCD1}" destId="{6CCE7DF5-C969-46E2-B7AE-A443FC318C2D}" srcOrd="5" destOrd="0" presId="urn:microsoft.com/office/officeart/2008/layout/VerticalAccentList"/>
    <dgm:cxn modelId="{7522D8C6-4BA6-4B61-9FB0-829BB51A2304}" type="presParOf" srcId="{3622F06F-49AA-4A0A-B61D-3E51EF51FCD1}" destId="{F3B56AFB-CBB0-48ED-85C0-AFAEEC137620}" srcOrd="6" destOrd="0" presId="urn:microsoft.com/office/officeart/2008/layout/VerticalAccentList"/>
    <dgm:cxn modelId="{1A711151-2E75-474A-8BC0-2E7E3F275246}" type="presParOf" srcId="{3622F06F-49AA-4A0A-B61D-3E51EF51FCD1}" destId="{294E9457-DB8F-4339-BB7F-5842115BA6D0}" srcOrd="7" destOrd="0" presId="urn:microsoft.com/office/officeart/2008/layout/VerticalAccentList"/>
    <dgm:cxn modelId="{B50CD50B-DD39-471C-AE65-1D31D82D6811}" type="presParOf" srcId="{175EE2A5-2163-4ADD-96EE-FD8A180542CB}" destId="{3CC61C89-2CFD-4A6E-B493-75A5B070C9F4}" srcOrd="2" destOrd="0" presId="urn:microsoft.com/office/officeart/2008/layout/VerticalAccentList"/>
    <dgm:cxn modelId="{857F6182-0346-4106-B114-73ED2498E5D0}" type="presParOf" srcId="{175EE2A5-2163-4ADD-96EE-FD8A180542CB}" destId="{21D3C93B-99EB-4BAA-9A15-9D1E392479B3}" srcOrd="3" destOrd="0" presId="urn:microsoft.com/office/officeart/2008/layout/VerticalAccentList"/>
    <dgm:cxn modelId="{B95C1225-E3D4-4159-9D10-290611394836}" type="presParOf" srcId="{21D3C93B-99EB-4BAA-9A15-9D1E392479B3}" destId="{55951E8C-8EE0-40A2-990B-0F48AA625257}" srcOrd="0" destOrd="0" presId="urn:microsoft.com/office/officeart/2008/layout/VerticalAccentList"/>
    <dgm:cxn modelId="{0B7CE7DF-7791-4123-88D3-29DE571CCA32}" type="presParOf" srcId="{175EE2A5-2163-4ADD-96EE-FD8A180542CB}" destId="{341952FC-8ECE-4D0A-8442-71FB3317960D}" srcOrd="4" destOrd="0" presId="urn:microsoft.com/office/officeart/2008/layout/VerticalAccentList"/>
    <dgm:cxn modelId="{3602FED4-1C9E-414E-8650-A6CD1B0CD4EF}" type="presParOf" srcId="{341952FC-8ECE-4D0A-8442-71FB3317960D}" destId="{BCD61094-C615-4215-9215-3997A27C57AC}" srcOrd="0" destOrd="0" presId="urn:microsoft.com/office/officeart/2008/layout/VerticalAccentList"/>
    <dgm:cxn modelId="{5C81BB22-6B8C-40F0-B839-8A0AB758A355}" type="presParOf" srcId="{341952FC-8ECE-4D0A-8442-71FB3317960D}" destId="{CD335D26-E389-49E8-9842-214094C9AF60}" srcOrd="1" destOrd="0" presId="urn:microsoft.com/office/officeart/2008/layout/VerticalAccentList"/>
    <dgm:cxn modelId="{6949E595-2B67-466F-8777-4A2C15B74AF7}" type="presParOf" srcId="{341952FC-8ECE-4D0A-8442-71FB3317960D}" destId="{DB7B9D61-A171-4A62-B8FC-A8B03A063A51}" srcOrd="2" destOrd="0" presId="urn:microsoft.com/office/officeart/2008/layout/VerticalAccentList"/>
    <dgm:cxn modelId="{C0C6A212-6306-4731-8D92-205B13B7BE8E}" type="presParOf" srcId="{341952FC-8ECE-4D0A-8442-71FB3317960D}" destId="{930C8C18-3842-4307-A961-68BACAB04810}" srcOrd="3" destOrd="0" presId="urn:microsoft.com/office/officeart/2008/layout/VerticalAccentList"/>
    <dgm:cxn modelId="{7ACBC16A-C53C-45B3-B95D-D9766EB6BC61}" type="presParOf" srcId="{341952FC-8ECE-4D0A-8442-71FB3317960D}" destId="{6B71C489-7EC6-4779-8C32-9B3ABC9A78D5}" srcOrd="4" destOrd="0" presId="urn:microsoft.com/office/officeart/2008/layout/VerticalAccentList"/>
    <dgm:cxn modelId="{6E0F4314-8CE4-4620-98CF-53011EDB517D}" type="presParOf" srcId="{341952FC-8ECE-4D0A-8442-71FB3317960D}" destId="{97035A21-852B-4A7C-9C0B-6DB55E955BDF}" srcOrd="5" destOrd="0" presId="urn:microsoft.com/office/officeart/2008/layout/VerticalAccentList"/>
    <dgm:cxn modelId="{B75056D1-9F74-45D1-ADBB-3568B0EC3F13}" type="presParOf" srcId="{341952FC-8ECE-4D0A-8442-71FB3317960D}" destId="{F1499B85-884A-4889-A4AC-148AA52E443C}" srcOrd="6" destOrd="0" presId="urn:microsoft.com/office/officeart/2008/layout/VerticalAccentList"/>
    <dgm:cxn modelId="{E62C4A19-2685-4EB5-A48C-419FE04E98B5}" type="presParOf" srcId="{341952FC-8ECE-4D0A-8442-71FB3317960D}" destId="{69DE9BD3-7925-4048-8404-C7307CB81594}" srcOrd="7" destOrd="0" presId="urn:microsoft.com/office/officeart/2008/layout/VerticalAccentList"/>
    <dgm:cxn modelId="{F5856FF6-9D9A-49B9-AFB7-37BF919868BD}" type="presParOf" srcId="{175EE2A5-2163-4ADD-96EE-FD8A180542CB}" destId="{8AC317B4-AC5A-431F-81F7-EEEB21C9B4CA}" srcOrd="5" destOrd="0" presId="urn:microsoft.com/office/officeart/2008/layout/VerticalAccentList"/>
    <dgm:cxn modelId="{A1552F7F-E7C1-4BB0-AC3A-C7AEE9BD8AFB}" type="presParOf" srcId="{175EE2A5-2163-4ADD-96EE-FD8A180542CB}" destId="{F9DBCAB6-A5E0-4DCF-954A-7EBD2CB5A104}" srcOrd="6" destOrd="0" presId="urn:microsoft.com/office/officeart/2008/layout/VerticalAccentList"/>
    <dgm:cxn modelId="{5E6F2446-A1ED-4442-8AC7-F0BA2742B003}" type="presParOf" srcId="{F9DBCAB6-A5E0-4DCF-954A-7EBD2CB5A104}" destId="{2E1062AC-7A00-4A53-AB65-7FC5181EFEB5}" srcOrd="0" destOrd="0" presId="urn:microsoft.com/office/officeart/2008/layout/VerticalAccentList"/>
    <dgm:cxn modelId="{23F62A61-FFE2-4414-8450-12525E03B01A}" type="presParOf" srcId="{175EE2A5-2163-4ADD-96EE-FD8A180542CB}" destId="{D5A727AA-0EC1-44B5-B31D-8BF577DA1B35}" srcOrd="7" destOrd="0" presId="urn:microsoft.com/office/officeart/2008/layout/VerticalAccentList"/>
    <dgm:cxn modelId="{9D957C32-0C60-4DC3-BC84-9E5396706A9E}" type="presParOf" srcId="{D5A727AA-0EC1-44B5-B31D-8BF577DA1B35}" destId="{7BCAAE5F-1C77-4448-816B-37AB7B46F45D}" srcOrd="0" destOrd="0" presId="urn:microsoft.com/office/officeart/2008/layout/VerticalAccentList"/>
    <dgm:cxn modelId="{084276A0-E8EA-4505-9AEC-FA0A91CE9096}" type="presParOf" srcId="{D5A727AA-0EC1-44B5-B31D-8BF577DA1B35}" destId="{586A4652-3A27-4394-8414-37B32B6F622F}" srcOrd="1" destOrd="0" presId="urn:microsoft.com/office/officeart/2008/layout/VerticalAccentList"/>
    <dgm:cxn modelId="{3562D915-98BF-476C-B259-AF2784D509FD}" type="presParOf" srcId="{D5A727AA-0EC1-44B5-B31D-8BF577DA1B35}" destId="{4FDD4274-EB54-40AB-9AD8-F7F18926BF9B}" srcOrd="2" destOrd="0" presId="urn:microsoft.com/office/officeart/2008/layout/VerticalAccentList"/>
    <dgm:cxn modelId="{FFBDBFF9-BE26-45CC-A6E2-DFC7F74330D3}" type="presParOf" srcId="{D5A727AA-0EC1-44B5-B31D-8BF577DA1B35}" destId="{1F777F2E-91E7-4800-A732-E87F401E37BB}" srcOrd="3" destOrd="0" presId="urn:microsoft.com/office/officeart/2008/layout/VerticalAccentList"/>
    <dgm:cxn modelId="{A554EE96-3810-4D8D-9BBC-1BC26F937A01}" type="presParOf" srcId="{D5A727AA-0EC1-44B5-B31D-8BF577DA1B35}" destId="{44C3B093-8E5C-4248-A0A4-7196038675F1}" srcOrd="4" destOrd="0" presId="urn:microsoft.com/office/officeart/2008/layout/VerticalAccentList"/>
    <dgm:cxn modelId="{8976AC4B-C712-45F0-999F-696902C5AEF6}" type="presParOf" srcId="{D5A727AA-0EC1-44B5-B31D-8BF577DA1B35}" destId="{BDD70A72-79BC-41B7-9BED-25628C2A213C}" srcOrd="5" destOrd="0" presId="urn:microsoft.com/office/officeart/2008/layout/VerticalAccentList"/>
    <dgm:cxn modelId="{E10965D8-DA97-438E-B617-EC6682973451}" type="presParOf" srcId="{D5A727AA-0EC1-44B5-B31D-8BF577DA1B35}" destId="{E3D609EE-3F9A-476D-BC19-38818B95D789}" srcOrd="6" destOrd="0" presId="urn:microsoft.com/office/officeart/2008/layout/VerticalAccentList"/>
    <dgm:cxn modelId="{3D08868A-F67C-449E-BD40-1C6583680D69}" type="presParOf" srcId="{D5A727AA-0EC1-44B5-B31D-8BF577DA1B35}" destId="{A6DEDAB0-DF79-4A09-B73F-067AD7C160D7}" srcOrd="7" destOrd="0" presId="urn:microsoft.com/office/officeart/2008/layout/VerticalAccentList"/>
  </dgm:cxnLst>
  <dgm:bg>
    <a:blipFill>
      <a:blip xmlns:r="http://schemas.openxmlformats.org/officeDocument/2006/relationships" r:embed="rId1"/>
      <a:tile tx="0" ty="0" sx="100000" sy="100000" flip="none" algn="tl"/>
    </a:blip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C173184-F2A8-4928-8CBC-E68851DA7C7A}">
      <dsp:nvSpPr>
        <dsp:cNvPr id="0" name=""/>
        <dsp:cNvSpPr/>
      </dsp:nvSpPr>
      <dsp:spPr>
        <a:xfrm>
          <a:off x="1258000" y="2481"/>
          <a:ext cx="5301823" cy="481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b" anchorCtr="0">
          <a:noAutofit/>
        </a:bodyPr>
        <a:lstStyle/>
        <a:p>
          <a:pPr lvl="0" algn="l" defTabSz="977900">
            <a:lnSpc>
              <a:spcPct val="90000"/>
            </a:lnSpc>
            <a:spcBef>
              <a:spcPct val="0"/>
            </a:spcBef>
            <a:spcAft>
              <a:spcPct val="35000"/>
            </a:spcAft>
          </a:pPr>
          <a:endParaRPr lang="cs-CZ" sz="2200" kern="1200" dirty="0"/>
        </a:p>
      </dsp:txBody>
      <dsp:txXfrm>
        <a:off x="1258000" y="2481"/>
        <a:ext cx="5301823" cy="481983"/>
      </dsp:txXfrm>
    </dsp:sp>
    <dsp:sp modelId="{08D36C11-0472-4185-8931-1E97C78F23EE}">
      <dsp:nvSpPr>
        <dsp:cNvPr id="0" name=""/>
        <dsp:cNvSpPr/>
      </dsp:nvSpPr>
      <dsp:spPr>
        <a:xfrm>
          <a:off x="1258000" y="484465"/>
          <a:ext cx="1240626" cy="981819"/>
        </a:xfrm>
        <a:prstGeom prst="chevron">
          <a:avLst>
            <a:gd name="adj" fmla="val 70610"/>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E60E85-C345-414E-9CDE-0AD9CE30F9E6}">
      <dsp:nvSpPr>
        <dsp:cNvPr id="0" name=""/>
        <dsp:cNvSpPr/>
      </dsp:nvSpPr>
      <dsp:spPr>
        <a:xfrm>
          <a:off x="2003201" y="484465"/>
          <a:ext cx="1240626" cy="981819"/>
        </a:xfrm>
        <a:prstGeom prst="chevron">
          <a:avLst>
            <a:gd name="adj" fmla="val 70610"/>
          </a:avLst>
        </a:prstGeom>
        <a:solidFill>
          <a:schemeClr val="accent3">
            <a:hueOff val="562513"/>
            <a:satOff val="-844"/>
            <a:lumOff val="-137"/>
            <a:alphaOff val="0"/>
          </a:schemeClr>
        </a:solidFill>
        <a:ln w="25400" cap="flat" cmpd="sng" algn="ctr">
          <a:solidFill>
            <a:schemeClr val="accent3">
              <a:hueOff val="562513"/>
              <a:satOff val="-844"/>
              <a:lumOff val="-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CD8C46-3A1D-4BA2-BAD2-E3696F757CD4}">
      <dsp:nvSpPr>
        <dsp:cNvPr id="0" name=""/>
        <dsp:cNvSpPr/>
      </dsp:nvSpPr>
      <dsp:spPr>
        <a:xfrm>
          <a:off x="2748991" y="484465"/>
          <a:ext cx="1240626" cy="981819"/>
        </a:xfrm>
        <a:prstGeom prst="chevron">
          <a:avLst>
            <a:gd name="adj" fmla="val 70610"/>
          </a:avLst>
        </a:prstGeom>
        <a:solidFill>
          <a:schemeClr val="accent3">
            <a:hueOff val="1125026"/>
            <a:satOff val="-1688"/>
            <a:lumOff val="-275"/>
            <a:alphaOff val="0"/>
          </a:schemeClr>
        </a:solidFill>
        <a:ln w="25400" cap="flat" cmpd="sng" algn="ctr">
          <a:solidFill>
            <a:schemeClr val="accent3">
              <a:hueOff val="1125026"/>
              <a:satOff val="-1688"/>
              <a:lumOff val="-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64BB8-B41A-4BBA-9FF3-3F0FBB9130E6}">
      <dsp:nvSpPr>
        <dsp:cNvPr id="0" name=""/>
        <dsp:cNvSpPr/>
      </dsp:nvSpPr>
      <dsp:spPr>
        <a:xfrm>
          <a:off x="3494192" y="484465"/>
          <a:ext cx="1240626" cy="981819"/>
        </a:xfrm>
        <a:prstGeom prst="chevron">
          <a:avLst>
            <a:gd name="adj" fmla="val 70610"/>
          </a:avLst>
        </a:prstGeom>
        <a:solidFill>
          <a:schemeClr val="accent3">
            <a:hueOff val="1687540"/>
            <a:satOff val="-2532"/>
            <a:lumOff val="-412"/>
            <a:alphaOff val="0"/>
          </a:schemeClr>
        </a:solidFill>
        <a:ln w="25400" cap="flat" cmpd="sng" algn="ctr">
          <a:solidFill>
            <a:schemeClr val="accent3">
              <a:hueOff val="1687540"/>
              <a:satOff val="-2532"/>
              <a:lumOff val="-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30A52D-0FDE-41DA-A6F5-ACFD5C273A35}">
      <dsp:nvSpPr>
        <dsp:cNvPr id="0" name=""/>
        <dsp:cNvSpPr/>
      </dsp:nvSpPr>
      <dsp:spPr>
        <a:xfrm>
          <a:off x="4239981" y="484465"/>
          <a:ext cx="1240626" cy="981819"/>
        </a:xfrm>
        <a:prstGeom prst="chevron">
          <a:avLst>
            <a:gd name="adj" fmla="val 70610"/>
          </a:avLst>
        </a:prstGeom>
        <a:solidFill>
          <a:schemeClr val="accent3">
            <a:hueOff val="2250053"/>
            <a:satOff val="-3376"/>
            <a:lumOff val="-549"/>
            <a:alphaOff val="0"/>
          </a:schemeClr>
        </a:solidFill>
        <a:ln w="25400" cap="flat" cmpd="sng" algn="ctr">
          <a:solidFill>
            <a:schemeClr val="accent3">
              <a:hueOff val="2250053"/>
              <a:satOff val="-3376"/>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E7DF5-C969-46E2-B7AE-A443FC318C2D}">
      <dsp:nvSpPr>
        <dsp:cNvPr id="0" name=""/>
        <dsp:cNvSpPr/>
      </dsp:nvSpPr>
      <dsp:spPr>
        <a:xfrm>
          <a:off x="4985182" y="484465"/>
          <a:ext cx="1240626" cy="981819"/>
        </a:xfrm>
        <a:prstGeom prst="chevron">
          <a:avLst>
            <a:gd name="adj" fmla="val 70610"/>
          </a:avLst>
        </a:prstGeom>
        <a:solidFill>
          <a:schemeClr val="accent3">
            <a:hueOff val="2812566"/>
            <a:satOff val="-4220"/>
            <a:lumOff val="-686"/>
            <a:alphaOff val="0"/>
          </a:schemeClr>
        </a:solidFill>
        <a:ln w="25400" cap="flat" cmpd="sng" algn="ctr">
          <a:solidFill>
            <a:schemeClr val="accent3">
              <a:hueOff val="2812566"/>
              <a:satOff val="-4220"/>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56AFB-CBB0-48ED-85C0-AFAEEC137620}">
      <dsp:nvSpPr>
        <dsp:cNvPr id="0" name=""/>
        <dsp:cNvSpPr/>
      </dsp:nvSpPr>
      <dsp:spPr>
        <a:xfrm>
          <a:off x="5730972" y="484465"/>
          <a:ext cx="1240626" cy="981819"/>
        </a:xfrm>
        <a:prstGeom prst="chevron">
          <a:avLst>
            <a:gd name="adj" fmla="val 70610"/>
          </a:avLst>
        </a:prstGeom>
        <a:solidFill>
          <a:schemeClr val="accent3">
            <a:hueOff val="3375079"/>
            <a:satOff val="-5064"/>
            <a:lumOff val="-824"/>
            <a:alphaOff val="0"/>
          </a:schemeClr>
        </a:solidFill>
        <a:ln w="25400" cap="flat" cmpd="sng" algn="ctr">
          <a:solidFill>
            <a:schemeClr val="accent3">
              <a:hueOff val="3375079"/>
              <a:satOff val="-5064"/>
              <a:lumOff val="-8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4E9457-DB8F-4339-BB7F-5842115BA6D0}">
      <dsp:nvSpPr>
        <dsp:cNvPr id="0" name=""/>
        <dsp:cNvSpPr/>
      </dsp:nvSpPr>
      <dsp:spPr>
        <a:xfrm>
          <a:off x="1258000" y="582647"/>
          <a:ext cx="5370747" cy="785455"/>
        </a:xfrm>
        <a:prstGeom prst="rect">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0" tIns="88900" rIns="88900" bIns="88900" numCol="1" spcCol="1270" anchor="ctr" anchorCtr="0">
          <a:noAutofit/>
        </a:bodyPr>
        <a:lstStyle/>
        <a:p>
          <a:pPr lvl="0" algn="l" defTabSz="1555750">
            <a:lnSpc>
              <a:spcPct val="90000"/>
            </a:lnSpc>
            <a:spcBef>
              <a:spcPct val="0"/>
            </a:spcBef>
            <a:spcAft>
              <a:spcPct val="35000"/>
            </a:spcAft>
          </a:pPr>
          <a:r>
            <a:rPr lang="cs-CZ" sz="3500" kern="1200" dirty="0" smtClean="0"/>
            <a:t>Tvrdé – h, ch, k, r, d, t, n</a:t>
          </a:r>
          <a:endParaRPr lang="cs-CZ" sz="3500" kern="1200" dirty="0"/>
        </a:p>
      </dsp:txBody>
      <dsp:txXfrm>
        <a:off x="1258000" y="582647"/>
        <a:ext cx="5370747" cy="785455"/>
      </dsp:txXfrm>
    </dsp:sp>
    <dsp:sp modelId="{55951E8C-8EE0-40A2-990B-0F48AA625257}">
      <dsp:nvSpPr>
        <dsp:cNvPr id="0" name=""/>
        <dsp:cNvSpPr/>
      </dsp:nvSpPr>
      <dsp:spPr>
        <a:xfrm>
          <a:off x="1258000" y="1531079"/>
          <a:ext cx="5301823" cy="481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b" anchorCtr="0">
          <a:noAutofit/>
        </a:bodyPr>
        <a:lstStyle/>
        <a:p>
          <a:pPr lvl="0" algn="l" defTabSz="977900">
            <a:lnSpc>
              <a:spcPct val="90000"/>
            </a:lnSpc>
            <a:spcBef>
              <a:spcPct val="0"/>
            </a:spcBef>
            <a:spcAft>
              <a:spcPct val="35000"/>
            </a:spcAft>
          </a:pPr>
          <a:endParaRPr lang="cs-CZ" sz="2200" kern="1200"/>
        </a:p>
      </dsp:txBody>
      <dsp:txXfrm>
        <a:off x="1258000" y="1531079"/>
        <a:ext cx="5301823" cy="481983"/>
      </dsp:txXfrm>
    </dsp:sp>
    <dsp:sp modelId="{BCD61094-C615-4215-9215-3997A27C57AC}">
      <dsp:nvSpPr>
        <dsp:cNvPr id="0" name=""/>
        <dsp:cNvSpPr/>
      </dsp:nvSpPr>
      <dsp:spPr>
        <a:xfrm>
          <a:off x="1258000" y="2013063"/>
          <a:ext cx="1240626" cy="981819"/>
        </a:xfrm>
        <a:prstGeom prst="chevron">
          <a:avLst>
            <a:gd name="adj" fmla="val 70610"/>
          </a:avLst>
        </a:prstGeom>
        <a:solidFill>
          <a:schemeClr val="accent3">
            <a:hueOff val="3937592"/>
            <a:satOff val="-5908"/>
            <a:lumOff val="-961"/>
            <a:alphaOff val="0"/>
          </a:schemeClr>
        </a:solidFill>
        <a:ln w="25400" cap="flat" cmpd="sng" algn="ctr">
          <a:solidFill>
            <a:schemeClr val="accent3">
              <a:hueOff val="3937592"/>
              <a:satOff val="-5908"/>
              <a:lumOff val="-9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335D26-E389-49E8-9842-214094C9AF60}">
      <dsp:nvSpPr>
        <dsp:cNvPr id="0" name=""/>
        <dsp:cNvSpPr/>
      </dsp:nvSpPr>
      <dsp:spPr>
        <a:xfrm>
          <a:off x="2003201" y="2013063"/>
          <a:ext cx="1240626" cy="981819"/>
        </a:xfrm>
        <a:prstGeom prst="chevron">
          <a:avLst>
            <a:gd name="adj" fmla="val 70610"/>
          </a:avLst>
        </a:prstGeom>
        <a:solidFill>
          <a:schemeClr val="accent3">
            <a:hueOff val="4500106"/>
            <a:satOff val="-6752"/>
            <a:lumOff val="-1098"/>
            <a:alphaOff val="0"/>
          </a:schemeClr>
        </a:solidFill>
        <a:ln w="25400" cap="flat" cmpd="sng" algn="ctr">
          <a:solidFill>
            <a:schemeClr val="accent3">
              <a:hueOff val="4500106"/>
              <a:satOff val="-6752"/>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7B9D61-A171-4A62-B8FC-A8B03A063A51}">
      <dsp:nvSpPr>
        <dsp:cNvPr id="0" name=""/>
        <dsp:cNvSpPr/>
      </dsp:nvSpPr>
      <dsp:spPr>
        <a:xfrm>
          <a:off x="2748991" y="2013063"/>
          <a:ext cx="1240626" cy="981819"/>
        </a:xfrm>
        <a:prstGeom prst="chevron">
          <a:avLst>
            <a:gd name="adj" fmla="val 70610"/>
          </a:avLst>
        </a:prstGeom>
        <a:solidFill>
          <a:schemeClr val="accent3">
            <a:hueOff val="5062619"/>
            <a:satOff val="-7596"/>
            <a:lumOff val="-1235"/>
            <a:alphaOff val="0"/>
          </a:schemeClr>
        </a:solidFill>
        <a:ln w="25400" cap="flat" cmpd="sng" algn="ctr">
          <a:solidFill>
            <a:schemeClr val="accent3">
              <a:hueOff val="5062619"/>
              <a:satOff val="-7596"/>
              <a:lumOff val="-1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0C8C18-3842-4307-A961-68BACAB04810}">
      <dsp:nvSpPr>
        <dsp:cNvPr id="0" name=""/>
        <dsp:cNvSpPr/>
      </dsp:nvSpPr>
      <dsp:spPr>
        <a:xfrm>
          <a:off x="3494192" y="2013063"/>
          <a:ext cx="1240626" cy="981819"/>
        </a:xfrm>
        <a:prstGeom prst="chevron">
          <a:avLst>
            <a:gd name="adj" fmla="val 70610"/>
          </a:avLst>
        </a:prstGeom>
        <a:solidFill>
          <a:schemeClr val="accent3">
            <a:hueOff val="5625132"/>
            <a:satOff val="-8440"/>
            <a:lumOff val="-1373"/>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1C489-7EC6-4779-8C32-9B3ABC9A78D5}">
      <dsp:nvSpPr>
        <dsp:cNvPr id="0" name=""/>
        <dsp:cNvSpPr/>
      </dsp:nvSpPr>
      <dsp:spPr>
        <a:xfrm>
          <a:off x="4239981" y="2013063"/>
          <a:ext cx="1240626" cy="981819"/>
        </a:xfrm>
        <a:prstGeom prst="chevron">
          <a:avLst>
            <a:gd name="adj" fmla="val 70610"/>
          </a:avLst>
        </a:prstGeom>
        <a:solidFill>
          <a:schemeClr val="accent3">
            <a:hueOff val="6187645"/>
            <a:satOff val="-9284"/>
            <a:lumOff val="-1510"/>
            <a:alphaOff val="0"/>
          </a:schemeClr>
        </a:solidFill>
        <a:ln w="25400" cap="flat" cmpd="sng" algn="ctr">
          <a:solidFill>
            <a:schemeClr val="accent3">
              <a:hueOff val="6187645"/>
              <a:satOff val="-9284"/>
              <a:lumOff val="-151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35A21-852B-4A7C-9C0B-6DB55E955BDF}">
      <dsp:nvSpPr>
        <dsp:cNvPr id="0" name=""/>
        <dsp:cNvSpPr/>
      </dsp:nvSpPr>
      <dsp:spPr>
        <a:xfrm>
          <a:off x="4985182" y="2013063"/>
          <a:ext cx="1240626" cy="981819"/>
        </a:xfrm>
        <a:prstGeom prst="chevron">
          <a:avLst>
            <a:gd name="adj" fmla="val 70610"/>
          </a:avLst>
        </a:prstGeom>
        <a:solidFill>
          <a:schemeClr val="accent3">
            <a:hueOff val="6750158"/>
            <a:satOff val="-10128"/>
            <a:lumOff val="-1647"/>
            <a:alphaOff val="0"/>
          </a:schemeClr>
        </a:solidFill>
        <a:ln w="25400" cap="flat" cmpd="sng" algn="ctr">
          <a:solidFill>
            <a:schemeClr val="accent3">
              <a:hueOff val="6750158"/>
              <a:satOff val="-10128"/>
              <a:lumOff val="-16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499B85-884A-4889-A4AC-148AA52E443C}">
      <dsp:nvSpPr>
        <dsp:cNvPr id="0" name=""/>
        <dsp:cNvSpPr/>
      </dsp:nvSpPr>
      <dsp:spPr>
        <a:xfrm>
          <a:off x="5730972" y="2013063"/>
          <a:ext cx="1240626" cy="981819"/>
        </a:xfrm>
        <a:prstGeom prst="chevron">
          <a:avLst>
            <a:gd name="adj" fmla="val 70610"/>
          </a:avLst>
        </a:prstGeom>
        <a:solidFill>
          <a:schemeClr val="accent3">
            <a:hueOff val="7312671"/>
            <a:satOff val="-10972"/>
            <a:lumOff val="-1784"/>
            <a:alphaOff val="0"/>
          </a:schemeClr>
        </a:solidFill>
        <a:ln w="25400" cap="flat" cmpd="sng" algn="ctr">
          <a:solidFill>
            <a:schemeClr val="accent3">
              <a:hueOff val="7312671"/>
              <a:satOff val="-10972"/>
              <a:lumOff val="-1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DE9BD3-7925-4048-8404-C7307CB81594}">
      <dsp:nvSpPr>
        <dsp:cNvPr id="0" name=""/>
        <dsp:cNvSpPr/>
      </dsp:nvSpPr>
      <dsp:spPr>
        <a:xfrm>
          <a:off x="1258000" y="2111245"/>
          <a:ext cx="5370747" cy="785455"/>
        </a:xfrm>
        <a:prstGeom prst="rect">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0" tIns="88900" rIns="88900" bIns="88900" numCol="1" spcCol="1270" anchor="ctr" anchorCtr="0">
          <a:noAutofit/>
        </a:bodyPr>
        <a:lstStyle/>
        <a:p>
          <a:pPr lvl="0" algn="l" defTabSz="1555750">
            <a:lnSpc>
              <a:spcPct val="90000"/>
            </a:lnSpc>
            <a:spcBef>
              <a:spcPct val="0"/>
            </a:spcBef>
            <a:spcAft>
              <a:spcPct val="35000"/>
            </a:spcAft>
          </a:pPr>
          <a:r>
            <a:rPr lang="cs-CZ" sz="3500" kern="1200" dirty="0" smtClean="0"/>
            <a:t>Měkké – ž, š, č, ř, c, j, ď, ť, ň</a:t>
          </a:r>
          <a:endParaRPr lang="cs-CZ" sz="3500" kern="1200" dirty="0"/>
        </a:p>
      </dsp:txBody>
      <dsp:txXfrm>
        <a:off x="1258000" y="2111245"/>
        <a:ext cx="5370747" cy="785455"/>
      </dsp:txXfrm>
    </dsp:sp>
    <dsp:sp modelId="{2E1062AC-7A00-4A53-AB65-7FC5181EFEB5}">
      <dsp:nvSpPr>
        <dsp:cNvPr id="0" name=""/>
        <dsp:cNvSpPr/>
      </dsp:nvSpPr>
      <dsp:spPr>
        <a:xfrm>
          <a:off x="1258000" y="3059678"/>
          <a:ext cx="5301823" cy="481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b" anchorCtr="0">
          <a:noAutofit/>
        </a:bodyPr>
        <a:lstStyle/>
        <a:p>
          <a:pPr lvl="0" algn="l" defTabSz="977900">
            <a:lnSpc>
              <a:spcPct val="90000"/>
            </a:lnSpc>
            <a:spcBef>
              <a:spcPct val="0"/>
            </a:spcBef>
            <a:spcAft>
              <a:spcPct val="35000"/>
            </a:spcAft>
          </a:pPr>
          <a:endParaRPr lang="cs-CZ" sz="2200" kern="1200"/>
        </a:p>
      </dsp:txBody>
      <dsp:txXfrm>
        <a:off x="1258000" y="3059678"/>
        <a:ext cx="5301823" cy="481983"/>
      </dsp:txXfrm>
    </dsp:sp>
    <dsp:sp modelId="{7BCAAE5F-1C77-4448-816B-37AB7B46F45D}">
      <dsp:nvSpPr>
        <dsp:cNvPr id="0" name=""/>
        <dsp:cNvSpPr/>
      </dsp:nvSpPr>
      <dsp:spPr>
        <a:xfrm>
          <a:off x="1258000" y="3541662"/>
          <a:ext cx="1240626" cy="981819"/>
        </a:xfrm>
        <a:prstGeom prst="chevron">
          <a:avLst>
            <a:gd name="adj" fmla="val 70610"/>
          </a:avLst>
        </a:prstGeom>
        <a:solidFill>
          <a:schemeClr val="accent3">
            <a:hueOff val="7875184"/>
            <a:satOff val="-11816"/>
            <a:lumOff val="-1922"/>
            <a:alphaOff val="0"/>
          </a:schemeClr>
        </a:solidFill>
        <a:ln w="25400" cap="flat" cmpd="sng" algn="ctr">
          <a:solidFill>
            <a:schemeClr val="accent3">
              <a:hueOff val="7875184"/>
              <a:satOff val="-11816"/>
              <a:lumOff val="-1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6A4652-3A27-4394-8414-37B32B6F622F}">
      <dsp:nvSpPr>
        <dsp:cNvPr id="0" name=""/>
        <dsp:cNvSpPr/>
      </dsp:nvSpPr>
      <dsp:spPr>
        <a:xfrm>
          <a:off x="2003201" y="3541662"/>
          <a:ext cx="1240626" cy="981819"/>
        </a:xfrm>
        <a:prstGeom prst="chevron">
          <a:avLst>
            <a:gd name="adj" fmla="val 70610"/>
          </a:avLst>
        </a:prstGeom>
        <a:solidFill>
          <a:schemeClr val="accent3">
            <a:hueOff val="8437698"/>
            <a:satOff val="-12660"/>
            <a:lumOff val="-2059"/>
            <a:alphaOff val="0"/>
          </a:schemeClr>
        </a:solidFill>
        <a:ln w="25400" cap="flat" cmpd="sng" algn="ctr">
          <a:solidFill>
            <a:schemeClr val="accent3">
              <a:hueOff val="8437698"/>
              <a:satOff val="-126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DD4274-EB54-40AB-9AD8-F7F18926BF9B}">
      <dsp:nvSpPr>
        <dsp:cNvPr id="0" name=""/>
        <dsp:cNvSpPr/>
      </dsp:nvSpPr>
      <dsp:spPr>
        <a:xfrm>
          <a:off x="2748991" y="3541662"/>
          <a:ext cx="1240626" cy="981819"/>
        </a:xfrm>
        <a:prstGeom prst="chevron">
          <a:avLst>
            <a:gd name="adj" fmla="val 70610"/>
          </a:avLst>
        </a:prstGeom>
        <a:solidFill>
          <a:schemeClr val="accent3">
            <a:hueOff val="9000211"/>
            <a:satOff val="-13504"/>
            <a:lumOff val="-2196"/>
            <a:alphaOff val="0"/>
          </a:schemeClr>
        </a:solidFill>
        <a:ln w="25400" cap="flat" cmpd="sng" algn="ctr">
          <a:solidFill>
            <a:schemeClr val="accent3">
              <a:hueOff val="9000211"/>
              <a:satOff val="-13504"/>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777F2E-91E7-4800-A732-E87F401E37BB}">
      <dsp:nvSpPr>
        <dsp:cNvPr id="0" name=""/>
        <dsp:cNvSpPr/>
      </dsp:nvSpPr>
      <dsp:spPr>
        <a:xfrm>
          <a:off x="3494192" y="3541662"/>
          <a:ext cx="1240626" cy="981819"/>
        </a:xfrm>
        <a:prstGeom prst="chevron">
          <a:avLst>
            <a:gd name="adj" fmla="val 70610"/>
          </a:avLst>
        </a:prstGeom>
        <a:solidFill>
          <a:schemeClr val="accent3">
            <a:hueOff val="9562724"/>
            <a:satOff val="-14348"/>
            <a:lumOff val="-2333"/>
            <a:alphaOff val="0"/>
          </a:schemeClr>
        </a:solidFill>
        <a:ln w="25400" cap="flat" cmpd="sng" algn="ctr">
          <a:solidFill>
            <a:schemeClr val="accent3">
              <a:hueOff val="9562724"/>
              <a:satOff val="-14348"/>
              <a:lumOff val="-23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C3B093-8E5C-4248-A0A4-7196038675F1}">
      <dsp:nvSpPr>
        <dsp:cNvPr id="0" name=""/>
        <dsp:cNvSpPr/>
      </dsp:nvSpPr>
      <dsp:spPr>
        <a:xfrm>
          <a:off x="4239981" y="3541662"/>
          <a:ext cx="1240626" cy="981819"/>
        </a:xfrm>
        <a:prstGeom prst="chevron">
          <a:avLst>
            <a:gd name="adj" fmla="val 70610"/>
          </a:avLst>
        </a:prstGeom>
        <a:solidFill>
          <a:schemeClr val="accent3">
            <a:hueOff val="10125237"/>
            <a:satOff val="-15192"/>
            <a:lumOff val="-2471"/>
            <a:alphaOff val="0"/>
          </a:schemeClr>
        </a:solidFill>
        <a:ln w="25400" cap="flat" cmpd="sng" algn="ctr">
          <a:solidFill>
            <a:schemeClr val="accent3">
              <a:hueOff val="10125237"/>
              <a:satOff val="-15192"/>
              <a:lumOff val="-2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D70A72-79BC-41B7-9BED-25628C2A213C}">
      <dsp:nvSpPr>
        <dsp:cNvPr id="0" name=""/>
        <dsp:cNvSpPr/>
      </dsp:nvSpPr>
      <dsp:spPr>
        <a:xfrm>
          <a:off x="4985182" y="3541662"/>
          <a:ext cx="1240626" cy="981819"/>
        </a:xfrm>
        <a:prstGeom prst="chevron">
          <a:avLst>
            <a:gd name="adj" fmla="val 70610"/>
          </a:avLst>
        </a:prstGeom>
        <a:solidFill>
          <a:schemeClr val="accent3">
            <a:hueOff val="10687750"/>
            <a:satOff val="-16036"/>
            <a:lumOff val="-2608"/>
            <a:alphaOff val="0"/>
          </a:schemeClr>
        </a:solidFill>
        <a:ln w="25400" cap="flat" cmpd="sng" algn="ctr">
          <a:solidFill>
            <a:schemeClr val="accent3">
              <a:hueOff val="10687750"/>
              <a:satOff val="-16036"/>
              <a:lumOff val="-26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D609EE-3F9A-476D-BC19-38818B95D789}">
      <dsp:nvSpPr>
        <dsp:cNvPr id="0" name=""/>
        <dsp:cNvSpPr/>
      </dsp:nvSpPr>
      <dsp:spPr>
        <a:xfrm>
          <a:off x="5730972" y="3541662"/>
          <a:ext cx="1240626" cy="981819"/>
        </a:xfrm>
        <a:prstGeom prst="chevron">
          <a:avLst>
            <a:gd name="adj" fmla="val 70610"/>
          </a:avLst>
        </a:prstGeom>
        <a:solidFill>
          <a:schemeClr val="accent3">
            <a:hueOff val="11250264"/>
            <a:satOff val="-16880"/>
            <a:lumOff val="-2745"/>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DEDAB0-DF79-4A09-B73F-067AD7C160D7}">
      <dsp:nvSpPr>
        <dsp:cNvPr id="0" name=""/>
        <dsp:cNvSpPr/>
      </dsp:nvSpPr>
      <dsp:spPr>
        <a:xfrm>
          <a:off x="1258000" y="3639844"/>
          <a:ext cx="5370747" cy="785455"/>
        </a:xfrm>
        <a:prstGeom prst="rect">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0" tIns="88900" rIns="88900" bIns="88900" numCol="1" spcCol="1270" anchor="ctr" anchorCtr="0">
          <a:noAutofit/>
        </a:bodyPr>
        <a:lstStyle/>
        <a:p>
          <a:pPr lvl="0" algn="l" defTabSz="1555750">
            <a:lnSpc>
              <a:spcPct val="90000"/>
            </a:lnSpc>
            <a:spcBef>
              <a:spcPct val="0"/>
            </a:spcBef>
            <a:spcAft>
              <a:spcPct val="35000"/>
            </a:spcAft>
          </a:pPr>
          <a:r>
            <a:rPr lang="cs-CZ" sz="3500" kern="1200" dirty="0" smtClean="0"/>
            <a:t>Obojetné – b, f, l, m, p, s, v, z</a:t>
          </a:r>
          <a:endParaRPr lang="cs-CZ" sz="3500" kern="1200" dirty="0"/>
        </a:p>
      </dsp:txBody>
      <dsp:txXfrm>
        <a:off x="1258000" y="3639844"/>
        <a:ext cx="5370747" cy="785455"/>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877532902"/>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1790308671"/>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1774813933"/>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4171895680"/>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1017237767"/>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3141044523"/>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41192226"/>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2131727168"/>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4090013802"/>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328764267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pPr/>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3084128644"/>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31B643-DCAC-4BBD-AF90-C7655F834F18}" type="datetimeFigureOut">
              <a:rPr lang="cs-CZ" smtClean="0"/>
              <a:pPr/>
              <a:t>28.12.2012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F90379-A3BA-4002-B412-E2F958C06B49}" type="slidenum">
              <a:rPr lang="cs-CZ" smtClean="0"/>
              <a:pPr/>
              <a:t>‹#›</a:t>
            </a:fld>
            <a:endParaRPr lang="cs-CZ"/>
          </a:p>
        </p:txBody>
      </p:sp>
    </p:spTree>
    <p:extLst>
      <p:ext uri="{BB962C8B-B14F-4D97-AF65-F5344CB8AC3E}">
        <p14:creationId xmlns:p14="http://schemas.microsoft.com/office/powerpoint/2010/main" xmlns="" val="2575369309"/>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wmf"/><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23.wmf"/><Relationship Id="rId1" Type="http://schemas.openxmlformats.org/officeDocument/2006/relationships/slideLayout" Target="../slideLayouts/slideLayout7.xml"/><Relationship Id="rId5" Type="http://schemas.openxmlformats.org/officeDocument/2006/relationships/image" Target="../media/image26.wmf"/><Relationship Id="rId4" Type="http://schemas.openxmlformats.org/officeDocument/2006/relationships/image" Target="../media/image25.wmf"/></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upload.wikimedia.org/wikipedia/commons/6/62/Solidago_virgaurea_var._leiocarpa_02-2.jpg" TargetMode="External"/><Relationship Id="rId2" Type="http://schemas.openxmlformats.org/officeDocument/2006/relationships/hyperlink" Target="http://www.profizahrada.cz/images_data/404_acer_campestre.jpg" TargetMode="External"/><Relationship Id="rId1" Type="http://schemas.openxmlformats.org/officeDocument/2006/relationships/slideLayout" Target="../slideLayouts/slideLayout2.xml"/><Relationship Id="rId4" Type="http://schemas.openxmlformats.org/officeDocument/2006/relationships/hyperlink" Target="http://upload.wikimedia.org/wikipedia/commons/6/6f/ArtemisiaVulgari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96414" y="4869160"/>
            <a:ext cx="6096000" cy="1495425"/>
          </a:xfrm>
          <a:prstGeom prst="rect">
            <a:avLst/>
          </a:prstGeom>
          <a:noFill/>
          <a:ln>
            <a:noFill/>
          </a:ln>
          <a:effectLst/>
        </p:spPr>
      </p:pic>
      <p:graphicFrame>
        <p:nvGraphicFramePr>
          <p:cNvPr id="8" name="Tabulka 7"/>
          <p:cNvGraphicFramePr>
            <a:graphicFrameLocks noGrp="1"/>
          </p:cNvGraphicFramePr>
          <p:nvPr>
            <p:extLst>
              <p:ext uri="{D42A27DB-BD31-4B8C-83A1-F6EECF244321}">
                <p14:modId xmlns:p14="http://schemas.microsoft.com/office/powerpoint/2010/main" xmlns="" val="2331619317"/>
              </p:ext>
            </p:extLst>
          </p:nvPr>
        </p:nvGraphicFramePr>
        <p:xfrm>
          <a:off x="1524000" y="1397000"/>
          <a:ext cx="6720408" cy="3321210"/>
        </p:xfrm>
        <a:graphic>
          <a:graphicData uri="http://schemas.openxmlformats.org/drawingml/2006/table">
            <a:tbl>
              <a:tblPr firstRow="1" bandRow="1">
                <a:tableStyleId>{2D5ABB26-0587-4C30-8999-92F81FD0307C}</a:tableStyleId>
              </a:tblPr>
              <a:tblGrid>
                <a:gridCol w="1637024"/>
                <a:gridCol w="5083384"/>
              </a:tblGrid>
              <a:tr h="426498">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426498">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dirty="0" smtClean="0"/>
                        <a:t>Bc. Naďa Prejzová</a:t>
                      </a:r>
                      <a:endParaRPr lang="cs-CZ" dirty="0"/>
                    </a:p>
                  </a:txBody>
                  <a:tcPr anchor="ctr"/>
                </a:tc>
              </a:tr>
              <a:tr h="426498">
                <a:tc>
                  <a:txBody>
                    <a:bodyPr/>
                    <a:lstStyle/>
                    <a:p>
                      <a:r>
                        <a:rPr lang="cs-CZ" sz="1200" kern="1200" dirty="0" smtClean="0"/>
                        <a:t>Název DUM:</a:t>
                      </a:r>
                      <a:endParaRPr lang="cs-CZ" sz="1200" b="1" kern="1200" dirty="0">
                        <a:solidFill>
                          <a:schemeClr val="dk1"/>
                        </a:solidFill>
                        <a:latin typeface="+mn-lt"/>
                        <a:ea typeface="+mn-ea"/>
                        <a:cs typeface="+mn-cs"/>
                      </a:endParaRPr>
                    </a:p>
                  </a:txBody>
                  <a:tcPr anchor="ctr"/>
                </a:tc>
                <a:tc>
                  <a:txBody>
                    <a:bodyPr/>
                    <a:lstStyle/>
                    <a:p>
                      <a:pPr algn="l"/>
                      <a:r>
                        <a:rPr lang="cs-CZ" dirty="0" smtClean="0"/>
                        <a:t>VY_32_Inovace_4.1.8  Vyjmenovaná slova po B</a:t>
                      </a:r>
                      <a:endParaRPr lang="cs-CZ" dirty="0"/>
                    </a:p>
                  </a:txBody>
                  <a:tcPr anchor="ctr"/>
                </a:tc>
              </a:tr>
              <a:tr h="426498">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algn="l"/>
                      <a:r>
                        <a:rPr lang="cs-CZ" dirty="0" smtClean="0"/>
                        <a:t>Český jazyk a literatura 3. ročník</a:t>
                      </a:r>
                      <a:endParaRPr lang="cs-CZ" dirty="0"/>
                    </a:p>
                  </a:txBody>
                  <a:tcPr anchor="ctr"/>
                </a:tc>
              </a:tr>
              <a:tr h="426498">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1051639">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algn="just"/>
                      <a:r>
                        <a:rPr lang="cs-CZ" dirty="0" smtClean="0"/>
                        <a:t>Materiál je určen k seznámení</a:t>
                      </a:r>
                      <a:r>
                        <a:rPr lang="cs-CZ" baseline="0" dirty="0" smtClean="0"/>
                        <a:t> s vyjmenovanými slovy po B a slovy příbuznými. Prezentace byla vytvořena pro práci s interaktivní tabulí nebo dataprojektorem a obsahuje animaci.</a:t>
                      </a:r>
                      <a:endParaRPr lang="cs-CZ" dirty="0" smtClean="0"/>
                    </a:p>
                  </a:txBody>
                  <a:tcPr anchor="ctr"/>
                </a:tc>
              </a:tr>
            </a:tbl>
          </a:graphicData>
        </a:graphic>
      </p:graphicFrame>
      <p:pic>
        <p:nvPicPr>
          <p:cNvPr id="9" name="Obrázek 8"/>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7070610" y="764704"/>
            <a:ext cx="1043608" cy="1440327"/>
          </a:xfrm>
          <a:prstGeom prst="rect">
            <a:avLst/>
          </a:prstGeom>
          <a:blipFill>
            <a:blip r:embed="rId4" cstate="print"/>
            <a:tile tx="0" ty="0" sx="100000" sy="100000" flip="none" algn="tl"/>
          </a:blipFill>
        </p:spPr>
      </p:pic>
    </p:spTree>
    <p:extLst>
      <p:ext uri="{BB962C8B-B14F-4D97-AF65-F5344CB8AC3E}">
        <p14:creationId xmlns:p14="http://schemas.microsoft.com/office/powerpoint/2010/main" xmlns="" val="2113307400"/>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ln w="57150">
            <a:solidFill>
              <a:schemeClr val="accent6">
                <a:lumMod val="75000"/>
              </a:schemeClr>
            </a:solidFill>
          </a:ln>
        </p:spPr>
        <p:txBody>
          <a:bodyPr/>
          <a:lstStyle/>
          <a:p>
            <a:r>
              <a:rPr lang="cs-CZ" b="1" dirty="0" smtClean="0">
                <a:solidFill>
                  <a:schemeClr val="accent6">
                    <a:lumMod val="50000"/>
                  </a:schemeClr>
                </a:solidFill>
              </a:rPr>
              <a:t>Dělení souhlásek </a:t>
            </a:r>
            <a:endParaRPr lang="cs-CZ" b="1" dirty="0">
              <a:solidFill>
                <a:schemeClr val="accent6">
                  <a:lumMod val="50000"/>
                </a:schemeClr>
              </a:solidFill>
            </a:endParaRPr>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xmlns="" val="2587944963"/>
              </p:ext>
            </p:extLst>
          </p:nvPr>
        </p:nvGraphicFramePr>
        <p:xfrm>
          <a:off x="323528" y="16288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586066067"/>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332656"/>
            <a:ext cx="8784976" cy="6264696"/>
          </a:xfrm>
          <a:blipFill>
            <a:blip r:embed="rId2" cstate="print"/>
            <a:tile tx="0" ty="0" sx="100000" sy="100000" flip="none" algn="tl"/>
          </a:blipFill>
        </p:spPr>
        <p:txBody>
          <a:bodyPr>
            <a:normAutofit fontScale="90000"/>
          </a:bodyPr>
          <a:lstStyle/>
          <a:p>
            <a:pPr algn="l"/>
            <a:r>
              <a:rPr lang="cs-CZ" sz="4000" b="1" dirty="0" smtClean="0">
                <a:solidFill>
                  <a:schemeClr val="tx2"/>
                </a:solidFill>
              </a:rPr>
              <a:t/>
            </a:r>
            <a:br>
              <a:rPr lang="cs-CZ" sz="4000" b="1" dirty="0" smtClean="0">
                <a:solidFill>
                  <a:schemeClr val="tx2"/>
                </a:solidFill>
              </a:rPr>
            </a:br>
            <a:r>
              <a:rPr lang="cs-CZ" sz="4000" b="1" dirty="0" smtClean="0">
                <a:solidFill>
                  <a:schemeClr val="tx2"/>
                </a:solidFill>
              </a:rPr>
              <a:t>Po tvrdých souhláskách píšeme tvrdé y</a:t>
            </a:r>
            <a:r>
              <a:rPr lang="cs-CZ" sz="4000" b="1" dirty="0" smtClean="0">
                <a:solidFill>
                  <a:schemeClr val="tx2"/>
                </a:solidFill>
              </a:rPr>
              <a:t>, </a:t>
            </a:r>
            <a:r>
              <a:rPr lang="cs-CZ" sz="4000" b="1" dirty="0" err="1" smtClean="0">
                <a:solidFill>
                  <a:schemeClr val="tx2"/>
                </a:solidFill>
              </a:rPr>
              <a:t>ý</a:t>
            </a:r>
            <a:r>
              <a:rPr lang="cs-CZ" sz="4000" b="1" dirty="0" smtClean="0">
                <a:solidFill>
                  <a:schemeClr val="tx2"/>
                </a:solidFill>
              </a:rPr>
              <a:t>. </a:t>
            </a:r>
            <a:br>
              <a:rPr lang="cs-CZ" sz="4000" b="1" dirty="0" smtClean="0">
                <a:solidFill>
                  <a:schemeClr val="tx2"/>
                </a:solidFill>
              </a:rPr>
            </a:br>
            <a:r>
              <a:rPr lang="cs-CZ" sz="3600" i="1" dirty="0" smtClean="0"/>
              <a:t>(hymna, chyba, kytara, ryba, dýně, tykadlo, banány</a:t>
            </a:r>
            <a:r>
              <a:rPr lang="cs-CZ" sz="3600" dirty="0" smtClean="0"/>
              <a:t>)</a:t>
            </a:r>
            <a:br>
              <a:rPr lang="cs-CZ" sz="3600" dirty="0" smtClean="0"/>
            </a:br>
            <a:r>
              <a:rPr lang="cs-CZ" sz="3600" dirty="0" smtClean="0"/>
              <a:t/>
            </a:r>
            <a:br>
              <a:rPr lang="cs-CZ" sz="3600" dirty="0" smtClean="0"/>
            </a:br>
            <a:r>
              <a:rPr lang="cs-CZ" sz="4000" b="1" dirty="0" smtClean="0">
                <a:solidFill>
                  <a:srgbClr val="FF0000"/>
                </a:solidFill>
              </a:rPr>
              <a:t>Po měkkých souhláskách píšeme měkké i, í. </a:t>
            </a:r>
            <a:br>
              <a:rPr lang="cs-CZ" sz="4000" b="1" dirty="0" smtClean="0">
                <a:solidFill>
                  <a:srgbClr val="FF0000"/>
                </a:solidFill>
              </a:rPr>
            </a:br>
            <a:r>
              <a:rPr lang="cs-CZ" sz="3200" dirty="0" smtClean="0"/>
              <a:t>(</a:t>
            </a:r>
            <a:r>
              <a:rPr lang="cs-CZ" sz="3600" i="1" dirty="0" smtClean="0"/>
              <a:t>židle, šije</a:t>
            </a:r>
            <a:r>
              <a:rPr lang="cs-CZ" sz="3600" i="1" dirty="0"/>
              <a:t>, </a:t>
            </a:r>
            <a:r>
              <a:rPr lang="cs-CZ" sz="3600" i="1" dirty="0" smtClean="0"/>
              <a:t>vrčí, </a:t>
            </a:r>
            <a:r>
              <a:rPr lang="cs-CZ" sz="3600" i="1" dirty="0"/>
              <a:t>říjen, cihla, jiná, dítě, ticho, </a:t>
            </a:r>
            <a:r>
              <a:rPr lang="cs-CZ" sz="3600" i="1" dirty="0" smtClean="0"/>
              <a:t>nikdo)</a:t>
            </a:r>
            <a:r>
              <a:rPr lang="cs-CZ" sz="3600" dirty="0" smtClean="0"/>
              <a:t/>
            </a:r>
            <a:br>
              <a:rPr lang="cs-CZ" sz="3600" dirty="0" smtClean="0"/>
            </a:br>
            <a:r>
              <a:rPr lang="cs-CZ" sz="3600" dirty="0" smtClean="0"/>
              <a:t/>
            </a:r>
            <a:br>
              <a:rPr lang="cs-CZ" sz="3600" dirty="0" smtClean="0"/>
            </a:br>
            <a:r>
              <a:rPr lang="cs-CZ" sz="4000" b="1" dirty="0" smtClean="0">
                <a:solidFill>
                  <a:srgbClr val="00B050"/>
                </a:solidFill>
              </a:rPr>
              <a:t>Po obojetných souhláskách píšeme </a:t>
            </a:r>
            <a:br>
              <a:rPr lang="cs-CZ" sz="4000" b="1" dirty="0" smtClean="0">
                <a:solidFill>
                  <a:srgbClr val="00B050"/>
                </a:solidFill>
              </a:rPr>
            </a:br>
            <a:r>
              <a:rPr lang="cs-CZ" sz="4000" b="1" dirty="0" smtClean="0">
                <a:solidFill>
                  <a:srgbClr val="00B050"/>
                </a:solidFill>
              </a:rPr>
              <a:t>někdy tvrdé y</a:t>
            </a:r>
            <a:r>
              <a:rPr lang="cs-CZ" sz="4000" b="1" dirty="0" smtClean="0">
                <a:solidFill>
                  <a:srgbClr val="00B050"/>
                </a:solidFill>
              </a:rPr>
              <a:t>, ý </a:t>
            </a:r>
            <a:r>
              <a:rPr lang="cs-CZ" sz="4000" b="1" dirty="0" smtClean="0">
                <a:solidFill>
                  <a:srgbClr val="00B050"/>
                </a:solidFill>
              </a:rPr>
              <a:t>a někdy měkké i</a:t>
            </a:r>
            <a:r>
              <a:rPr lang="cs-CZ" sz="4000" b="1" dirty="0" smtClean="0">
                <a:solidFill>
                  <a:srgbClr val="00B050"/>
                </a:solidFill>
              </a:rPr>
              <a:t>, </a:t>
            </a:r>
            <a:r>
              <a:rPr lang="cs-CZ" sz="4000" b="1" dirty="0" err="1" smtClean="0">
                <a:solidFill>
                  <a:srgbClr val="00B050"/>
                </a:solidFill>
              </a:rPr>
              <a:t>í</a:t>
            </a:r>
            <a:r>
              <a:rPr lang="cs-CZ" sz="4000" b="1" dirty="0" smtClean="0">
                <a:solidFill>
                  <a:srgbClr val="00B050"/>
                </a:solidFill>
              </a:rPr>
              <a:t>. </a:t>
            </a:r>
            <a:br>
              <a:rPr lang="cs-CZ" sz="4000" b="1" dirty="0" smtClean="0">
                <a:solidFill>
                  <a:srgbClr val="00B050"/>
                </a:solidFill>
              </a:rPr>
            </a:br>
            <a:r>
              <a:rPr lang="cs-CZ" sz="3600" dirty="0" smtClean="0"/>
              <a:t>(</a:t>
            </a:r>
            <a:r>
              <a:rPr lang="cs-CZ" sz="3600" i="1" dirty="0" smtClean="0"/>
              <a:t>b</a:t>
            </a:r>
            <a:r>
              <a:rPr lang="cs-CZ" sz="3200" i="1" dirty="0" smtClean="0"/>
              <a:t>ýt, bít, lyže, líže, mít, mýt, pysk, </a:t>
            </a:r>
            <a:r>
              <a:rPr lang="cs-CZ" sz="3200" i="1" dirty="0" err="1" smtClean="0"/>
              <a:t>písk</a:t>
            </a:r>
            <a:r>
              <a:rPr lang="cs-CZ" sz="3200" i="1" dirty="0" smtClean="0"/>
              <a:t>, sype, sípe, vít, výt)</a:t>
            </a:r>
            <a:br>
              <a:rPr lang="cs-CZ" sz="3200" i="1" dirty="0" smtClean="0"/>
            </a:br>
            <a:r>
              <a:rPr lang="cs-CZ" sz="3200" i="1" dirty="0"/>
              <a:t> </a:t>
            </a:r>
            <a:r>
              <a:rPr lang="cs-CZ" sz="3200" i="1" dirty="0" smtClean="0"/>
              <a:t/>
            </a:r>
            <a:br>
              <a:rPr lang="cs-CZ" sz="3200" i="1" dirty="0" smtClean="0"/>
            </a:br>
            <a:r>
              <a:rPr lang="cs-CZ" sz="3600" b="1" i="1" u="sng" dirty="0" smtClean="0">
                <a:solidFill>
                  <a:srgbClr val="00B050"/>
                </a:solidFill>
              </a:rPr>
              <a:t>Na pomoc nám přicházejí  VYJMENOVANÁ SLOVA.</a:t>
            </a:r>
            <a:br>
              <a:rPr lang="cs-CZ" sz="3600" b="1" i="1" u="sng" dirty="0" smtClean="0">
                <a:solidFill>
                  <a:srgbClr val="00B050"/>
                </a:solidFill>
              </a:rPr>
            </a:br>
            <a:r>
              <a:rPr lang="cs-CZ" sz="3600" dirty="0"/>
              <a:t/>
            </a:r>
            <a:br>
              <a:rPr lang="cs-CZ" sz="3600" dirty="0"/>
            </a:br>
            <a:endParaRPr lang="cs-CZ" sz="3600" dirty="0"/>
          </a:p>
        </p:txBody>
      </p:sp>
    </p:spTree>
    <p:extLst>
      <p:ext uri="{BB962C8B-B14F-4D97-AF65-F5344CB8AC3E}">
        <p14:creationId xmlns:p14="http://schemas.microsoft.com/office/powerpoint/2010/main" xmlns="" val="3953498898"/>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ln/>
        </p:spPr>
        <p:style>
          <a:lnRef idx="3">
            <a:schemeClr val="lt1"/>
          </a:lnRef>
          <a:fillRef idx="1">
            <a:schemeClr val="accent2"/>
          </a:fillRef>
          <a:effectRef idx="1">
            <a:schemeClr val="accent2"/>
          </a:effectRef>
          <a:fontRef idx="minor">
            <a:schemeClr val="lt1"/>
          </a:fontRef>
        </p:style>
        <p:txBody>
          <a:bodyPr/>
          <a:lstStyle/>
          <a:p>
            <a:r>
              <a:rPr lang="cs-CZ" dirty="0" smtClean="0"/>
              <a:t>VYJMENOVANÁ SLOVA</a:t>
            </a:r>
            <a:endParaRPr lang="cs-CZ" dirty="0"/>
          </a:p>
        </p:txBody>
      </p:sp>
      <p:sp>
        <p:nvSpPr>
          <p:cNvPr id="5" name="Zástupný symbol pro obsah 4"/>
          <p:cNvSpPr>
            <a:spLocks noGrp="1"/>
          </p:cNvSpPr>
          <p:nvPr>
            <p:ph sz="half" idx="1"/>
          </p:nvPr>
        </p:nvSpPr>
        <p:spPr>
          <a:xfrm>
            <a:off x="457200" y="1628800"/>
            <a:ext cx="4186808" cy="4752528"/>
          </a:xfrm>
          <a:ln/>
        </p:spPr>
        <p:style>
          <a:lnRef idx="1">
            <a:schemeClr val="accent6"/>
          </a:lnRef>
          <a:fillRef idx="2">
            <a:schemeClr val="accent6"/>
          </a:fillRef>
          <a:effectRef idx="1">
            <a:schemeClr val="accent6"/>
          </a:effectRef>
          <a:fontRef idx="minor">
            <a:schemeClr val="dk1"/>
          </a:fontRef>
        </p:style>
        <p:txBody>
          <a:bodyPr>
            <a:normAutofit lnSpcReduction="10000"/>
          </a:bodyPr>
          <a:lstStyle/>
          <a:p>
            <a:pPr marL="0" indent="0">
              <a:buNone/>
            </a:pPr>
            <a:r>
              <a:rPr lang="cs-CZ" b="1" u="sng" dirty="0" err="1" smtClean="0"/>
              <a:t>B</a:t>
            </a:r>
            <a:r>
              <a:rPr lang="cs-CZ" dirty="0" err="1" smtClean="0"/>
              <a:t>e</a:t>
            </a:r>
            <a:r>
              <a:rPr lang="cs-CZ" dirty="0" smtClean="0"/>
              <a:t>, </a:t>
            </a:r>
            <a:r>
              <a:rPr lang="cs-CZ" b="1" u="sng" dirty="0" err="1" smtClean="0"/>
              <a:t>f</a:t>
            </a:r>
            <a:r>
              <a:rPr lang="cs-CZ" dirty="0" err="1" smtClean="0"/>
              <a:t>e</a:t>
            </a:r>
            <a:r>
              <a:rPr lang="cs-CZ" dirty="0" smtClean="0"/>
              <a:t>, </a:t>
            </a:r>
            <a:r>
              <a:rPr lang="cs-CZ" b="1" u="sng" dirty="0" err="1" smtClean="0"/>
              <a:t>l</a:t>
            </a:r>
            <a:r>
              <a:rPr lang="cs-CZ" dirty="0" err="1" smtClean="0"/>
              <a:t>e</a:t>
            </a:r>
            <a:r>
              <a:rPr lang="cs-CZ" dirty="0" smtClean="0"/>
              <a:t>, </a:t>
            </a:r>
            <a:r>
              <a:rPr lang="cs-CZ" b="1" u="sng" dirty="0" err="1" smtClean="0"/>
              <a:t>m</a:t>
            </a:r>
            <a:r>
              <a:rPr lang="cs-CZ" dirty="0" err="1" smtClean="0"/>
              <a:t>e</a:t>
            </a:r>
            <a:r>
              <a:rPr lang="cs-CZ" dirty="0" smtClean="0"/>
              <a:t>, </a:t>
            </a:r>
            <a:r>
              <a:rPr lang="cs-CZ" b="1" u="sng" dirty="0" smtClean="0"/>
              <a:t>p</a:t>
            </a:r>
            <a:r>
              <a:rPr lang="cs-CZ" dirty="0" smtClean="0"/>
              <a:t>es </a:t>
            </a:r>
            <a:r>
              <a:rPr lang="cs-CZ" b="1" u="sng" dirty="0" smtClean="0"/>
              <a:t>s</a:t>
            </a:r>
            <a:r>
              <a:rPr lang="cs-CZ" dirty="0" smtClean="0"/>
              <a:t>e </a:t>
            </a:r>
            <a:r>
              <a:rPr lang="cs-CZ" b="1" u="sng" dirty="0" smtClean="0"/>
              <a:t>v</a:t>
            </a:r>
            <a:r>
              <a:rPr lang="cs-CZ" dirty="0" smtClean="0"/>
              <a:t>e</a:t>
            </a:r>
            <a:r>
              <a:rPr lang="cs-CZ" b="1" u="sng" dirty="0" smtClean="0"/>
              <a:t>z</a:t>
            </a:r>
            <a:r>
              <a:rPr lang="cs-CZ" dirty="0" smtClean="0"/>
              <a:t>e</a:t>
            </a:r>
          </a:p>
          <a:p>
            <a:pPr marL="0" indent="0">
              <a:buNone/>
            </a:pPr>
            <a:r>
              <a:rPr lang="cs-CZ" dirty="0" smtClean="0"/>
              <a:t>do slovíček </a:t>
            </a:r>
            <a:r>
              <a:rPr lang="cs-CZ" dirty="0" err="1" smtClean="0"/>
              <a:t>i,y</a:t>
            </a:r>
            <a:r>
              <a:rPr lang="cs-CZ" dirty="0" smtClean="0"/>
              <a:t> si vleze.</a:t>
            </a:r>
          </a:p>
          <a:p>
            <a:pPr marL="0" indent="0">
              <a:buNone/>
            </a:pPr>
            <a:r>
              <a:rPr lang="cs-CZ" dirty="0" smtClean="0"/>
              <a:t>Někdy měkké, někdy tvrdé,</a:t>
            </a:r>
          </a:p>
          <a:p>
            <a:pPr marL="0" indent="0">
              <a:buNone/>
            </a:pPr>
            <a:r>
              <a:rPr lang="cs-CZ" dirty="0" smtClean="0"/>
              <a:t>jak to poznat mám?</a:t>
            </a:r>
          </a:p>
          <a:p>
            <a:pPr marL="0" indent="0">
              <a:buNone/>
            </a:pPr>
            <a:r>
              <a:rPr lang="cs-CZ" dirty="0" smtClean="0"/>
              <a:t>Já jsem ještě malý žáček,</a:t>
            </a:r>
          </a:p>
          <a:p>
            <a:pPr marL="0" indent="0">
              <a:buNone/>
            </a:pPr>
            <a:r>
              <a:rPr lang="cs-CZ" dirty="0" smtClean="0"/>
              <a:t>v tom se nevyznám!</a:t>
            </a:r>
          </a:p>
          <a:p>
            <a:pPr marL="0" indent="0">
              <a:buNone/>
            </a:pPr>
            <a:r>
              <a:rPr lang="cs-CZ" dirty="0" smtClean="0"/>
              <a:t>Budu se učit zas a znova</a:t>
            </a:r>
          </a:p>
          <a:p>
            <a:pPr marL="0" indent="0">
              <a:buNone/>
            </a:pPr>
            <a:r>
              <a:rPr lang="cs-CZ" dirty="0" smtClean="0"/>
              <a:t>tahle vyjmenovaná slova.</a:t>
            </a:r>
          </a:p>
          <a:p>
            <a:pPr marL="0" indent="0">
              <a:buNone/>
            </a:pPr>
            <a:r>
              <a:rPr lang="cs-CZ" dirty="0" err="1"/>
              <a:t>Be</a:t>
            </a:r>
            <a:r>
              <a:rPr lang="cs-CZ" dirty="0"/>
              <a:t>, </a:t>
            </a:r>
            <a:r>
              <a:rPr lang="cs-CZ" dirty="0" err="1"/>
              <a:t>fe</a:t>
            </a:r>
            <a:r>
              <a:rPr lang="cs-CZ" dirty="0"/>
              <a:t>, </a:t>
            </a:r>
            <a:r>
              <a:rPr lang="cs-CZ" dirty="0" err="1"/>
              <a:t>le</a:t>
            </a:r>
            <a:r>
              <a:rPr lang="cs-CZ" dirty="0"/>
              <a:t>, </a:t>
            </a:r>
            <a:r>
              <a:rPr lang="cs-CZ" dirty="0" err="1"/>
              <a:t>me</a:t>
            </a:r>
            <a:r>
              <a:rPr lang="cs-CZ" dirty="0"/>
              <a:t>, pes se </a:t>
            </a:r>
            <a:r>
              <a:rPr lang="cs-CZ" dirty="0" smtClean="0"/>
              <a:t>veze,</a:t>
            </a:r>
            <a:endParaRPr lang="cs-CZ" dirty="0"/>
          </a:p>
          <a:p>
            <a:pPr marL="0" indent="0">
              <a:buNone/>
            </a:pPr>
            <a:r>
              <a:rPr lang="cs-CZ" dirty="0" smtClean="0"/>
              <a:t>ta čeština nemá meze!</a:t>
            </a:r>
          </a:p>
          <a:p>
            <a:pPr marL="0" indent="0">
              <a:buNone/>
            </a:pPr>
            <a:endParaRPr lang="cs-CZ" dirty="0"/>
          </a:p>
        </p:txBody>
      </p:sp>
      <p:sp>
        <p:nvSpPr>
          <p:cNvPr id="6" name="Zástupný symbol pro obsah 5"/>
          <p:cNvSpPr>
            <a:spLocks noGrp="1"/>
          </p:cNvSpPr>
          <p:nvPr>
            <p:ph sz="half" idx="2"/>
          </p:nvPr>
        </p:nvSpPr>
        <p:spPr>
          <a:xfrm>
            <a:off x="5508104" y="1700808"/>
            <a:ext cx="2952328" cy="4608512"/>
          </a:xfrm>
          <a:ln/>
        </p:spPr>
        <p:style>
          <a:lnRef idx="1">
            <a:schemeClr val="accent6"/>
          </a:lnRef>
          <a:fillRef idx="2">
            <a:schemeClr val="accent6"/>
          </a:fillRef>
          <a:effectRef idx="1">
            <a:schemeClr val="accent6"/>
          </a:effectRef>
          <a:fontRef idx="minor">
            <a:schemeClr val="dk1"/>
          </a:fontRef>
        </p:style>
        <p:txBody>
          <a:bodyPr>
            <a:normAutofit lnSpcReduction="10000"/>
          </a:bodyPr>
          <a:lstStyle/>
          <a:p>
            <a:pPr marL="0" indent="0">
              <a:buNone/>
            </a:pPr>
            <a:r>
              <a:rPr lang="cs-CZ" dirty="0" smtClean="0"/>
              <a:t>    </a:t>
            </a:r>
          </a:p>
          <a:p>
            <a:pPr marL="0" indent="0">
              <a:buNone/>
            </a:pPr>
            <a:r>
              <a:rPr lang="cs-CZ" sz="7200" b="1" dirty="0">
                <a:solidFill>
                  <a:schemeClr val="accent2">
                    <a:lumMod val="75000"/>
                  </a:schemeClr>
                </a:solidFill>
              </a:rPr>
              <a:t> </a:t>
            </a:r>
            <a:r>
              <a:rPr lang="cs-CZ" sz="9600" b="1" dirty="0" smtClean="0">
                <a:solidFill>
                  <a:schemeClr val="accent2">
                    <a:lumMod val="75000"/>
                  </a:schemeClr>
                </a:solidFill>
              </a:rPr>
              <a:t>Y</a:t>
            </a:r>
            <a:r>
              <a:rPr lang="cs-CZ" sz="7200" b="1" dirty="0" smtClean="0">
                <a:solidFill>
                  <a:schemeClr val="accent2">
                    <a:lumMod val="75000"/>
                  </a:schemeClr>
                </a:solidFill>
              </a:rPr>
              <a:t>  	 </a:t>
            </a:r>
            <a:r>
              <a:rPr lang="cs-CZ" sz="9600" b="1" dirty="0" smtClean="0">
                <a:solidFill>
                  <a:schemeClr val="accent2">
                    <a:lumMod val="75000"/>
                  </a:schemeClr>
                </a:solidFill>
              </a:rPr>
              <a:t>I</a:t>
            </a:r>
            <a:endParaRPr lang="cs-CZ" sz="9600" b="1" dirty="0">
              <a:solidFill>
                <a:schemeClr val="accent2">
                  <a:lumMod val="75000"/>
                </a:schemeClr>
              </a:solidFill>
            </a:endParaRPr>
          </a:p>
        </p:txBody>
      </p:sp>
      <p:pic>
        <p:nvPicPr>
          <p:cNvPr id="1026" name="Picture 2" descr="C:\Users\prejzova\AppData\Local\Microsoft\Windows\Temporary Internet Files\Content.IE5\8WMQIZX9\MC900440663[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940152" y="3933056"/>
            <a:ext cx="2281230" cy="223224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16830358"/>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539552" y="332656"/>
            <a:ext cx="8229600" cy="1224136"/>
          </a:xfrm>
          <a:blipFill>
            <a:blip r:embed="rId2" cstate="print"/>
            <a:tile tx="0" ty="0" sx="100000" sy="100000" flip="none" algn="tl"/>
          </a:blipFill>
          <a:ln w="38100">
            <a:solidFill>
              <a:schemeClr val="accent2"/>
            </a:solidFill>
          </a:ln>
        </p:spPr>
        <p:txBody>
          <a:bodyPr>
            <a:normAutofit/>
          </a:bodyPr>
          <a:lstStyle/>
          <a:p>
            <a:r>
              <a:rPr lang="cs-CZ" sz="6000" dirty="0" smtClean="0"/>
              <a:t>VYJMENOVANÁ SLOVA </a:t>
            </a:r>
            <a:endParaRPr lang="cs-CZ" sz="7200" b="1" dirty="0"/>
          </a:p>
        </p:txBody>
      </p:sp>
      <p:sp>
        <p:nvSpPr>
          <p:cNvPr id="6" name="Zástupný symbol pro obsah 5"/>
          <p:cNvSpPr>
            <a:spLocks noGrp="1"/>
          </p:cNvSpPr>
          <p:nvPr>
            <p:ph idx="1"/>
          </p:nvPr>
        </p:nvSpPr>
        <p:spPr>
          <a:xfrm>
            <a:off x="506328" y="1700808"/>
            <a:ext cx="8314144" cy="5040560"/>
          </a:xfrm>
          <a:blipFill>
            <a:blip r:embed="rId2" cstate="print"/>
            <a:tile tx="0" ty="0" sx="100000" sy="100000" flip="none" algn="tl"/>
          </a:blipFill>
          <a:ln w="57150">
            <a:solidFill>
              <a:schemeClr val="accent2"/>
            </a:solidFill>
          </a:ln>
        </p:spPr>
        <p:txBody>
          <a:bodyPr>
            <a:normAutofit/>
          </a:bodyPr>
          <a:lstStyle/>
          <a:p>
            <a:pPr marL="0" indent="0">
              <a:buNone/>
            </a:pPr>
            <a:r>
              <a:rPr lang="cs-CZ" sz="4800" b="1" dirty="0" smtClean="0"/>
              <a:t>jsou slova, ve kterých píšeme tvrdé y</a:t>
            </a:r>
            <a:r>
              <a:rPr lang="cs-CZ" sz="4800" b="1" dirty="0" smtClean="0"/>
              <a:t>, </a:t>
            </a:r>
            <a:r>
              <a:rPr lang="cs-CZ" sz="4800" b="1" dirty="0" err="1" smtClean="0"/>
              <a:t>ý</a:t>
            </a:r>
            <a:r>
              <a:rPr lang="cs-CZ" sz="4800" b="1" dirty="0" smtClean="0"/>
              <a:t>.</a:t>
            </a:r>
          </a:p>
          <a:p>
            <a:pPr marL="0" indent="0">
              <a:buNone/>
            </a:pPr>
            <a:endParaRPr lang="cs-CZ" sz="800" b="1" dirty="0" smtClean="0"/>
          </a:p>
          <a:p>
            <a:pPr marL="0" indent="0">
              <a:buNone/>
            </a:pPr>
            <a:endParaRPr lang="cs-CZ" sz="800" b="1" dirty="0"/>
          </a:p>
          <a:p>
            <a:pPr marL="0" indent="0">
              <a:buNone/>
            </a:pPr>
            <a:r>
              <a:rPr lang="cs-CZ" sz="4800" b="1" dirty="0" smtClean="0"/>
              <a:t>Vyjmenovaná slova mají hodně kamarádů. Říkáme jim slova PŘÍBUZNÁ. Také v těchto </a:t>
            </a:r>
            <a:r>
              <a:rPr lang="cs-CZ" sz="4800" b="1" dirty="0"/>
              <a:t>slovech píšeme tvrdé </a:t>
            </a:r>
            <a:r>
              <a:rPr lang="cs-CZ" sz="4800" b="1" dirty="0" smtClean="0"/>
              <a:t>y</a:t>
            </a:r>
            <a:r>
              <a:rPr lang="cs-CZ" sz="4800" b="1" dirty="0" smtClean="0"/>
              <a:t>, </a:t>
            </a:r>
            <a:r>
              <a:rPr lang="cs-CZ" sz="4800" b="1" dirty="0" err="1" smtClean="0"/>
              <a:t>ý</a:t>
            </a:r>
            <a:r>
              <a:rPr lang="cs-CZ" sz="4800" b="1" dirty="0" smtClean="0"/>
              <a:t>.</a:t>
            </a:r>
            <a:endParaRPr lang="cs-CZ" sz="4800" b="1" dirty="0"/>
          </a:p>
        </p:txBody>
      </p:sp>
      <p:pic>
        <p:nvPicPr>
          <p:cNvPr id="1026" name="Picture 2" descr="C:\Users\prejzova\AppData\Local\Microsoft\Windows\Temporary Internet Files\Content.IE5\8KG0O2PD\MC900428197[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56176" y="2348880"/>
            <a:ext cx="2087724" cy="13187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81738644"/>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6" fill="hold" nodeType="clickEffect">
                                  <p:stCondLst>
                                    <p:cond delay="0"/>
                                  </p:stCondLst>
                                  <p:childTnLst>
                                    <p:set>
                                      <p:cBhvr>
                                        <p:cTn id="13" dur="1" fill="hold">
                                          <p:stCondLst>
                                            <p:cond delay="0"/>
                                          </p:stCondLst>
                                        </p:cTn>
                                        <p:tgtEl>
                                          <p:spTgt spid="6">
                                            <p:txEl>
                                              <p:pRg st="3" end="3"/>
                                            </p:txEl>
                                          </p:spTgt>
                                        </p:tgtEl>
                                        <p:attrNameLst>
                                          <p:attrName>style.visibility</p:attrName>
                                        </p:attrNameLst>
                                      </p:cBhvr>
                                      <p:to>
                                        <p:strVal val="visible"/>
                                      </p:to>
                                    </p:set>
                                    <p:anim calcmode="lin" valueType="num">
                                      <p:cBhvr additive="base">
                                        <p:cTn id="14" dur="500" fill="hold"/>
                                        <p:tgtEl>
                                          <p:spTgt spid="6">
                                            <p:txEl>
                                              <p:pRg st="3" end="3"/>
                                            </p:txEl>
                                          </p:spTgt>
                                        </p:tgtEl>
                                        <p:attrNameLst>
                                          <p:attrName>ppt_x</p:attrName>
                                        </p:attrNameLst>
                                      </p:cBhvr>
                                      <p:tavLst>
                                        <p:tav tm="0">
                                          <p:val>
                                            <p:strVal val="1+#ppt_w/2"/>
                                          </p:val>
                                        </p:tav>
                                        <p:tav tm="100000">
                                          <p:val>
                                            <p:strVal val="#ppt_x"/>
                                          </p:val>
                                        </p:tav>
                                      </p:tavLst>
                                    </p:anim>
                                    <p:anim calcmode="lin" valueType="num">
                                      <p:cBhvr additive="base">
                                        <p:cTn id="1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a:blipFill>
            <a:blip r:embed="rId2" cstate="print"/>
            <a:tile tx="0" ty="0" sx="100000" sy="100000" flip="none" algn="tl"/>
          </a:blipFill>
          <a:ln w="57150">
            <a:solidFill>
              <a:srgbClr val="0070C0"/>
            </a:solidFill>
          </a:ln>
        </p:spPr>
        <p:txBody>
          <a:bodyPr>
            <a:normAutofit fontScale="90000"/>
          </a:bodyPr>
          <a:lstStyle/>
          <a:p>
            <a:r>
              <a:rPr lang="cs-CZ" dirty="0" smtClean="0"/>
              <a:t>VYJMENOVANÁ SLOVA po </a:t>
            </a:r>
            <a:r>
              <a:rPr lang="cs-CZ" sz="6000" b="1" dirty="0" smtClean="0"/>
              <a:t>B</a:t>
            </a:r>
            <a:endParaRPr lang="cs-CZ" sz="6000" b="1" dirty="0"/>
          </a:p>
        </p:txBody>
      </p:sp>
      <p:sp>
        <p:nvSpPr>
          <p:cNvPr id="3" name="Zástupný symbol pro obsah 2"/>
          <p:cNvSpPr>
            <a:spLocks noGrp="1"/>
          </p:cNvSpPr>
          <p:nvPr>
            <p:ph idx="1"/>
          </p:nvPr>
        </p:nvSpPr>
        <p:spPr>
          <a:blipFill>
            <a:blip r:embed="rId2" cstate="print"/>
            <a:tile tx="0" ty="0" sx="100000" sy="100000" flip="none" algn="tl"/>
          </a:blipFill>
          <a:ln w="57150">
            <a:solidFill>
              <a:srgbClr val="0070C0"/>
            </a:solidFill>
          </a:ln>
        </p:spPr>
        <p:txBody>
          <a:bodyPr>
            <a:noAutofit/>
          </a:bodyPr>
          <a:lstStyle/>
          <a:p>
            <a:pPr marL="0" indent="0">
              <a:buNone/>
            </a:pPr>
            <a:r>
              <a:rPr lang="cs-CZ" sz="3600" b="1" dirty="0" smtClean="0">
                <a:solidFill>
                  <a:srgbClr val="FF0000"/>
                </a:solidFill>
              </a:rPr>
              <a:t>BÝT – BYDLIT – OBYVATEL – BYT</a:t>
            </a:r>
          </a:p>
          <a:p>
            <a:pPr marL="0" indent="0">
              <a:buNone/>
            </a:pPr>
            <a:endParaRPr lang="cs-CZ" sz="3600" b="1" dirty="0" smtClean="0"/>
          </a:p>
          <a:p>
            <a:pPr marL="0" indent="0">
              <a:buNone/>
            </a:pPr>
            <a:r>
              <a:rPr lang="cs-CZ" sz="3600" b="1" dirty="0">
                <a:solidFill>
                  <a:schemeClr val="tx2">
                    <a:lumMod val="75000"/>
                  </a:schemeClr>
                </a:solidFill>
              </a:rPr>
              <a:t>PŘÍBYTEK – </a:t>
            </a:r>
            <a:r>
              <a:rPr lang="cs-CZ" sz="3600" b="1" dirty="0" smtClean="0">
                <a:solidFill>
                  <a:schemeClr val="tx2">
                    <a:lumMod val="75000"/>
                  </a:schemeClr>
                </a:solidFill>
              </a:rPr>
              <a:t>NÁBYTEK – DOBYTEK</a:t>
            </a:r>
          </a:p>
          <a:p>
            <a:pPr marL="0" indent="0">
              <a:buNone/>
            </a:pPr>
            <a:endParaRPr lang="cs-CZ" sz="3600" b="1" dirty="0" smtClean="0"/>
          </a:p>
          <a:p>
            <a:pPr marL="0" indent="0">
              <a:buNone/>
            </a:pPr>
            <a:r>
              <a:rPr lang="cs-CZ" sz="3600" b="1" dirty="0" smtClean="0">
                <a:solidFill>
                  <a:schemeClr val="accent6">
                    <a:lumMod val="75000"/>
                  </a:schemeClr>
                </a:solidFill>
              </a:rPr>
              <a:t>OBYČEJ – BYSTRÝ – BYLINA</a:t>
            </a:r>
          </a:p>
          <a:p>
            <a:pPr marL="0" indent="0">
              <a:buNone/>
            </a:pPr>
            <a:endParaRPr lang="cs-CZ" sz="3600" b="1" dirty="0" smtClean="0"/>
          </a:p>
          <a:p>
            <a:pPr marL="0" indent="0">
              <a:buNone/>
            </a:pPr>
            <a:r>
              <a:rPr lang="cs-CZ" sz="3600" b="1" dirty="0" smtClean="0">
                <a:solidFill>
                  <a:srgbClr val="00B050"/>
                </a:solidFill>
              </a:rPr>
              <a:t>KOBYLA – BÝK - PŘIBYSLAV</a:t>
            </a:r>
            <a:endParaRPr lang="cs-CZ" sz="3600" b="1" dirty="0">
              <a:solidFill>
                <a:srgbClr val="00B050"/>
              </a:solidFill>
            </a:endParaRPr>
          </a:p>
        </p:txBody>
      </p:sp>
      <p:pic>
        <p:nvPicPr>
          <p:cNvPr id="2050" name="Picture 2" descr="C:\Users\prejzova\AppData\Local\Microsoft\Windows\Temporary Internet Files\Content.IE5\LEK25C6T\MC900440452[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804248" y="3573016"/>
            <a:ext cx="1800200" cy="218884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08642976"/>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188640"/>
            <a:ext cx="8568952" cy="954360"/>
          </a:xfrm>
          <a:solidFill>
            <a:schemeClr val="accent3">
              <a:lumMod val="75000"/>
            </a:schemeClr>
          </a:solidFill>
        </p:spPr>
        <p:txBody>
          <a:bodyPr/>
          <a:lstStyle/>
          <a:p>
            <a:r>
              <a:rPr lang="cs-CZ" b="1" dirty="0" smtClean="0">
                <a:solidFill>
                  <a:schemeClr val="accent2">
                    <a:lumMod val="50000"/>
                  </a:schemeClr>
                </a:solidFill>
              </a:rPr>
              <a:t>BÝT</a:t>
            </a:r>
            <a:endParaRPr lang="cs-CZ" b="1" dirty="0">
              <a:solidFill>
                <a:schemeClr val="accent2">
                  <a:lumMod val="50000"/>
                </a:schemeClr>
              </a:solidFill>
            </a:endParaRPr>
          </a:p>
        </p:txBody>
      </p:sp>
      <p:sp>
        <p:nvSpPr>
          <p:cNvPr id="3" name="Zástupný symbol pro obsah 2"/>
          <p:cNvSpPr>
            <a:spLocks noGrp="1"/>
          </p:cNvSpPr>
          <p:nvPr>
            <p:ph idx="1"/>
          </p:nvPr>
        </p:nvSpPr>
        <p:spPr>
          <a:xfrm>
            <a:off x="179512" y="1600200"/>
            <a:ext cx="8712968" cy="4781128"/>
          </a:xfrm>
          <a:solidFill>
            <a:schemeClr val="accent3">
              <a:lumMod val="60000"/>
              <a:lumOff val="40000"/>
            </a:schemeClr>
          </a:solidFill>
        </p:spPr>
        <p:txBody>
          <a:bodyPr>
            <a:normAutofit/>
          </a:bodyPr>
          <a:lstStyle/>
          <a:p>
            <a:pPr marL="0" indent="0">
              <a:buNone/>
            </a:pPr>
            <a:r>
              <a:rPr lang="cs-CZ" dirty="0" smtClean="0"/>
              <a:t>Slovo </a:t>
            </a:r>
            <a:r>
              <a:rPr lang="cs-CZ" b="1" dirty="0" smtClean="0">
                <a:solidFill>
                  <a:schemeClr val="accent2">
                    <a:lumMod val="50000"/>
                  </a:schemeClr>
                </a:solidFill>
              </a:rPr>
              <a:t>BÝT</a:t>
            </a:r>
            <a:r>
              <a:rPr lang="cs-CZ" dirty="0" smtClean="0"/>
              <a:t> – Každý člověk, každé zvíře a každá věc někde je, existuje. Ale také už byl, bylo, existovalo a také někde a někdy bude.</a:t>
            </a:r>
          </a:p>
          <a:p>
            <a:pPr marL="0" indent="0">
              <a:buNone/>
            </a:pPr>
            <a:r>
              <a:rPr lang="cs-CZ" dirty="0" smtClean="0"/>
              <a:t>Tatínek </a:t>
            </a:r>
            <a:r>
              <a:rPr lang="cs-CZ" u="sng" dirty="0" smtClean="0"/>
              <a:t>je</a:t>
            </a:r>
            <a:r>
              <a:rPr lang="cs-CZ" dirty="0" smtClean="0"/>
              <a:t> v práci.</a:t>
            </a:r>
            <a:r>
              <a:rPr lang="cs-CZ" dirty="0"/>
              <a:t> </a:t>
            </a:r>
            <a:r>
              <a:rPr lang="cs-CZ" dirty="0" smtClean="0"/>
              <a:t>		Pohádka </a:t>
            </a:r>
            <a:r>
              <a:rPr lang="cs-CZ" u="sng" dirty="0"/>
              <a:t>je</a:t>
            </a:r>
            <a:r>
              <a:rPr lang="cs-CZ" dirty="0"/>
              <a:t> hezká. </a:t>
            </a:r>
          </a:p>
          <a:p>
            <a:pPr marL="0" indent="0">
              <a:buNone/>
            </a:pPr>
            <a:endParaRPr lang="cs-CZ" dirty="0" smtClean="0"/>
          </a:p>
          <a:p>
            <a:pPr marL="0" indent="0">
              <a:buNone/>
            </a:pPr>
            <a:r>
              <a:rPr lang="cs-CZ" dirty="0" smtClean="0"/>
              <a:t>Tatínek </a:t>
            </a:r>
            <a:r>
              <a:rPr lang="cs-CZ" b="1" u="sng" dirty="0" smtClean="0"/>
              <a:t>byl</a:t>
            </a:r>
            <a:r>
              <a:rPr lang="cs-CZ" dirty="0" smtClean="0"/>
              <a:t> v práci.</a:t>
            </a:r>
            <a:r>
              <a:rPr lang="cs-CZ" dirty="0"/>
              <a:t> </a:t>
            </a:r>
            <a:r>
              <a:rPr lang="cs-CZ" dirty="0" smtClean="0"/>
              <a:t>		Pohádka </a:t>
            </a:r>
            <a:r>
              <a:rPr lang="cs-CZ" b="1" u="sng" dirty="0"/>
              <a:t>byla</a:t>
            </a:r>
            <a:r>
              <a:rPr lang="cs-CZ" dirty="0"/>
              <a:t> hezká.</a:t>
            </a:r>
          </a:p>
          <a:p>
            <a:pPr marL="0" indent="0">
              <a:buNone/>
            </a:pPr>
            <a:endParaRPr lang="cs-CZ" dirty="0" smtClean="0"/>
          </a:p>
          <a:p>
            <a:pPr marL="0" indent="0">
              <a:buNone/>
            </a:pPr>
            <a:r>
              <a:rPr lang="cs-CZ" dirty="0" smtClean="0"/>
              <a:t>Tatínek </a:t>
            </a:r>
            <a:r>
              <a:rPr lang="cs-CZ" u="sng" dirty="0" smtClean="0"/>
              <a:t>bude</a:t>
            </a:r>
            <a:r>
              <a:rPr lang="cs-CZ" dirty="0" smtClean="0"/>
              <a:t> v práci.</a:t>
            </a:r>
            <a:r>
              <a:rPr lang="cs-CZ" dirty="0"/>
              <a:t> </a:t>
            </a:r>
            <a:r>
              <a:rPr lang="cs-CZ" dirty="0" smtClean="0"/>
              <a:t>		Pohádka </a:t>
            </a:r>
            <a:r>
              <a:rPr lang="cs-CZ" u="sng" dirty="0"/>
              <a:t>bude</a:t>
            </a:r>
            <a:r>
              <a:rPr lang="cs-CZ" dirty="0"/>
              <a:t> hezká. </a:t>
            </a:r>
          </a:p>
          <a:p>
            <a:pPr marL="0" indent="0">
              <a:buNone/>
            </a:pPr>
            <a:endParaRPr lang="cs-CZ" dirty="0" smtClean="0"/>
          </a:p>
        </p:txBody>
      </p:sp>
    </p:spTree>
    <p:extLst>
      <p:ext uri="{BB962C8B-B14F-4D97-AF65-F5344CB8AC3E}">
        <p14:creationId xmlns:p14="http://schemas.microsoft.com/office/powerpoint/2010/main" xmlns="" val="261786023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60648"/>
            <a:ext cx="8712968" cy="1138138"/>
          </a:xfrm>
          <a:solidFill>
            <a:schemeClr val="accent6">
              <a:lumMod val="60000"/>
              <a:lumOff val="40000"/>
            </a:schemeClr>
          </a:solidFill>
          <a:ln w="57150">
            <a:solidFill>
              <a:schemeClr val="accent6">
                <a:lumMod val="50000"/>
              </a:schemeClr>
            </a:solidFill>
          </a:ln>
        </p:spPr>
        <p:txBody>
          <a:bodyPr>
            <a:normAutofit fontScale="90000"/>
          </a:bodyPr>
          <a:lstStyle/>
          <a:p>
            <a:pPr algn="l"/>
            <a:r>
              <a:rPr lang="cs-CZ" dirty="0" smtClean="0"/>
              <a:t>Sloveso </a:t>
            </a:r>
            <a:r>
              <a:rPr lang="cs-CZ" dirty="0"/>
              <a:t> </a:t>
            </a:r>
            <a:r>
              <a:rPr lang="cs-CZ" dirty="0" smtClean="0"/>
              <a:t>BÝT  má mnoho podob. </a:t>
            </a:r>
            <a:br>
              <a:rPr lang="cs-CZ" dirty="0" smtClean="0"/>
            </a:br>
            <a:r>
              <a:rPr lang="cs-CZ" dirty="0" smtClean="0"/>
              <a:t>Zkuste vymyslet věty s těmito slovy.</a:t>
            </a:r>
            <a:endParaRPr lang="cs-CZ" dirty="0"/>
          </a:p>
        </p:txBody>
      </p:sp>
      <p:sp>
        <p:nvSpPr>
          <p:cNvPr id="3" name="Zástupný symbol pro obsah 2"/>
          <p:cNvSpPr>
            <a:spLocks noGrp="1"/>
          </p:cNvSpPr>
          <p:nvPr>
            <p:ph idx="1"/>
          </p:nvPr>
        </p:nvSpPr>
        <p:spPr>
          <a:xfrm>
            <a:off x="179512" y="1556792"/>
            <a:ext cx="8712968" cy="5184575"/>
          </a:xfrm>
          <a:ln w="76200">
            <a:solidFill>
              <a:schemeClr val="accent6">
                <a:lumMod val="50000"/>
              </a:schemeClr>
            </a:solidFill>
          </a:ln>
        </p:spPr>
        <p:txBody>
          <a:bodyPr>
            <a:normAutofit/>
          </a:bodyPr>
          <a:lstStyle/>
          <a:p>
            <a:pPr marL="0" indent="0">
              <a:buNone/>
            </a:pPr>
            <a:endParaRPr lang="cs-CZ" sz="800" dirty="0" smtClean="0"/>
          </a:p>
          <a:p>
            <a:pPr marL="0" indent="0">
              <a:buNone/>
            </a:pPr>
            <a:r>
              <a:rPr lang="cs-CZ" dirty="0" smtClean="0"/>
              <a:t>Bylo, nebylo, byla,</a:t>
            </a:r>
            <a:r>
              <a:rPr lang="cs-CZ" dirty="0"/>
              <a:t> </a:t>
            </a:r>
            <a:r>
              <a:rPr lang="cs-CZ" dirty="0" smtClean="0"/>
              <a:t>nebyla, byl, nebyl, byli, </a:t>
            </a:r>
            <a:r>
              <a:rPr lang="cs-CZ" dirty="0"/>
              <a:t>nebyli, </a:t>
            </a:r>
            <a:r>
              <a:rPr lang="cs-CZ" dirty="0" smtClean="0"/>
              <a:t>býval, přebýval, být</a:t>
            </a:r>
            <a:r>
              <a:rPr lang="cs-CZ" dirty="0"/>
              <a:t>, </a:t>
            </a:r>
            <a:r>
              <a:rPr lang="cs-CZ" dirty="0" smtClean="0"/>
              <a:t>nebýt, byl by,</a:t>
            </a:r>
            <a:r>
              <a:rPr lang="cs-CZ" dirty="0"/>
              <a:t> </a:t>
            </a:r>
            <a:r>
              <a:rPr lang="cs-CZ" dirty="0" smtClean="0"/>
              <a:t>byste,</a:t>
            </a:r>
            <a:r>
              <a:rPr lang="cs-CZ" dirty="0"/>
              <a:t> </a:t>
            </a:r>
            <a:r>
              <a:rPr lang="cs-CZ" dirty="0" smtClean="0"/>
              <a:t>kdyby, aby, bytost, pobyt, bývá</a:t>
            </a:r>
          </a:p>
          <a:p>
            <a:pPr marL="0" indent="0">
              <a:buNone/>
            </a:pPr>
            <a:endParaRPr lang="cs-CZ" dirty="0" smtClean="0"/>
          </a:p>
          <a:p>
            <a:pPr marL="0" indent="0">
              <a:buNone/>
            </a:pPr>
            <a:r>
              <a:rPr lang="cs-CZ" dirty="0"/>
              <a:t>Zbylo, zbývalo, zbytek, živobytí, </a:t>
            </a:r>
            <a:r>
              <a:rPr lang="cs-CZ" dirty="0" smtClean="0"/>
              <a:t>starobylý, bývalý,</a:t>
            </a:r>
          </a:p>
          <a:p>
            <a:pPr marL="0" indent="0">
              <a:buNone/>
            </a:pPr>
            <a:endParaRPr lang="cs-CZ" dirty="0"/>
          </a:p>
          <a:p>
            <a:pPr marL="0" indent="0">
              <a:buNone/>
            </a:pPr>
            <a:r>
              <a:rPr lang="cs-CZ" dirty="0" smtClean="0"/>
              <a:t>Kdybych to byl býval věděl, </a:t>
            </a:r>
          </a:p>
          <a:p>
            <a:pPr marL="0" indent="0">
              <a:buNone/>
            </a:pPr>
            <a:r>
              <a:rPr lang="cs-CZ" dirty="0" smtClean="0"/>
              <a:t>tak bych tam byl býval nechodil</a:t>
            </a:r>
            <a:r>
              <a:rPr lang="cs-CZ" dirty="0"/>
              <a:t>. </a:t>
            </a:r>
            <a:endParaRPr lang="cs-CZ" sz="1000" dirty="0"/>
          </a:p>
          <a:p>
            <a:pPr marL="0" indent="0">
              <a:buNone/>
            </a:pPr>
            <a:endParaRPr lang="cs-CZ" dirty="0" smtClean="0"/>
          </a:p>
        </p:txBody>
      </p:sp>
      <p:pic>
        <p:nvPicPr>
          <p:cNvPr id="3074" name="Picture 2" descr="C:\Users\prejzova\AppData\Local\Microsoft\Windows\Temporary Internet Files\Content.IE5\LEK25C6T\MC900438016[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16216" y="4725144"/>
            <a:ext cx="1181100" cy="18224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55062820"/>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362274"/>
          </a:xfrm>
          <a:solidFill>
            <a:schemeClr val="accent3"/>
          </a:solidFill>
        </p:spPr>
        <p:txBody>
          <a:bodyPr>
            <a:noAutofit/>
          </a:bodyPr>
          <a:lstStyle/>
          <a:p>
            <a:pPr algn="l"/>
            <a:r>
              <a:rPr lang="cs-CZ" sz="3600" dirty="0" smtClean="0"/>
              <a:t/>
            </a:r>
            <a:br>
              <a:rPr lang="cs-CZ" sz="3600" dirty="0" smtClean="0"/>
            </a:br>
            <a:r>
              <a:rPr lang="cs-CZ" sz="3600" dirty="0" smtClean="0"/>
              <a:t>Sloveso </a:t>
            </a:r>
            <a:r>
              <a:rPr lang="cs-CZ" sz="3600" b="1" dirty="0" smtClean="0">
                <a:solidFill>
                  <a:schemeClr val="accent2">
                    <a:lumMod val="50000"/>
                  </a:schemeClr>
                </a:solidFill>
              </a:rPr>
              <a:t>BÝT</a:t>
            </a:r>
            <a:r>
              <a:rPr lang="cs-CZ" sz="3600" dirty="0" smtClean="0"/>
              <a:t> má početné příbuzenstvo. Všechna tato slova mají společné jedno tělo, jen čumáčky (předpony) a ocásky (přípony) jsou jiné.</a:t>
            </a:r>
            <a:br>
              <a:rPr lang="cs-CZ" sz="3600" dirty="0" smtClean="0"/>
            </a:br>
            <a:endParaRPr lang="cs-CZ" sz="3600" dirty="0"/>
          </a:p>
        </p:txBody>
      </p:sp>
      <p:sp>
        <p:nvSpPr>
          <p:cNvPr id="9" name="Zástupný symbol pro obsah 8"/>
          <p:cNvSpPr>
            <a:spLocks noGrp="1"/>
          </p:cNvSpPr>
          <p:nvPr>
            <p:ph idx="1"/>
          </p:nvPr>
        </p:nvSpPr>
        <p:spPr>
          <a:xfrm>
            <a:off x="457200" y="2636912"/>
            <a:ext cx="8229600" cy="3960440"/>
          </a:xfrm>
        </p:spPr>
        <p:txBody>
          <a:bodyPr/>
          <a:lstStyle/>
          <a:p>
            <a:pPr marL="0" indent="0">
              <a:buNone/>
            </a:pPr>
            <a:endParaRPr lang="cs-CZ" dirty="0" smtClean="0">
              <a:solidFill>
                <a:schemeClr val="bg1"/>
              </a:solidFill>
            </a:endParaRPr>
          </a:p>
          <a:p>
            <a:pPr marL="0" indent="0">
              <a:buNone/>
            </a:pPr>
            <a:endParaRPr lang="cs-CZ" dirty="0">
              <a:solidFill>
                <a:schemeClr val="bg1"/>
              </a:solidFill>
            </a:endParaRPr>
          </a:p>
          <a:p>
            <a:pPr marL="0" indent="0">
              <a:buNone/>
            </a:pPr>
            <a:r>
              <a:rPr lang="cs-CZ" dirty="0">
                <a:solidFill>
                  <a:schemeClr val="bg1"/>
                </a:solidFill>
              </a:rPr>
              <a:t> </a:t>
            </a:r>
            <a:r>
              <a:rPr lang="cs-CZ" dirty="0" smtClean="0">
                <a:solidFill>
                  <a:schemeClr val="bg1"/>
                </a:solidFill>
              </a:rPr>
              <a:t>          </a:t>
            </a:r>
            <a:r>
              <a:rPr lang="cs-CZ" sz="4400" b="1" dirty="0" smtClean="0">
                <a:solidFill>
                  <a:srgbClr val="FF0000"/>
                </a:solidFill>
              </a:rPr>
              <a:t>býva</a:t>
            </a:r>
            <a:r>
              <a:rPr lang="cs-CZ" sz="4400" dirty="0" smtClean="0"/>
              <a:t>lo</a:t>
            </a:r>
          </a:p>
          <a:p>
            <a:pPr marL="0" indent="0">
              <a:buNone/>
            </a:pPr>
            <a:r>
              <a:rPr lang="cs-CZ" sz="4400" dirty="0" err="1" smtClean="0">
                <a:solidFill>
                  <a:schemeClr val="bg1"/>
                </a:solidFill>
              </a:rPr>
              <a:t>P</a:t>
            </a:r>
            <a:r>
              <a:rPr lang="cs-CZ" sz="4400" dirty="0" err="1" smtClean="0"/>
              <a:t>pře</a:t>
            </a:r>
            <a:r>
              <a:rPr lang="cs-CZ" sz="4400" b="1" dirty="0" err="1" smtClean="0">
                <a:solidFill>
                  <a:srgbClr val="FF0000"/>
                </a:solidFill>
              </a:rPr>
              <a:t>býva</a:t>
            </a:r>
            <a:r>
              <a:rPr lang="cs-CZ" sz="4400" dirty="0" err="1" smtClean="0"/>
              <a:t>la</a:t>
            </a:r>
            <a:endParaRPr lang="cs-CZ" sz="4400" dirty="0" smtClean="0"/>
          </a:p>
          <a:p>
            <a:pPr marL="0" indent="0">
              <a:buNone/>
            </a:pPr>
            <a:r>
              <a:rPr lang="cs-CZ" sz="4400" dirty="0" smtClean="0"/>
              <a:t>  kdy</a:t>
            </a:r>
            <a:r>
              <a:rPr lang="cs-CZ" sz="4400" b="1" dirty="0" smtClean="0">
                <a:solidFill>
                  <a:srgbClr val="FF0000"/>
                </a:solidFill>
              </a:rPr>
              <a:t>bych</a:t>
            </a:r>
          </a:p>
          <a:p>
            <a:pPr marL="0" indent="0">
              <a:buNone/>
            </a:pPr>
            <a:endParaRPr lang="cs-CZ" sz="4400" dirty="0"/>
          </a:p>
        </p:txBody>
      </p:sp>
      <p:pic>
        <p:nvPicPr>
          <p:cNvPr id="1030" name="Picture 6" descr="C:\Users\prejzova\AppData\Local\Microsoft\Windows\Temporary Internet Files\Content.IE5\I5N0C3XM\MP900446587[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292080" y="2924944"/>
            <a:ext cx="3312368" cy="340321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755576" y="3107898"/>
            <a:ext cx="3384376" cy="769441"/>
          </a:xfrm>
          <a:prstGeom prst="rect">
            <a:avLst/>
          </a:prstGeom>
          <a:noFill/>
        </p:spPr>
        <p:txBody>
          <a:bodyPr wrap="square" rtlCol="0">
            <a:spAutoFit/>
          </a:bodyPr>
          <a:lstStyle/>
          <a:p>
            <a:r>
              <a:rPr lang="cs-CZ" sz="4400" dirty="0" smtClean="0"/>
              <a:t> ne</a:t>
            </a:r>
            <a:r>
              <a:rPr lang="cs-CZ" sz="4400" b="1" dirty="0" smtClean="0">
                <a:solidFill>
                  <a:srgbClr val="FF0000"/>
                </a:solidFill>
              </a:rPr>
              <a:t>bylo</a:t>
            </a:r>
            <a:endParaRPr lang="cs-CZ" sz="4400" b="1" dirty="0">
              <a:solidFill>
                <a:srgbClr val="FF0000"/>
              </a:solidFill>
            </a:endParaRPr>
          </a:p>
        </p:txBody>
      </p:sp>
    </p:spTree>
    <p:extLst>
      <p:ext uri="{BB962C8B-B14F-4D97-AF65-F5344CB8AC3E}">
        <p14:creationId xmlns:p14="http://schemas.microsoft.com/office/powerpoint/2010/main" xmlns="" val="834554383"/>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nodeType="clickEffect">
                                  <p:stCondLst>
                                    <p:cond delay="0"/>
                                  </p:stCondLst>
                                  <p:childTnLst>
                                    <p:set>
                                      <p:cBhvr>
                                        <p:cTn id="13" dur="1" fill="hold">
                                          <p:stCondLst>
                                            <p:cond delay="0"/>
                                          </p:stCondLst>
                                        </p:cTn>
                                        <p:tgtEl>
                                          <p:spTgt spid="9">
                                            <p:txEl>
                                              <p:pRg st="2" end="2"/>
                                            </p:txEl>
                                          </p:spTgt>
                                        </p:tgtEl>
                                        <p:attrNameLst>
                                          <p:attrName>style.visibility</p:attrName>
                                        </p:attrNameLst>
                                      </p:cBhvr>
                                      <p:to>
                                        <p:strVal val="visible"/>
                                      </p:to>
                                    </p:set>
                                    <p:animEffect transition="in" filter="fade">
                                      <p:cBhvr>
                                        <p:cTn id="14" dur="2000"/>
                                        <p:tgtEl>
                                          <p:spTgt spid="9">
                                            <p:txEl>
                                              <p:pRg st="2" end="2"/>
                                            </p:txEl>
                                          </p:spTgt>
                                        </p:tgtEl>
                                      </p:cBhvr>
                                    </p:animEffect>
                                    <p:anim calcmode="lin" valueType="num">
                                      <p:cBhvr>
                                        <p:cTn id="15" dur="2000" fill="hold"/>
                                        <p:tgtEl>
                                          <p:spTgt spid="9">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9">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2000"/>
                                        <p:tgtEl>
                                          <p:spTgt spid="9">
                                            <p:txEl>
                                              <p:pRg st="3" end="3"/>
                                            </p:txEl>
                                          </p:spTgt>
                                        </p:tgtEl>
                                      </p:cBhvr>
                                    </p:animEffect>
                                    <p:anim calcmode="lin" valueType="num">
                                      <p:cBhvr>
                                        <p:cTn id="22" dur="2000" fill="hold"/>
                                        <p:tgtEl>
                                          <p:spTgt spid="9">
                                            <p:txEl>
                                              <p:pRg st="3" end="3"/>
                                            </p:txEl>
                                          </p:spTgt>
                                        </p:tgtEl>
                                        <p:attrNameLst>
                                          <p:attrName>ppt_w</p:attrName>
                                        </p:attrNameLst>
                                      </p:cBhvr>
                                      <p:tavLst>
                                        <p:tav tm="0" fmla="#ppt_w*sin(2.5*pi*$)">
                                          <p:val>
                                            <p:fltVal val="0"/>
                                          </p:val>
                                        </p:tav>
                                        <p:tav tm="100000">
                                          <p:val>
                                            <p:fltVal val="1"/>
                                          </p:val>
                                        </p:tav>
                                      </p:tavLst>
                                    </p:anim>
                                    <p:anim calcmode="lin" valueType="num">
                                      <p:cBhvr>
                                        <p:cTn id="23" dur="2000" fill="hold"/>
                                        <p:tgtEl>
                                          <p:spTgt spid="9">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9">
                                            <p:txEl>
                                              <p:pRg st="4" end="4"/>
                                            </p:txEl>
                                          </p:spTgt>
                                        </p:tgtEl>
                                        <p:attrNameLst>
                                          <p:attrName>style.visibility</p:attrName>
                                        </p:attrNameLst>
                                      </p:cBhvr>
                                      <p:to>
                                        <p:strVal val="visible"/>
                                      </p:to>
                                    </p:set>
                                    <p:animEffect transition="in" filter="fade">
                                      <p:cBhvr>
                                        <p:cTn id="28" dur="2000"/>
                                        <p:tgtEl>
                                          <p:spTgt spid="9">
                                            <p:txEl>
                                              <p:pRg st="4" end="4"/>
                                            </p:txEl>
                                          </p:spTgt>
                                        </p:tgtEl>
                                      </p:cBhvr>
                                    </p:animEffect>
                                    <p:anim calcmode="lin" valueType="num">
                                      <p:cBhvr>
                                        <p:cTn id="29" dur="2000" fill="hold"/>
                                        <p:tgtEl>
                                          <p:spTgt spid="9">
                                            <p:txEl>
                                              <p:pRg st="4" end="4"/>
                                            </p:txEl>
                                          </p:spTgt>
                                        </p:tgtEl>
                                        <p:attrNameLst>
                                          <p:attrName>ppt_w</p:attrName>
                                        </p:attrNameLst>
                                      </p:cBhvr>
                                      <p:tavLst>
                                        <p:tav tm="0" fmla="#ppt_w*sin(2.5*pi*$)">
                                          <p:val>
                                            <p:fltVal val="0"/>
                                          </p:val>
                                        </p:tav>
                                        <p:tav tm="100000">
                                          <p:val>
                                            <p:fltVal val="1"/>
                                          </p:val>
                                        </p:tav>
                                      </p:tavLst>
                                    </p:anim>
                                    <p:anim calcmode="lin" valueType="num">
                                      <p:cBhvr>
                                        <p:cTn id="30" dur="2000" fill="hold"/>
                                        <p:tgtEl>
                                          <p:spTgt spid="9">
                                            <p:txEl>
                                              <p:pRg st="4" end="4"/>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6"/>
          <p:cNvSpPr>
            <a:spLocks noGrp="1"/>
          </p:cNvSpPr>
          <p:nvPr>
            <p:ph type="title"/>
          </p:nvPr>
        </p:nvSpPr>
        <p:spPr>
          <a:xfrm>
            <a:off x="457200" y="274638"/>
            <a:ext cx="8229600" cy="850106"/>
          </a:xfrm>
          <a:blipFill>
            <a:blip r:embed="rId2" cstate="print"/>
            <a:tile tx="0" ty="0" sx="100000" sy="100000" flip="none" algn="tl"/>
          </a:blipFill>
          <a:ln w="76200">
            <a:solidFill>
              <a:schemeClr val="accent4">
                <a:lumMod val="75000"/>
              </a:schemeClr>
            </a:solidFill>
          </a:ln>
        </p:spPr>
        <p:txBody>
          <a:bodyPr>
            <a:normAutofit/>
          </a:bodyPr>
          <a:lstStyle/>
          <a:p>
            <a:r>
              <a:rPr lang="cs-CZ" dirty="0" smtClean="0"/>
              <a:t>Skládej slova a tvoř věty</a:t>
            </a:r>
            <a:endParaRPr lang="cs-CZ" dirty="0"/>
          </a:p>
        </p:txBody>
      </p:sp>
      <p:sp>
        <p:nvSpPr>
          <p:cNvPr id="8" name="Zástupný symbol pro obsah 7"/>
          <p:cNvSpPr>
            <a:spLocks noGrp="1"/>
          </p:cNvSpPr>
          <p:nvPr>
            <p:ph sz="half" idx="1"/>
          </p:nvPr>
        </p:nvSpPr>
        <p:spPr>
          <a:xfrm>
            <a:off x="457200" y="1340768"/>
            <a:ext cx="4038600" cy="5256584"/>
          </a:xfrm>
        </p:spPr>
        <p:txBody>
          <a:bodyPr>
            <a:noAutofit/>
          </a:bodyPr>
          <a:lstStyle/>
          <a:p>
            <a:pPr marL="0" indent="0">
              <a:buNone/>
            </a:pPr>
            <a:r>
              <a:rPr lang="cs-CZ" sz="3600" b="1" dirty="0" smtClean="0"/>
              <a:t>Na</a:t>
            </a:r>
          </a:p>
          <a:p>
            <a:pPr marL="0" indent="0">
              <a:buNone/>
            </a:pPr>
            <a:r>
              <a:rPr lang="cs-CZ" sz="3600" b="1" dirty="0" smtClean="0"/>
              <a:t>Od</a:t>
            </a:r>
          </a:p>
          <a:p>
            <a:pPr marL="0" indent="0">
              <a:buNone/>
            </a:pPr>
            <a:r>
              <a:rPr lang="cs-CZ" sz="3600" b="1" dirty="0" smtClean="0"/>
              <a:t>Do</a:t>
            </a:r>
          </a:p>
          <a:p>
            <a:pPr marL="0" indent="0">
              <a:buNone/>
            </a:pPr>
            <a:r>
              <a:rPr lang="cs-CZ" sz="3600" b="1" dirty="0" smtClean="0"/>
              <a:t>U			BÝVÁ</a:t>
            </a:r>
          </a:p>
          <a:p>
            <a:pPr marL="0" indent="0">
              <a:buNone/>
            </a:pPr>
            <a:r>
              <a:rPr lang="cs-CZ" sz="3600" b="1" dirty="0" smtClean="0"/>
              <a:t>Při</a:t>
            </a:r>
          </a:p>
          <a:p>
            <a:pPr marL="0" indent="0">
              <a:buNone/>
            </a:pPr>
            <a:r>
              <a:rPr lang="cs-CZ" sz="3600" b="1" dirty="0" smtClean="0"/>
              <a:t>Pře</a:t>
            </a:r>
          </a:p>
          <a:p>
            <a:pPr marL="0" indent="0">
              <a:buNone/>
            </a:pPr>
            <a:r>
              <a:rPr lang="cs-CZ" sz="3600" b="1" dirty="0" smtClean="0"/>
              <a:t>Z</a:t>
            </a:r>
          </a:p>
          <a:p>
            <a:pPr marL="0" indent="0">
              <a:buNone/>
            </a:pPr>
            <a:r>
              <a:rPr lang="cs-CZ" sz="3600" b="1" dirty="0" smtClean="0"/>
              <a:t>Ne</a:t>
            </a:r>
            <a:endParaRPr lang="cs-CZ" sz="3600" b="1" dirty="0"/>
          </a:p>
        </p:txBody>
      </p:sp>
      <p:sp>
        <p:nvSpPr>
          <p:cNvPr id="9" name="Zástupný symbol pro obsah 8"/>
          <p:cNvSpPr>
            <a:spLocks noGrp="1"/>
          </p:cNvSpPr>
          <p:nvPr>
            <p:ph sz="half" idx="2"/>
          </p:nvPr>
        </p:nvSpPr>
        <p:spPr>
          <a:xfrm>
            <a:off x="4648200" y="1340768"/>
            <a:ext cx="4038600" cy="5184576"/>
          </a:xfrm>
          <a:blipFill>
            <a:blip r:embed="rId2" cstate="print"/>
            <a:tile tx="0" ty="0" sx="100000" sy="100000" flip="none" algn="tl"/>
          </a:blipFill>
          <a:ln w="57150">
            <a:solidFill>
              <a:schemeClr val="accent4">
                <a:lumMod val="75000"/>
              </a:schemeClr>
            </a:solidFill>
          </a:ln>
        </p:spPr>
        <p:txBody>
          <a:bodyPr>
            <a:noAutofit/>
          </a:bodyPr>
          <a:lstStyle/>
          <a:p>
            <a:pPr marL="0" indent="0">
              <a:buNone/>
            </a:pPr>
            <a:r>
              <a:rPr lang="cs-CZ" sz="3600" b="1" dirty="0" smtClean="0"/>
              <a:t>Nabývá</a:t>
            </a:r>
          </a:p>
          <a:p>
            <a:pPr marL="0" indent="0">
              <a:buNone/>
            </a:pPr>
            <a:r>
              <a:rPr lang="cs-CZ" sz="3600" b="1" dirty="0" smtClean="0"/>
              <a:t>Odbývá</a:t>
            </a:r>
          </a:p>
          <a:p>
            <a:pPr marL="0" indent="0">
              <a:buNone/>
            </a:pPr>
            <a:r>
              <a:rPr lang="cs-CZ" sz="3600" b="1" dirty="0" smtClean="0"/>
              <a:t>Dobývá</a:t>
            </a:r>
          </a:p>
          <a:p>
            <a:pPr marL="0" indent="0">
              <a:buNone/>
            </a:pPr>
            <a:r>
              <a:rPr lang="cs-CZ" sz="3600" b="1" dirty="0" smtClean="0"/>
              <a:t>Ubývá</a:t>
            </a:r>
          </a:p>
          <a:p>
            <a:pPr marL="0" indent="0">
              <a:buNone/>
            </a:pPr>
            <a:r>
              <a:rPr lang="cs-CZ" sz="3600" b="1" dirty="0" smtClean="0"/>
              <a:t>Přibývá</a:t>
            </a:r>
          </a:p>
          <a:p>
            <a:pPr marL="0" indent="0">
              <a:buNone/>
            </a:pPr>
            <a:r>
              <a:rPr lang="cs-CZ" sz="3600" b="1" dirty="0" smtClean="0"/>
              <a:t>Přebývá</a:t>
            </a:r>
          </a:p>
          <a:p>
            <a:pPr marL="0" indent="0">
              <a:buNone/>
            </a:pPr>
            <a:r>
              <a:rPr lang="cs-CZ" sz="3600" b="1" dirty="0" smtClean="0"/>
              <a:t>Zbývá</a:t>
            </a:r>
          </a:p>
          <a:p>
            <a:pPr marL="0" indent="0">
              <a:buNone/>
            </a:pPr>
            <a:r>
              <a:rPr lang="cs-CZ" sz="3600" b="1" dirty="0" smtClean="0"/>
              <a:t>Nebývá</a:t>
            </a:r>
            <a:endParaRPr lang="cs-CZ" sz="3600" b="1" dirty="0"/>
          </a:p>
        </p:txBody>
      </p:sp>
      <p:cxnSp>
        <p:nvCxnSpPr>
          <p:cNvPr id="32" name="Přímá spojnice 31"/>
          <p:cNvCxnSpPr/>
          <p:nvPr/>
        </p:nvCxnSpPr>
        <p:spPr>
          <a:xfrm>
            <a:off x="1259632" y="1772816"/>
            <a:ext cx="1800200" cy="172819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Přímá spojnice 33"/>
          <p:cNvCxnSpPr/>
          <p:nvPr/>
        </p:nvCxnSpPr>
        <p:spPr>
          <a:xfrm>
            <a:off x="1259632" y="2492896"/>
            <a:ext cx="1800200" cy="100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Přímá spojnice 35"/>
          <p:cNvCxnSpPr/>
          <p:nvPr/>
        </p:nvCxnSpPr>
        <p:spPr>
          <a:xfrm>
            <a:off x="1259632" y="2996952"/>
            <a:ext cx="1800200" cy="504056"/>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Přímá spojnice 37"/>
          <p:cNvCxnSpPr/>
          <p:nvPr/>
        </p:nvCxnSpPr>
        <p:spPr>
          <a:xfrm flipV="1">
            <a:off x="1043608" y="3501008"/>
            <a:ext cx="2016224" cy="144016"/>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Přímá spojnice 39"/>
          <p:cNvCxnSpPr/>
          <p:nvPr/>
        </p:nvCxnSpPr>
        <p:spPr>
          <a:xfrm flipV="1">
            <a:off x="1259632" y="3501008"/>
            <a:ext cx="1800200" cy="864096"/>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Přímá spojnice 41"/>
          <p:cNvCxnSpPr/>
          <p:nvPr/>
        </p:nvCxnSpPr>
        <p:spPr>
          <a:xfrm flipV="1">
            <a:off x="1403648" y="3501008"/>
            <a:ext cx="1656184"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Přímá spojnice 43"/>
          <p:cNvCxnSpPr/>
          <p:nvPr/>
        </p:nvCxnSpPr>
        <p:spPr>
          <a:xfrm flipV="1">
            <a:off x="1259632" y="3501008"/>
            <a:ext cx="1800200" cy="2088232"/>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Přímá spojnice 45"/>
          <p:cNvCxnSpPr/>
          <p:nvPr/>
        </p:nvCxnSpPr>
        <p:spPr>
          <a:xfrm flipV="1">
            <a:off x="1259632" y="3501008"/>
            <a:ext cx="1800200" cy="273630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523320414"/>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 calcmode="lin" valueType="num">
                                      <p:cBhvr additive="base">
                                        <p:cTn id="37"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xEl>
                                              <p:pRg st="6" end="6"/>
                                            </p:txEl>
                                          </p:spTgt>
                                        </p:tgtEl>
                                        <p:attrNameLst>
                                          <p:attrName>style.visibility</p:attrName>
                                        </p:attrNameLst>
                                      </p:cBhvr>
                                      <p:to>
                                        <p:strVal val="visible"/>
                                      </p:to>
                                    </p:set>
                                    <p:anim calcmode="lin" valueType="num">
                                      <p:cBhvr additive="base">
                                        <p:cTn id="43"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9">
                                            <p:txEl>
                                              <p:pRg st="7" end="7"/>
                                            </p:txEl>
                                          </p:spTgt>
                                        </p:tgtEl>
                                        <p:attrNameLst>
                                          <p:attrName>style.visibility</p:attrName>
                                        </p:attrNameLst>
                                      </p:cBhvr>
                                      <p:to>
                                        <p:strVal val="visible"/>
                                      </p:to>
                                    </p:set>
                                    <p:anim calcmode="lin" valueType="num">
                                      <p:cBhvr additive="base">
                                        <p:cTn id="4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dirty="0" smtClean="0"/>
              <a:t>Vysvětlete si slova   </a:t>
            </a:r>
            <a:r>
              <a:rPr lang="cs-CZ" b="1" dirty="0" smtClean="0">
                <a:solidFill>
                  <a:srgbClr val="FF0000"/>
                </a:solidFill>
              </a:rPr>
              <a:t>BÝT</a:t>
            </a:r>
            <a:r>
              <a:rPr lang="cs-CZ" dirty="0" smtClean="0"/>
              <a:t>  X  </a:t>
            </a:r>
            <a:r>
              <a:rPr lang="cs-CZ" b="1" dirty="0" smtClean="0">
                <a:solidFill>
                  <a:schemeClr val="accent1"/>
                </a:solidFill>
              </a:rPr>
              <a:t>BÍT</a:t>
            </a:r>
            <a:endParaRPr lang="cs-CZ" b="1" dirty="0">
              <a:solidFill>
                <a:schemeClr val="accent1"/>
              </a:solidFill>
            </a:endParaRPr>
          </a:p>
        </p:txBody>
      </p:sp>
      <p:sp>
        <p:nvSpPr>
          <p:cNvPr id="3" name="Zástupný symbol pro obsah 2"/>
          <p:cNvSpPr>
            <a:spLocks noGrp="1"/>
          </p:cNvSpPr>
          <p:nvPr>
            <p:ph idx="1"/>
          </p:nvPr>
        </p:nvSpPr>
        <p:spPr>
          <a:xfrm>
            <a:off x="457200" y="1600201"/>
            <a:ext cx="8229600" cy="3845024"/>
          </a:xfrm>
          <a:solidFill>
            <a:schemeClr val="bg1"/>
          </a:solidFill>
        </p:spPr>
        <p:txBody>
          <a:bodyPr>
            <a:normAutofit/>
          </a:bodyPr>
          <a:lstStyle/>
          <a:p>
            <a:pPr marL="0" indent="0">
              <a:buNone/>
            </a:pPr>
            <a:r>
              <a:rPr lang="cs-CZ" dirty="0" smtClean="0"/>
              <a:t>b</a:t>
            </a:r>
            <a:r>
              <a:rPr lang="cs-CZ" dirty="0" smtClean="0">
                <a:solidFill>
                  <a:srgbClr val="FF0000"/>
                </a:solidFill>
              </a:rPr>
              <a:t>ý</a:t>
            </a:r>
            <a:r>
              <a:rPr lang="cs-CZ" dirty="0" smtClean="0"/>
              <a:t>t doma 			 X		b</a:t>
            </a:r>
            <a:r>
              <a:rPr lang="cs-CZ" b="1" dirty="0" smtClean="0">
                <a:solidFill>
                  <a:schemeClr val="accent1"/>
                </a:solidFill>
              </a:rPr>
              <a:t>í</a:t>
            </a:r>
            <a:r>
              <a:rPr lang="cs-CZ" dirty="0" smtClean="0"/>
              <a:t>t psa</a:t>
            </a:r>
          </a:p>
          <a:p>
            <a:pPr marL="0" indent="0">
              <a:buNone/>
            </a:pPr>
            <a:r>
              <a:rPr lang="cs-CZ" dirty="0" smtClean="0"/>
              <a:t>b</a:t>
            </a:r>
            <a:r>
              <a:rPr lang="cs-CZ" dirty="0" smtClean="0">
                <a:solidFill>
                  <a:srgbClr val="FF0000"/>
                </a:solidFill>
              </a:rPr>
              <a:t>y</a:t>
            </a:r>
            <a:r>
              <a:rPr lang="cs-CZ" dirty="0" smtClean="0"/>
              <a:t>la sama			 X 		b</a:t>
            </a:r>
            <a:r>
              <a:rPr lang="cs-CZ" b="1" dirty="0" smtClean="0">
                <a:solidFill>
                  <a:schemeClr val="accent1"/>
                </a:solidFill>
              </a:rPr>
              <a:t>i</a:t>
            </a:r>
            <a:r>
              <a:rPr lang="cs-CZ" dirty="0" smtClean="0"/>
              <a:t>la psa</a:t>
            </a:r>
          </a:p>
          <a:p>
            <a:pPr marL="0" indent="0">
              <a:buNone/>
            </a:pPr>
            <a:r>
              <a:rPr lang="cs-CZ" dirty="0"/>
              <a:t>p</a:t>
            </a:r>
            <a:r>
              <a:rPr lang="cs-CZ" dirty="0" smtClean="0"/>
              <a:t>řib</a:t>
            </a:r>
            <a:r>
              <a:rPr lang="cs-CZ" dirty="0" smtClean="0">
                <a:solidFill>
                  <a:srgbClr val="FF0000"/>
                </a:solidFill>
              </a:rPr>
              <a:t>y</a:t>
            </a:r>
            <a:r>
              <a:rPr lang="cs-CZ" dirty="0" smtClean="0"/>
              <a:t>l nový žák 		 X 		přib</a:t>
            </a:r>
            <a:r>
              <a:rPr lang="cs-CZ" b="1" dirty="0" smtClean="0">
                <a:solidFill>
                  <a:schemeClr val="accent1"/>
                </a:solidFill>
              </a:rPr>
              <a:t>i</a:t>
            </a:r>
            <a:r>
              <a:rPr lang="cs-CZ" dirty="0" smtClean="0"/>
              <a:t>l hřebík</a:t>
            </a:r>
          </a:p>
          <a:p>
            <a:pPr marL="0" indent="0">
              <a:buNone/>
            </a:pPr>
            <a:r>
              <a:rPr lang="cs-CZ" dirty="0" smtClean="0"/>
              <a:t>odb</a:t>
            </a:r>
            <a:r>
              <a:rPr lang="cs-CZ" dirty="0" smtClean="0">
                <a:solidFill>
                  <a:srgbClr val="FF0000"/>
                </a:solidFill>
              </a:rPr>
              <a:t>y</a:t>
            </a:r>
            <a:r>
              <a:rPr lang="cs-CZ" dirty="0" smtClean="0"/>
              <a:t>la domácí úkol	 X		odb</a:t>
            </a:r>
            <a:r>
              <a:rPr lang="cs-CZ" b="1" dirty="0" smtClean="0">
                <a:solidFill>
                  <a:schemeClr val="tx2">
                    <a:lumMod val="60000"/>
                    <a:lumOff val="40000"/>
                  </a:schemeClr>
                </a:solidFill>
              </a:rPr>
              <a:t>i</a:t>
            </a:r>
            <a:r>
              <a:rPr lang="cs-CZ" dirty="0" smtClean="0"/>
              <a:t>la půlnoc</a:t>
            </a:r>
          </a:p>
          <a:p>
            <a:pPr marL="0" indent="0">
              <a:buNone/>
            </a:pPr>
            <a:r>
              <a:rPr lang="cs-CZ" dirty="0" smtClean="0"/>
              <a:t>nab</a:t>
            </a:r>
            <a:r>
              <a:rPr lang="cs-CZ" dirty="0" smtClean="0">
                <a:solidFill>
                  <a:srgbClr val="FF0000"/>
                </a:solidFill>
              </a:rPr>
              <a:t>y</a:t>
            </a:r>
            <a:r>
              <a:rPr lang="cs-CZ" dirty="0" smtClean="0"/>
              <a:t>l bohatství 		 X 		nab</a:t>
            </a:r>
            <a:r>
              <a:rPr lang="cs-CZ" b="1" dirty="0" smtClean="0">
                <a:solidFill>
                  <a:schemeClr val="accent1"/>
                </a:solidFill>
              </a:rPr>
              <a:t>i</a:t>
            </a:r>
            <a:r>
              <a:rPr lang="cs-CZ" dirty="0" smtClean="0"/>
              <a:t>l pušku</a:t>
            </a:r>
          </a:p>
          <a:p>
            <a:pPr marL="0" indent="0">
              <a:buNone/>
            </a:pPr>
            <a:r>
              <a:rPr lang="cs-CZ" dirty="0" smtClean="0"/>
              <a:t>dob</a:t>
            </a:r>
            <a:r>
              <a:rPr lang="cs-CZ" dirty="0" smtClean="0">
                <a:solidFill>
                  <a:srgbClr val="FF0000"/>
                </a:solidFill>
              </a:rPr>
              <a:t>y</a:t>
            </a:r>
            <a:r>
              <a:rPr lang="cs-CZ" dirty="0" smtClean="0"/>
              <a:t>l hrad 		 X		dob</a:t>
            </a:r>
            <a:r>
              <a:rPr lang="cs-CZ" b="1" dirty="0" smtClean="0">
                <a:solidFill>
                  <a:schemeClr val="accent1"/>
                </a:solidFill>
              </a:rPr>
              <a:t>i</a:t>
            </a:r>
            <a:r>
              <a:rPr lang="cs-CZ" dirty="0" smtClean="0"/>
              <a:t>l mobil</a:t>
            </a:r>
          </a:p>
          <a:p>
            <a:pPr marL="0" indent="0">
              <a:buNone/>
            </a:pPr>
            <a:endParaRPr lang="cs-CZ" dirty="0"/>
          </a:p>
        </p:txBody>
      </p:sp>
      <p:pic>
        <p:nvPicPr>
          <p:cNvPr id="1027" name="Picture 3" descr="C:\Users\prejzova\AppData\Local\Microsoft\Windows\Temporary Internet Files\Content.IE5\2UABTRXI\MC900343297[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39952" y="4869160"/>
            <a:ext cx="1821485" cy="1841602"/>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Picture 2" descr="C:\Users\prejzova\AppData\Local\Microsoft\Windows\Temporary Internet Files\Content.IE5\8KG0O2PD\MC900434411[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653762" y="260648"/>
            <a:ext cx="1280142" cy="144016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2996851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ln w="76200">
            <a:solidFill>
              <a:srgbClr val="07A977"/>
            </a:solidFill>
          </a:ln>
        </p:spPr>
        <p:txBody>
          <a:bodyPr>
            <a:normAutofit/>
          </a:bodyPr>
          <a:lstStyle/>
          <a:p>
            <a:r>
              <a:rPr lang="cs-CZ" b="1" dirty="0" smtClean="0">
                <a:solidFill>
                  <a:schemeClr val="accent2">
                    <a:lumMod val="50000"/>
                  </a:schemeClr>
                </a:solidFill>
              </a:rPr>
              <a:t>BYDLIT - OBYVATEL </a:t>
            </a:r>
            <a:r>
              <a:rPr lang="cs-CZ" b="1" dirty="0">
                <a:solidFill>
                  <a:schemeClr val="accent2">
                    <a:lumMod val="50000"/>
                  </a:schemeClr>
                </a:solidFill>
              </a:rPr>
              <a:t>– BYT</a:t>
            </a:r>
          </a:p>
        </p:txBody>
      </p:sp>
      <p:sp>
        <p:nvSpPr>
          <p:cNvPr id="3" name="Zástupný symbol pro obsah 2"/>
          <p:cNvSpPr>
            <a:spLocks noGrp="1"/>
          </p:cNvSpPr>
          <p:nvPr>
            <p:ph idx="1"/>
          </p:nvPr>
        </p:nvSpPr>
        <p:spPr>
          <a:xfrm>
            <a:off x="467544" y="1484784"/>
            <a:ext cx="8229600" cy="4968552"/>
          </a:xfrm>
        </p:spPr>
        <p:txBody>
          <a:bodyPr>
            <a:normAutofit fontScale="92500" lnSpcReduction="20000"/>
          </a:bodyPr>
          <a:lstStyle/>
          <a:p>
            <a:pPr marL="0" indent="0">
              <a:buNone/>
            </a:pPr>
            <a:r>
              <a:rPr lang="cs-CZ" dirty="0" smtClean="0">
                <a:solidFill>
                  <a:srgbClr val="FF0000"/>
                </a:solidFill>
              </a:rPr>
              <a:t>Každý člověk musí někde být a někde bydlet. Je obyvatelem nějakého bytu. </a:t>
            </a:r>
          </a:p>
          <a:p>
            <a:pPr marL="0" indent="0">
              <a:buNone/>
            </a:pPr>
            <a:endParaRPr lang="cs-CZ" sz="1000" dirty="0" smtClean="0">
              <a:solidFill>
                <a:srgbClr val="FF0000"/>
              </a:solidFill>
            </a:endParaRPr>
          </a:p>
          <a:p>
            <a:pPr marL="0" indent="0">
              <a:buNone/>
            </a:pPr>
            <a:r>
              <a:rPr lang="cs-CZ" dirty="0" smtClean="0">
                <a:solidFill>
                  <a:schemeClr val="accent5">
                    <a:lumMod val="75000"/>
                  </a:schemeClr>
                </a:solidFill>
              </a:rPr>
              <a:t>Bydlel, bydlela, bydlelo, bydleli, bydlení, bydliště, vybydlený, bydlo (bydlení), spolubydlící</a:t>
            </a:r>
            <a:r>
              <a:rPr lang="cs-CZ" dirty="0">
                <a:solidFill>
                  <a:schemeClr val="accent5">
                    <a:lumMod val="75000"/>
                  </a:schemeClr>
                </a:solidFill>
              </a:rPr>
              <a:t>.</a:t>
            </a:r>
            <a:endParaRPr lang="cs-CZ" dirty="0" smtClean="0">
              <a:solidFill>
                <a:schemeClr val="accent5">
                  <a:lumMod val="75000"/>
                </a:schemeClr>
              </a:solidFill>
            </a:endParaRPr>
          </a:p>
          <a:p>
            <a:pPr marL="0" indent="0">
              <a:buNone/>
            </a:pPr>
            <a:endParaRPr lang="cs-CZ" sz="900" dirty="0" smtClean="0"/>
          </a:p>
          <a:p>
            <a:pPr marL="0" indent="0">
              <a:buNone/>
            </a:pPr>
            <a:r>
              <a:rPr lang="cs-CZ" dirty="0" smtClean="0">
                <a:solidFill>
                  <a:srgbClr val="00B050"/>
                </a:solidFill>
              </a:rPr>
              <a:t>Spolubydlící bydlel ve vybydleném bytě. Pálilo ho dobré bydlo.</a:t>
            </a:r>
          </a:p>
          <a:p>
            <a:pPr marL="0" indent="0">
              <a:buNone/>
            </a:pPr>
            <a:endParaRPr lang="cs-CZ" sz="1100" b="1" dirty="0" smtClean="0">
              <a:solidFill>
                <a:srgbClr val="00B050"/>
              </a:solidFill>
            </a:endParaRPr>
          </a:p>
          <a:p>
            <a:pPr marL="0" indent="0">
              <a:buNone/>
            </a:pPr>
            <a:r>
              <a:rPr lang="cs-CZ" dirty="0" smtClean="0">
                <a:solidFill>
                  <a:schemeClr val="accent4"/>
                </a:solidFill>
              </a:rPr>
              <a:t>Obývací, obytný, bytový, ubytovna, ubytování, obýval, bytná, obydlí.</a:t>
            </a:r>
          </a:p>
          <a:p>
            <a:pPr marL="0" indent="0">
              <a:buNone/>
            </a:pPr>
            <a:endParaRPr lang="cs-CZ" sz="900" dirty="0" smtClean="0">
              <a:solidFill>
                <a:schemeClr val="accent4"/>
              </a:solidFill>
            </a:endParaRPr>
          </a:p>
          <a:p>
            <a:pPr marL="0" indent="0">
              <a:buNone/>
            </a:pPr>
            <a:r>
              <a:rPr lang="cs-CZ" dirty="0" smtClean="0">
                <a:solidFill>
                  <a:srgbClr val="C00000"/>
                </a:solidFill>
              </a:rPr>
              <a:t>Obyvatelé ubytovny obývali byt s pěkným</a:t>
            </a:r>
          </a:p>
          <a:p>
            <a:pPr marL="0" indent="0">
              <a:buNone/>
            </a:pPr>
            <a:r>
              <a:rPr lang="cs-CZ" dirty="0" smtClean="0">
                <a:solidFill>
                  <a:srgbClr val="C00000"/>
                </a:solidFill>
              </a:rPr>
              <a:t>s obývacím pokojem. </a:t>
            </a:r>
            <a:endParaRPr lang="cs-CZ" dirty="0">
              <a:solidFill>
                <a:srgbClr val="C00000"/>
              </a:solidFill>
            </a:endParaRPr>
          </a:p>
        </p:txBody>
      </p:sp>
      <p:pic>
        <p:nvPicPr>
          <p:cNvPr id="2050" name="Picture 2" descr="C:\Users\prejzova\AppData\Local\Microsoft\Windows\Temporary Internet Files\Content.IE5\2UABTRXI\MC900196180[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039719" y="4908369"/>
            <a:ext cx="2016224" cy="191840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88219906"/>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 calcmode="lin" valueType="num">
                                      <p:cBhvr additive="base">
                                        <p:cTn id="3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452736" y="274638"/>
            <a:ext cx="8208912" cy="1143000"/>
          </a:xfrm>
          <a:ln w="76200">
            <a:solidFill>
              <a:schemeClr val="accent6">
                <a:lumMod val="75000"/>
              </a:schemeClr>
            </a:solidFill>
          </a:ln>
        </p:spPr>
        <p:txBody>
          <a:bodyPr>
            <a:normAutofit/>
          </a:bodyPr>
          <a:lstStyle/>
          <a:p>
            <a:r>
              <a:rPr lang="cs-CZ" dirty="0" smtClean="0"/>
              <a:t>PŘÍBYTEK </a:t>
            </a:r>
            <a:r>
              <a:rPr lang="cs-CZ" dirty="0"/>
              <a:t>–</a:t>
            </a:r>
            <a:r>
              <a:rPr lang="cs-CZ" dirty="0" smtClean="0"/>
              <a:t> NÁBYTEK </a:t>
            </a:r>
            <a:r>
              <a:rPr lang="cs-CZ" dirty="0"/>
              <a:t>–</a:t>
            </a:r>
            <a:r>
              <a:rPr lang="cs-CZ" dirty="0" smtClean="0"/>
              <a:t> DOBYTEK</a:t>
            </a:r>
            <a:endParaRPr lang="cs-CZ" dirty="0"/>
          </a:p>
        </p:txBody>
      </p:sp>
      <p:sp>
        <p:nvSpPr>
          <p:cNvPr id="4" name="Obdélník 3"/>
          <p:cNvSpPr/>
          <p:nvPr/>
        </p:nvSpPr>
        <p:spPr>
          <a:xfrm>
            <a:off x="462410" y="4797152"/>
            <a:ext cx="8189564" cy="1175706"/>
          </a:xfrm>
          <a:prstGeom prst="rect">
            <a:avLst/>
          </a:prstGeom>
          <a:ln w="76200">
            <a:solidFill>
              <a:schemeClr val="accent6">
                <a:lumMod val="75000"/>
              </a:schemeClr>
            </a:solidFill>
          </a:ln>
        </p:spPr>
        <p:txBody>
          <a:bodyPr wrap="square">
            <a:spAutoFit/>
          </a:bodyPr>
          <a:lstStyle/>
          <a:p>
            <a:pPr lvl="0">
              <a:spcBef>
                <a:spcPct val="20000"/>
              </a:spcBef>
            </a:pPr>
            <a:endParaRPr lang="cs-CZ" sz="800" dirty="0" smtClean="0"/>
          </a:p>
          <a:p>
            <a:pPr lvl="0" algn="ctr">
              <a:spcBef>
                <a:spcPct val="20000"/>
              </a:spcBef>
            </a:pPr>
            <a:r>
              <a:rPr lang="cs-CZ" sz="4400" dirty="0" smtClean="0"/>
              <a:t>KOBYLA </a:t>
            </a:r>
            <a:r>
              <a:rPr lang="cs-CZ" sz="4400" dirty="0"/>
              <a:t>– </a:t>
            </a:r>
            <a:r>
              <a:rPr lang="cs-CZ" sz="4400" dirty="0" smtClean="0"/>
              <a:t>BÝK – PŘIBYSLAV</a:t>
            </a:r>
          </a:p>
          <a:p>
            <a:pPr lvl="0">
              <a:spcBef>
                <a:spcPct val="20000"/>
              </a:spcBef>
            </a:pPr>
            <a:endParaRPr lang="cs-CZ" sz="800" dirty="0"/>
          </a:p>
        </p:txBody>
      </p:sp>
      <p:sp>
        <p:nvSpPr>
          <p:cNvPr id="6" name="TextovéPole 5"/>
          <p:cNvSpPr txBox="1"/>
          <p:nvPr/>
        </p:nvSpPr>
        <p:spPr>
          <a:xfrm>
            <a:off x="7308304" y="6669359"/>
            <a:ext cx="648072" cy="2062103"/>
          </a:xfrm>
          <a:prstGeom prst="rect">
            <a:avLst/>
          </a:prstGeom>
          <a:noFill/>
        </p:spPr>
        <p:txBody>
          <a:bodyPr wrap="square" rtlCol="0">
            <a:spAutoFit/>
          </a:bodyPr>
          <a:lstStyle/>
          <a:p>
            <a:endParaRPr lang="cs-CZ" sz="3200" dirty="0"/>
          </a:p>
          <a:p>
            <a:endParaRPr lang="cs-CZ" sz="3200" dirty="0" smtClean="0"/>
          </a:p>
          <a:p>
            <a:endParaRPr lang="cs-CZ" sz="3200" dirty="0"/>
          </a:p>
          <a:p>
            <a:endParaRPr lang="cs-CZ" sz="3200" dirty="0"/>
          </a:p>
        </p:txBody>
      </p:sp>
      <p:sp>
        <p:nvSpPr>
          <p:cNvPr id="8" name="TextovéPole 7"/>
          <p:cNvSpPr txBox="1"/>
          <p:nvPr/>
        </p:nvSpPr>
        <p:spPr>
          <a:xfrm>
            <a:off x="452736" y="3501009"/>
            <a:ext cx="8228260" cy="954107"/>
          </a:xfrm>
          <a:prstGeom prst="rect">
            <a:avLst/>
          </a:prstGeom>
          <a:noFill/>
        </p:spPr>
        <p:txBody>
          <a:bodyPr wrap="square" rtlCol="0">
            <a:spAutoFit/>
          </a:bodyPr>
          <a:lstStyle/>
          <a:p>
            <a:r>
              <a:rPr lang="cs-CZ" sz="2800" dirty="0" smtClean="0"/>
              <a:t>obyčejně, neobyčejný, Bystrozraký, Bystrouška, bystřina, bylinný čaj, léčivé býlí, býložravec </a:t>
            </a:r>
            <a:endParaRPr lang="cs-CZ" sz="2800" dirty="0"/>
          </a:p>
        </p:txBody>
      </p:sp>
      <p:sp>
        <p:nvSpPr>
          <p:cNvPr id="9" name="TextovéPole 8"/>
          <p:cNvSpPr txBox="1"/>
          <p:nvPr/>
        </p:nvSpPr>
        <p:spPr>
          <a:xfrm>
            <a:off x="452736" y="5805264"/>
            <a:ext cx="8208912" cy="523220"/>
          </a:xfrm>
          <a:prstGeom prst="rect">
            <a:avLst/>
          </a:prstGeom>
          <a:noFill/>
        </p:spPr>
        <p:txBody>
          <a:bodyPr wrap="square" rtlCol="0">
            <a:spAutoFit/>
          </a:bodyPr>
          <a:lstStyle/>
          <a:p>
            <a:r>
              <a:rPr lang="cs-CZ" sz="2800" dirty="0" smtClean="0"/>
              <a:t>    </a:t>
            </a:r>
            <a:endParaRPr lang="cs-CZ" sz="2800" dirty="0"/>
          </a:p>
        </p:txBody>
      </p:sp>
      <p:sp>
        <p:nvSpPr>
          <p:cNvPr id="10" name="Obdélník 9"/>
          <p:cNvSpPr/>
          <p:nvPr/>
        </p:nvSpPr>
        <p:spPr>
          <a:xfrm>
            <a:off x="443062" y="2060848"/>
            <a:ext cx="8208912" cy="1175706"/>
          </a:xfrm>
          <a:prstGeom prst="rect">
            <a:avLst/>
          </a:prstGeom>
          <a:ln w="76200">
            <a:solidFill>
              <a:schemeClr val="accent6">
                <a:lumMod val="75000"/>
              </a:schemeClr>
            </a:solidFill>
          </a:ln>
        </p:spPr>
        <p:txBody>
          <a:bodyPr wrap="square">
            <a:spAutoFit/>
          </a:bodyPr>
          <a:lstStyle/>
          <a:p>
            <a:pPr lvl="0">
              <a:spcBef>
                <a:spcPct val="20000"/>
              </a:spcBef>
            </a:pPr>
            <a:endParaRPr lang="cs-CZ" sz="800" dirty="0" smtClean="0"/>
          </a:p>
          <a:p>
            <a:pPr lvl="0" algn="ctr">
              <a:spcBef>
                <a:spcPct val="20000"/>
              </a:spcBef>
            </a:pPr>
            <a:r>
              <a:rPr lang="cs-CZ" sz="4400" dirty="0" smtClean="0"/>
              <a:t>OBYČEJ </a:t>
            </a:r>
            <a:r>
              <a:rPr lang="cs-CZ" sz="4400" dirty="0"/>
              <a:t>– BYSTRÝ – </a:t>
            </a:r>
            <a:r>
              <a:rPr lang="cs-CZ" sz="4400" dirty="0" smtClean="0"/>
              <a:t>BYLINA</a:t>
            </a:r>
          </a:p>
          <a:p>
            <a:pPr lvl="0">
              <a:spcBef>
                <a:spcPct val="20000"/>
              </a:spcBef>
            </a:pPr>
            <a:endParaRPr lang="cs-CZ" sz="800" dirty="0"/>
          </a:p>
        </p:txBody>
      </p:sp>
      <p:sp>
        <p:nvSpPr>
          <p:cNvPr id="5" name="TextovéPole 4"/>
          <p:cNvSpPr txBox="1"/>
          <p:nvPr/>
        </p:nvSpPr>
        <p:spPr>
          <a:xfrm>
            <a:off x="472084" y="6066874"/>
            <a:ext cx="8208912" cy="523220"/>
          </a:xfrm>
          <a:prstGeom prst="rect">
            <a:avLst/>
          </a:prstGeom>
          <a:noFill/>
        </p:spPr>
        <p:txBody>
          <a:bodyPr wrap="square" rtlCol="0">
            <a:spAutoFit/>
          </a:bodyPr>
          <a:lstStyle/>
          <a:p>
            <a:r>
              <a:rPr lang="cs-CZ" sz="2800" dirty="0" smtClean="0"/>
              <a:t>býkovec</a:t>
            </a:r>
            <a:endParaRPr lang="cs-CZ" sz="2800" dirty="0"/>
          </a:p>
        </p:txBody>
      </p:sp>
    </p:spTree>
    <p:extLst>
      <p:ext uri="{BB962C8B-B14F-4D97-AF65-F5344CB8AC3E}">
        <p14:creationId xmlns:p14="http://schemas.microsoft.com/office/powerpoint/2010/main" xmlns="" val="3379016995"/>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8" grpId="0"/>
      <p:bldP spid="10" grpId="0" animBg="1"/>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ln w="57150">
            <a:solidFill>
              <a:srgbClr val="FFC000"/>
            </a:solidFill>
          </a:ln>
        </p:spPr>
        <p:txBody>
          <a:bodyPr/>
          <a:lstStyle/>
          <a:p>
            <a:r>
              <a:rPr lang="cs-CZ" dirty="0" smtClean="0"/>
              <a:t>Příbuzná slova – co znamenají?</a:t>
            </a:r>
            <a:endParaRPr lang="cs-CZ" dirty="0"/>
          </a:p>
        </p:txBody>
      </p:sp>
      <p:sp>
        <p:nvSpPr>
          <p:cNvPr id="3" name="Zástupný symbol pro obsah 2"/>
          <p:cNvSpPr>
            <a:spLocks noGrp="1"/>
          </p:cNvSpPr>
          <p:nvPr>
            <p:ph idx="1"/>
          </p:nvPr>
        </p:nvSpPr>
        <p:spPr>
          <a:xfrm>
            <a:off x="457200" y="1600200"/>
            <a:ext cx="8229600" cy="4997152"/>
          </a:xfrm>
        </p:spPr>
        <p:txBody>
          <a:bodyPr/>
          <a:lstStyle/>
          <a:p>
            <a:pPr marL="0" indent="0">
              <a:buNone/>
            </a:pPr>
            <a:r>
              <a:rPr lang="cs-CZ" dirty="0"/>
              <a:t>Javor </a:t>
            </a:r>
            <a:r>
              <a:rPr lang="cs-CZ" dirty="0" smtClean="0"/>
              <a:t>babyka je strom nebo keř. Poskytuje </a:t>
            </a:r>
            <a:r>
              <a:rPr lang="cs-CZ" dirty="0"/>
              <a:t>nejpevnější a nejtvrdší dřevo z našich javorů.  </a:t>
            </a:r>
          </a:p>
          <a:p>
            <a:pPr marL="0" indent="0">
              <a:buNone/>
            </a:pPr>
            <a:endParaRPr lang="cs-CZ" dirty="0"/>
          </a:p>
          <a:p>
            <a:pPr marL="0" indent="0">
              <a:buNone/>
            </a:pPr>
            <a:r>
              <a:rPr lang="cs-CZ" dirty="0" smtClean="0"/>
              <a:t>Černobýl, zlatobýl – jsou byliny</a:t>
            </a:r>
          </a:p>
          <a:p>
            <a:pPr marL="0" indent="0">
              <a:buNone/>
            </a:pPr>
            <a:endParaRPr lang="cs-CZ" dirty="0" smtClean="0"/>
          </a:p>
          <a:p>
            <a:pPr marL="0" indent="0">
              <a:buNone/>
            </a:pPr>
            <a:endParaRPr lang="cs-CZ" dirty="0"/>
          </a:p>
          <a:p>
            <a:pPr marL="0" indent="0">
              <a:buNone/>
            </a:pPr>
            <a:endParaRPr lang="cs-CZ"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50991" y="2780928"/>
            <a:ext cx="2381250" cy="20162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347864" y="4240459"/>
            <a:ext cx="2520280" cy="21464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39552" y="4221088"/>
            <a:ext cx="2548880" cy="21464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967552683"/>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274638"/>
            <a:ext cx="8229600" cy="634082"/>
          </a:xfrm>
          <a:ln w="57150">
            <a:solidFill>
              <a:schemeClr val="accent2">
                <a:lumMod val="75000"/>
              </a:schemeClr>
            </a:solidFill>
          </a:ln>
        </p:spPr>
        <p:txBody>
          <a:bodyPr>
            <a:normAutofit fontScale="90000"/>
          </a:bodyPr>
          <a:lstStyle/>
          <a:p>
            <a:r>
              <a:rPr lang="cs-CZ" dirty="0" smtClean="0"/>
              <a:t>Obce, jména</a:t>
            </a:r>
            <a:endParaRPr lang="cs-CZ" dirty="0"/>
          </a:p>
        </p:txBody>
      </p:sp>
      <p:sp>
        <p:nvSpPr>
          <p:cNvPr id="4" name="Zástupný symbol pro obsah 3"/>
          <p:cNvSpPr>
            <a:spLocks noGrp="1"/>
          </p:cNvSpPr>
          <p:nvPr>
            <p:ph idx="1"/>
          </p:nvPr>
        </p:nvSpPr>
        <p:spPr>
          <a:xfrm>
            <a:off x="457200" y="1124745"/>
            <a:ext cx="8229600" cy="5112567"/>
          </a:xfrm>
          <a:solidFill>
            <a:schemeClr val="accent1">
              <a:lumMod val="20000"/>
              <a:lumOff val="80000"/>
            </a:schemeClr>
          </a:solidFill>
        </p:spPr>
        <p:txBody>
          <a:bodyPr>
            <a:normAutofit/>
          </a:bodyPr>
          <a:lstStyle/>
          <a:p>
            <a:pPr marL="0" indent="0">
              <a:buNone/>
            </a:pPr>
            <a:r>
              <a:rPr lang="cs-CZ" dirty="0" smtClean="0"/>
              <a:t>Bydžov, Bylany, Bystřice, Bystrovany,</a:t>
            </a:r>
          </a:p>
          <a:p>
            <a:pPr marL="0" indent="0">
              <a:buNone/>
            </a:pPr>
            <a:endParaRPr lang="cs-CZ" dirty="0" smtClean="0"/>
          </a:p>
          <a:p>
            <a:pPr marL="0" indent="0">
              <a:buNone/>
            </a:pPr>
            <a:r>
              <a:rPr lang="cs-CZ" dirty="0" smtClean="0"/>
              <a:t>Pražská </a:t>
            </a:r>
            <a:r>
              <a:rPr lang="cs-CZ" dirty="0"/>
              <a:t>čtvrť: Kobylisy</a:t>
            </a:r>
          </a:p>
          <a:p>
            <a:pPr marL="0" indent="0">
              <a:buNone/>
            </a:pPr>
            <a:endParaRPr lang="cs-CZ" dirty="0" smtClean="0"/>
          </a:p>
          <a:p>
            <a:pPr marL="0" indent="0">
              <a:buNone/>
            </a:pPr>
            <a:r>
              <a:rPr lang="cs-CZ" dirty="0" smtClean="0"/>
              <a:t>Zbyněk, Zbyšek</a:t>
            </a:r>
          </a:p>
        </p:txBody>
      </p:sp>
      <p:pic>
        <p:nvPicPr>
          <p:cNvPr id="1028" name="Picture 4" descr="C:\Users\prejzova\AppData\Local\Microsoft\Windows\Temporary Internet Files\Content.IE5\8WMQIZX9\MP900262689[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419872" y="3629000"/>
            <a:ext cx="3657600" cy="242620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1799068"/>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dirty="0" smtClean="0">
                <a:solidFill>
                  <a:srgbClr val="FF0000"/>
                </a:solidFill>
              </a:rPr>
              <a:t>POZOR NA SLOVA!!!</a:t>
            </a:r>
            <a:endParaRPr lang="cs-CZ" dirty="0">
              <a:solidFill>
                <a:srgbClr val="FF0000"/>
              </a:solidFill>
            </a:endParaRPr>
          </a:p>
        </p:txBody>
      </p:sp>
      <p:sp>
        <p:nvSpPr>
          <p:cNvPr id="3" name="Zástupný symbol pro obsah 2"/>
          <p:cNvSpPr>
            <a:spLocks noGrp="1"/>
          </p:cNvSpPr>
          <p:nvPr>
            <p:ph idx="1"/>
          </p:nvPr>
        </p:nvSpPr>
        <p:spPr>
          <a:xfrm>
            <a:off x="457200" y="1412776"/>
            <a:ext cx="8229600" cy="4713387"/>
          </a:xfrm>
          <a:solidFill>
            <a:schemeClr val="accent6">
              <a:lumMod val="60000"/>
              <a:lumOff val="40000"/>
            </a:schemeClr>
          </a:solidFill>
        </p:spPr>
        <p:txBody>
          <a:bodyPr>
            <a:normAutofit/>
          </a:bodyPr>
          <a:lstStyle/>
          <a:p>
            <a:r>
              <a:rPr lang="cs-CZ" dirty="0" smtClean="0"/>
              <a:t>Hb</a:t>
            </a:r>
            <a:r>
              <a:rPr lang="cs-CZ" u="sng" dirty="0" smtClean="0">
                <a:solidFill>
                  <a:srgbClr val="FF0000"/>
                </a:solidFill>
              </a:rPr>
              <a:t>i</a:t>
            </a:r>
            <a:r>
              <a:rPr lang="cs-CZ" dirty="0" smtClean="0"/>
              <a:t>tý – (mrštný, rychlý), nemá nic společného se slovem BYT. Není příbuzné slovo.</a:t>
            </a:r>
          </a:p>
          <a:p>
            <a:r>
              <a:rPr lang="cs-CZ" dirty="0" smtClean="0"/>
              <a:t>Rozb</a:t>
            </a:r>
            <a:r>
              <a:rPr lang="cs-CZ" u="sng" dirty="0" smtClean="0">
                <a:solidFill>
                  <a:srgbClr val="FF0000"/>
                </a:solidFill>
              </a:rPr>
              <a:t>i</a:t>
            </a:r>
            <a:r>
              <a:rPr lang="cs-CZ" dirty="0" smtClean="0"/>
              <a:t>la – (vázu, hračku), nemá nic společného se slovem BYLA</a:t>
            </a:r>
            <a:r>
              <a:rPr lang="cs-CZ" dirty="0"/>
              <a:t>. Není příbuzné slovo.</a:t>
            </a:r>
          </a:p>
          <a:p>
            <a:r>
              <a:rPr lang="cs-CZ" dirty="0" smtClean="0"/>
              <a:t>Sb</a:t>
            </a:r>
            <a:r>
              <a:rPr lang="cs-CZ" u="sng" dirty="0" smtClean="0">
                <a:solidFill>
                  <a:srgbClr val="FF0000"/>
                </a:solidFill>
              </a:rPr>
              <a:t>í</a:t>
            </a:r>
            <a:r>
              <a:rPr lang="cs-CZ" dirty="0" smtClean="0"/>
              <a:t>rat, nab</a:t>
            </a:r>
            <a:r>
              <a:rPr lang="cs-CZ" u="sng" dirty="0" smtClean="0">
                <a:solidFill>
                  <a:srgbClr val="FF0000"/>
                </a:solidFill>
              </a:rPr>
              <a:t>í</a:t>
            </a:r>
            <a:r>
              <a:rPr lang="cs-CZ" dirty="0" smtClean="0"/>
              <a:t>rat, odeb</a:t>
            </a:r>
            <a:r>
              <a:rPr lang="cs-CZ" u="sng" dirty="0" smtClean="0">
                <a:solidFill>
                  <a:srgbClr val="FF0000"/>
                </a:solidFill>
              </a:rPr>
              <a:t>í</a:t>
            </a:r>
            <a:r>
              <a:rPr lang="cs-CZ" dirty="0" smtClean="0"/>
              <a:t>rat, zab</a:t>
            </a:r>
            <a:r>
              <a:rPr lang="cs-CZ" u="sng" dirty="0" smtClean="0">
                <a:solidFill>
                  <a:srgbClr val="FF0000"/>
                </a:solidFill>
              </a:rPr>
              <a:t>í</a:t>
            </a:r>
            <a:r>
              <a:rPr lang="cs-CZ" dirty="0" smtClean="0"/>
              <a:t>rat, přeb</a:t>
            </a:r>
            <a:r>
              <a:rPr lang="cs-CZ" u="sng" dirty="0" smtClean="0">
                <a:solidFill>
                  <a:srgbClr val="FF0000"/>
                </a:solidFill>
              </a:rPr>
              <a:t>í</a:t>
            </a:r>
            <a:r>
              <a:rPr lang="cs-CZ" dirty="0" smtClean="0"/>
              <a:t>rat, </a:t>
            </a:r>
          </a:p>
          <a:p>
            <a:pPr marL="0" indent="0">
              <a:buNone/>
            </a:pPr>
            <a:r>
              <a:rPr lang="cs-CZ" dirty="0" smtClean="0"/>
              <a:t>    přeb</a:t>
            </a:r>
            <a:r>
              <a:rPr lang="cs-CZ" u="sng" dirty="0" smtClean="0">
                <a:solidFill>
                  <a:srgbClr val="FF0000"/>
                </a:solidFill>
              </a:rPr>
              <a:t>í</a:t>
            </a:r>
            <a:r>
              <a:rPr lang="cs-CZ" dirty="0" smtClean="0"/>
              <a:t>hat, pob</a:t>
            </a:r>
            <a:r>
              <a:rPr lang="cs-CZ" u="sng" dirty="0" smtClean="0">
                <a:solidFill>
                  <a:srgbClr val="FF0000"/>
                </a:solidFill>
              </a:rPr>
              <a:t>í</a:t>
            </a:r>
            <a:r>
              <a:rPr lang="cs-CZ" dirty="0" smtClean="0"/>
              <a:t>hat …..</a:t>
            </a:r>
          </a:p>
          <a:p>
            <a:r>
              <a:rPr lang="cs-CZ" dirty="0" smtClean="0"/>
              <a:t>B</a:t>
            </a:r>
            <a:r>
              <a:rPr lang="cs-CZ" u="sng" dirty="0" smtClean="0">
                <a:solidFill>
                  <a:srgbClr val="FF0000"/>
                </a:solidFill>
              </a:rPr>
              <a:t>i</a:t>
            </a:r>
            <a:r>
              <a:rPr lang="cs-CZ" dirty="0" smtClean="0"/>
              <a:t>dlo, b</a:t>
            </a:r>
            <a:r>
              <a:rPr lang="cs-CZ" u="sng" dirty="0" smtClean="0">
                <a:solidFill>
                  <a:srgbClr val="FF0000"/>
                </a:solidFill>
              </a:rPr>
              <a:t>i</a:t>
            </a:r>
            <a:r>
              <a:rPr lang="cs-CZ" dirty="0" smtClean="0"/>
              <a:t>dýlko – dřevěná tyč (kanárek sedí na bidýlku, koberec jsme přehodili přes bidlo)</a:t>
            </a:r>
            <a:endParaRPr lang="cs-CZ" dirty="0"/>
          </a:p>
        </p:txBody>
      </p:sp>
    </p:spTree>
    <p:extLst>
      <p:ext uri="{BB962C8B-B14F-4D97-AF65-F5344CB8AC3E}">
        <p14:creationId xmlns:p14="http://schemas.microsoft.com/office/powerpoint/2010/main" xmlns="" val="4038959557"/>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8640"/>
            <a:ext cx="8208912" cy="980728"/>
          </a:xfrm>
          <a:solidFill>
            <a:srgbClr val="FFC000"/>
          </a:solidFill>
        </p:spPr>
        <p:txBody>
          <a:bodyPr>
            <a:normAutofit/>
          </a:bodyPr>
          <a:lstStyle/>
          <a:p>
            <a:pPr algn="l"/>
            <a:r>
              <a:rPr lang="cs-CZ" sz="3600" dirty="0" smtClean="0"/>
              <a:t>Zdůvodni psaní i</a:t>
            </a:r>
            <a:r>
              <a:rPr lang="cs-CZ" sz="3600" dirty="0" smtClean="0"/>
              <a:t>, y </a:t>
            </a:r>
            <a:r>
              <a:rPr lang="cs-CZ" sz="3600" dirty="0" smtClean="0"/>
              <a:t>ve vyznačených slovech.</a:t>
            </a:r>
            <a:endParaRPr lang="cs-CZ" sz="3600" dirty="0"/>
          </a:p>
        </p:txBody>
      </p:sp>
      <p:sp>
        <p:nvSpPr>
          <p:cNvPr id="3" name="Zástupný symbol pro obsah 2"/>
          <p:cNvSpPr>
            <a:spLocks noGrp="1"/>
          </p:cNvSpPr>
          <p:nvPr>
            <p:ph idx="1"/>
          </p:nvPr>
        </p:nvSpPr>
        <p:spPr>
          <a:xfrm>
            <a:off x="457200" y="1340768"/>
            <a:ext cx="8229600" cy="5112568"/>
          </a:xfrm>
          <a:blipFill>
            <a:blip r:embed="rId2" cstate="print"/>
            <a:tile tx="0" ty="0" sx="100000" sy="100000" flip="none" algn="tl"/>
          </a:blipFill>
        </p:spPr>
        <p:txBody>
          <a:bodyPr>
            <a:normAutofit/>
          </a:bodyPr>
          <a:lstStyle/>
          <a:p>
            <a:pPr marL="0" indent="0">
              <a:buNone/>
            </a:pPr>
            <a:r>
              <a:rPr lang="cs-CZ" sz="3600" dirty="0" smtClean="0"/>
              <a:t>Naše vesnice </a:t>
            </a:r>
            <a:r>
              <a:rPr lang="cs-CZ" sz="3600" b="1" u="sng" dirty="0" smtClean="0"/>
              <a:t>nebyla</a:t>
            </a:r>
            <a:r>
              <a:rPr lang="cs-CZ" sz="3600" dirty="0" smtClean="0"/>
              <a:t> vždycky taková, jako je teď. Když </a:t>
            </a:r>
            <a:r>
              <a:rPr lang="cs-CZ" sz="3600" b="1" u="sng" dirty="0" smtClean="0"/>
              <a:t>byla</a:t>
            </a:r>
            <a:r>
              <a:rPr lang="cs-CZ" sz="3600" dirty="0" smtClean="0"/>
              <a:t> moje </a:t>
            </a:r>
            <a:r>
              <a:rPr lang="cs-CZ" sz="3600" b="1" u="sng" dirty="0" smtClean="0"/>
              <a:t>prababička</a:t>
            </a:r>
            <a:r>
              <a:rPr lang="cs-CZ" sz="3600" dirty="0" smtClean="0"/>
              <a:t> malá, </a:t>
            </a:r>
            <a:r>
              <a:rPr lang="cs-CZ" sz="3600" b="1" u="sng" dirty="0" smtClean="0"/>
              <a:t>byly</a:t>
            </a:r>
            <a:r>
              <a:rPr lang="cs-CZ" sz="3600" dirty="0" smtClean="0"/>
              <a:t> zde chatrné dřevěné </a:t>
            </a:r>
            <a:r>
              <a:rPr lang="cs-CZ" sz="3600" b="1" u="sng" dirty="0" smtClean="0"/>
              <a:t>příbytky</a:t>
            </a:r>
            <a:r>
              <a:rPr lang="cs-CZ" sz="3600" dirty="0" smtClean="0"/>
              <a:t>. V jednom </a:t>
            </a:r>
            <a:r>
              <a:rPr lang="cs-CZ" sz="3600" b="1" u="sng" dirty="0" smtClean="0"/>
              <a:t>bytě</a:t>
            </a:r>
            <a:r>
              <a:rPr lang="cs-CZ" sz="3600" dirty="0" smtClean="0"/>
              <a:t> </a:t>
            </a:r>
            <a:r>
              <a:rPr lang="cs-CZ" sz="3600" b="1" u="sng" dirty="0" smtClean="0"/>
              <a:t>bydlelo</a:t>
            </a:r>
            <a:r>
              <a:rPr lang="cs-CZ" sz="3600" dirty="0" smtClean="0"/>
              <a:t> i několik rodin. U některých </a:t>
            </a:r>
            <a:r>
              <a:rPr lang="cs-CZ" sz="3600" b="1" u="sng" dirty="0" smtClean="0"/>
              <a:t>obydlí</a:t>
            </a:r>
            <a:r>
              <a:rPr lang="cs-CZ" sz="3600" dirty="0" smtClean="0"/>
              <a:t> </a:t>
            </a:r>
            <a:r>
              <a:rPr lang="cs-CZ" sz="3600" b="1" u="sng" dirty="0" smtClean="0"/>
              <a:t>býval</a:t>
            </a:r>
            <a:r>
              <a:rPr lang="cs-CZ" sz="3600" dirty="0" smtClean="0"/>
              <a:t> </a:t>
            </a:r>
            <a:r>
              <a:rPr lang="cs-CZ" sz="3600" b="1" u="sng" dirty="0" smtClean="0"/>
              <a:t>dobytek</a:t>
            </a:r>
            <a:r>
              <a:rPr lang="cs-CZ" sz="3600" dirty="0" smtClean="0"/>
              <a:t>. </a:t>
            </a:r>
            <a:r>
              <a:rPr lang="cs-CZ" sz="3600" b="1" u="sng" dirty="0" smtClean="0"/>
              <a:t>Obyvatelé</a:t>
            </a:r>
            <a:r>
              <a:rPr lang="cs-CZ" sz="3600" dirty="0" smtClean="0"/>
              <a:t> dnešních vesnic mají své </a:t>
            </a:r>
            <a:r>
              <a:rPr lang="cs-CZ" sz="3600" b="1" u="sng" dirty="0" smtClean="0"/>
              <a:t>byty</a:t>
            </a:r>
            <a:r>
              <a:rPr lang="cs-CZ" sz="3600" dirty="0" smtClean="0"/>
              <a:t> zařízené moderním </a:t>
            </a:r>
            <a:r>
              <a:rPr lang="cs-CZ" sz="3600" b="1" u="sng" dirty="0" smtClean="0"/>
              <a:t>nábytkem</a:t>
            </a:r>
            <a:r>
              <a:rPr lang="cs-CZ" sz="3600" dirty="0" smtClean="0"/>
              <a:t>. U jejich domů </a:t>
            </a:r>
            <a:r>
              <a:rPr lang="cs-CZ" sz="3600" b="1" u="sng" dirty="0" smtClean="0"/>
              <a:t>bývají</a:t>
            </a:r>
            <a:r>
              <a:rPr lang="cs-CZ" sz="3600" dirty="0" smtClean="0"/>
              <a:t> </a:t>
            </a:r>
            <a:r>
              <a:rPr lang="cs-CZ" sz="3600" b="1" u="sng" dirty="0" smtClean="0"/>
              <a:t>obyčejně</a:t>
            </a:r>
            <a:r>
              <a:rPr lang="cs-CZ" sz="3600" dirty="0" smtClean="0"/>
              <a:t> </a:t>
            </a:r>
            <a:r>
              <a:rPr lang="cs-CZ" sz="3600" dirty="0" smtClean="0"/>
              <a:t> i </a:t>
            </a:r>
            <a:r>
              <a:rPr lang="cs-CZ" sz="3600" dirty="0" smtClean="0"/>
              <a:t>pěkné zahrádky, na kterých roste spousty krásných květin a </a:t>
            </a:r>
            <a:r>
              <a:rPr lang="cs-CZ" sz="3600" b="1" u="sng" dirty="0" smtClean="0"/>
              <a:t>bylinek</a:t>
            </a:r>
            <a:r>
              <a:rPr lang="cs-CZ" sz="3600" dirty="0" smtClean="0"/>
              <a:t>. </a:t>
            </a:r>
            <a:endParaRPr lang="cs-CZ" sz="3600" dirty="0"/>
          </a:p>
        </p:txBody>
      </p:sp>
    </p:spTree>
    <p:extLst>
      <p:ext uri="{BB962C8B-B14F-4D97-AF65-F5344CB8AC3E}">
        <p14:creationId xmlns:p14="http://schemas.microsoft.com/office/powerpoint/2010/main" xmlns="" val="2412717224"/>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74638"/>
            <a:ext cx="8568952" cy="778098"/>
          </a:xfrm>
          <a:solidFill>
            <a:schemeClr val="accent3">
              <a:lumMod val="60000"/>
              <a:lumOff val="40000"/>
            </a:schemeClr>
          </a:solidFill>
        </p:spPr>
        <p:txBody>
          <a:bodyPr>
            <a:normAutofit/>
          </a:bodyPr>
          <a:lstStyle/>
          <a:p>
            <a:r>
              <a:rPr lang="cs-CZ" sz="3600" dirty="0"/>
              <a:t>Zdůvodni psaní i</a:t>
            </a:r>
            <a:r>
              <a:rPr lang="cs-CZ" sz="3600" dirty="0" smtClean="0"/>
              <a:t>, y </a:t>
            </a:r>
            <a:r>
              <a:rPr lang="cs-CZ" sz="3600" dirty="0"/>
              <a:t>ve vyznačených slovech.</a:t>
            </a:r>
          </a:p>
        </p:txBody>
      </p:sp>
      <p:sp>
        <p:nvSpPr>
          <p:cNvPr id="3" name="Zástupný symbol pro obsah 2"/>
          <p:cNvSpPr>
            <a:spLocks noGrp="1"/>
          </p:cNvSpPr>
          <p:nvPr>
            <p:ph idx="1"/>
          </p:nvPr>
        </p:nvSpPr>
        <p:spPr>
          <a:xfrm>
            <a:off x="107504" y="1340768"/>
            <a:ext cx="8784976" cy="5184576"/>
          </a:xfrm>
          <a:solidFill>
            <a:schemeClr val="accent3">
              <a:lumMod val="40000"/>
              <a:lumOff val="60000"/>
            </a:schemeClr>
          </a:solidFill>
        </p:spPr>
        <p:txBody>
          <a:bodyPr>
            <a:noAutofit/>
          </a:bodyPr>
          <a:lstStyle/>
          <a:p>
            <a:pPr marL="0" indent="0" algn="just">
              <a:buNone/>
            </a:pPr>
            <a:r>
              <a:rPr lang="cs-CZ" sz="3600" b="1" u="sng" dirty="0" smtClean="0"/>
              <a:t>Zbyněk</a:t>
            </a:r>
            <a:r>
              <a:rPr lang="cs-CZ" sz="3600" dirty="0" smtClean="0"/>
              <a:t> </a:t>
            </a:r>
            <a:r>
              <a:rPr lang="cs-CZ" sz="3600" b="1" u="sng" dirty="0" smtClean="0"/>
              <a:t>byl</a:t>
            </a:r>
            <a:r>
              <a:rPr lang="cs-CZ" sz="3600" b="1" dirty="0" smtClean="0"/>
              <a:t> </a:t>
            </a:r>
            <a:r>
              <a:rPr lang="cs-CZ" sz="3600" b="1" u="sng" dirty="0" smtClean="0"/>
              <a:t>bystrý</a:t>
            </a:r>
            <a:r>
              <a:rPr lang="cs-CZ" sz="3600" dirty="0" smtClean="0"/>
              <a:t> hoch. Ve škole </a:t>
            </a:r>
            <a:r>
              <a:rPr lang="cs-CZ" sz="3600" b="1" dirty="0" smtClean="0"/>
              <a:t>býva</a:t>
            </a:r>
            <a:r>
              <a:rPr lang="cs-CZ" sz="3600" dirty="0" smtClean="0"/>
              <a:t>l vždycky první nebo druhý. </a:t>
            </a:r>
            <a:r>
              <a:rPr lang="cs-CZ" sz="3600" b="1" u="sng" dirty="0" smtClean="0"/>
              <a:t>Nebylo</a:t>
            </a:r>
            <a:r>
              <a:rPr lang="cs-CZ" sz="3600" dirty="0" smtClean="0"/>
              <a:t> ho třeba </a:t>
            </a:r>
            <a:r>
              <a:rPr lang="cs-CZ" sz="3600" b="1" u="sng" dirty="0" smtClean="0"/>
              <a:t>pobízet</a:t>
            </a:r>
            <a:r>
              <a:rPr lang="cs-CZ" sz="3600" dirty="0" smtClean="0"/>
              <a:t> k práci. </a:t>
            </a:r>
            <a:r>
              <a:rPr lang="cs-CZ" sz="3600" b="1" u="sng" dirty="0" smtClean="0"/>
              <a:t>Obyčejně</a:t>
            </a:r>
            <a:r>
              <a:rPr lang="cs-CZ" sz="3600" dirty="0" smtClean="0"/>
              <a:t> si sám nějakou našel. V zimě pomáhal s úklidem v </a:t>
            </a:r>
            <a:r>
              <a:rPr lang="cs-CZ" sz="3600" b="1" u="sng" dirty="0" smtClean="0"/>
              <a:t>bytě</a:t>
            </a:r>
            <a:r>
              <a:rPr lang="cs-CZ" sz="3600" dirty="0" smtClean="0"/>
              <a:t>. </a:t>
            </a:r>
            <a:r>
              <a:rPr lang="cs-CZ" sz="3600" dirty="0" smtClean="0"/>
              <a:t>V </a:t>
            </a:r>
            <a:r>
              <a:rPr lang="cs-CZ" sz="3600" dirty="0" smtClean="0"/>
              <a:t>létě, když </a:t>
            </a:r>
            <a:r>
              <a:rPr lang="cs-CZ" sz="3600" b="1" u="sng" dirty="0" smtClean="0"/>
              <a:t>pobýval</a:t>
            </a:r>
            <a:r>
              <a:rPr lang="cs-CZ" sz="3600" dirty="0" smtClean="0"/>
              <a:t> u babičky, </a:t>
            </a:r>
            <a:r>
              <a:rPr lang="cs-CZ" sz="3600" b="1" u="sng" dirty="0" smtClean="0"/>
              <a:t>sbíral</a:t>
            </a:r>
            <a:r>
              <a:rPr lang="cs-CZ" sz="3600" dirty="0" smtClean="0"/>
              <a:t> lesní plody a trhal </a:t>
            </a:r>
            <a:r>
              <a:rPr lang="cs-CZ" sz="3600" b="1" u="sng" dirty="0" smtClean="0"/>
              <a:t>byliny</a:t>
            </a:r>
            <a:r>
              <a:rPr lang="cs-CZ" sz="3600" dirty="0" smtClean="0"/>
              <a:t>. Chodil pomáhat na statek, kde nosil krmení </a:t>
            </a:r>
            <a:r>
              <a:rPr lang="cs-CZ" sz="3600" b="1" u="sng" dirty="0" smtClean="0"/>
              <a:t>býkům</a:t>
            </a:r>
            <a:r>
              <a:rPr lang="cs-CZ" sz="3600" dirty="0" smtClean="0"/>
              <a:t>, </a:t>
            </a:r>
            <a:r>
              <a:rPr lang="cs-CZ" sz="3600" b="1" u="sng" dirty="0" smtClean="0"/>
              <a:t>kobylám</a:t>
            </a:r>
            <a:r>
              <a:rPr lang="cs-CZ" sz="3600" dirty="0" smtClean="0"/>
              <a:t> a prasatům. </a:t>
            </a:r>
            <a:r>
              <a:rPr lang="cs-CZ" sz="3600" dirty="0"/>
              <a:t>Přitom mu </a:t>
            </a:r>
            <a:r>
              <a:rPr lang="cs-CZ" sz="3600" b="1" u="sng" dirty="0"/>
              <a:t>zbývalo</a:t>
            </a:r>
            <a:r>
              <a:rPr lang="cs-CZ" sz="3600" dirty="0"/>
              <a:t> dost času na hry a zábavu. </a:t>
            </a:r>
            <a:r>
              <a:rPr lang="cs-CZ" sz="3600" dirty="0" smtClean="0"/>
              <a:t>Když se nudil, prohlížel si svou </a:t>
            </a:r>
            <a:r>
              <a:rPr lang="cs-CZ" sz="3600" b="1" u="sng" dirty="0" smtClean="0"/>
              <a:t>sbírku</a:t>
            </a:r>
            <a:r>
              <a:rPr lang="cs-CZ" sz="3600" dirty="0" smtClean="0"/>
              <a:t> známek. </a:t>
            </a:r>
            <a:endParaRPr lang="cs-CZ" sz="3600" dirty="0"/>
          </a:p>
        </p:txBody>
      </p:sp>
    </p:spTree>
    <p:extLst>
      <p:ext uri="{BB962C8B-B14F-4D97-AF65-F5344CB8AC3E}">
        <p14:creationId xmlns:p14="http://schemas.microsoft.com/office/powerpoint/2010/main" xmlns="" val="192139967"/>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179512" y="116632"/>
            <a:ext cx="8568952" cy="706090"/>
          </a:xfrm>
          <a:solidFill>
            <a:srgbClr val="FFFF00"/>
          </a:solidFill>
        </p:spPr>
        <p:txBody>
          <a:bodyPr>
            <a:normAutofit fontScale="90000"/>
          </a:bodyPr>
          <a:lstStyle/>
          <a:p>
            <a:r>
              <a:rPr lang="cs-CZ" dirty="0" smtClean="0"/>
              <a:t>Zkus doplnit y, i.</a:t>
            </a:r>
            <a:endParaRPr lang="cs-CZ" dirty="0"/>
          </a:p>
        </p:txBody>
      </p:sp>
      <p:sp>
        <p:nvSpPr>
          <p:cNvPr id="5" name="Zástupný symbol pro obsah 4"/>
          <p:cNvSpPr>
            <a:spLocks noGrp="1"/>
          </p:cNvSpPr>
          <p:nvPr>
            <p:ph idx="1"/>
          </p:nvPr>
        </p:nvSpPr>
        <p:spPr>
          <a:xfrm>
            <a:off x="107504" y="980727"/>
            <a:ext cx="8712968" cy="5715139"/>
          </a:xfrm>
          <a:solidFill>
            <a:schemeClr val="accent3">
              <a:lumMod val="20000"/>
              <a:lumOff val="80000"/>
            </a:schemeClr>
          </a:solidFill>
          <a:ln>
            <a:solidFill>
              <a:schemeClr val="tx1"/>
            </a:solidFill>
          </a:ln>
        </p:spPr>
        <p:txBody>
          <a:bodyPr>
            <a:noAutofit/>
          </a:bodyPr>
          <a:lstStyle/>
          <a:p>
            <a:pPr marL="0" indent="0">
              <a:buNone/>
            </a:pPr>
            <a:r>
              <a:rPr lang="cs-CZ" sz="4000" dirty="0" smtClean="0"/>
              <a:t>Příbytky pro lesní zvěř, úbytek potravy, kab </a:t>
            </a:r>
            <a:r>
              <a:rPr lang="cs-CZ" sz="4000" dirty="0" err="1" smtClean="0"/>
              <a:t>ina</a:t>
            </a:r>
            <a:r>
              <a:rPr lang="cs-CZ" sz="4000" dirty="0" smtClean="0"/>
              <a:t> řidiče, nový nábytek, </a:t>
            </a:r>
            <a:r>
              <a:rPr lang="cs-CZ" sz="4000" dirty="0"/>
              <a:t>letní </a:t>
            </a:r>
            <a:r>
              <a:rPr lang="cs-CZ" sz="4000" dirty="0" smtClean="0"/>
              <a:t>byt, doby tek na pastvě, </a:t>
            </a:r>
            <a:r>
              <a:rPr lang="cs-CZ" sz="4000" dirty="0" err="1" smtClean="0"/>
              <a:t>rozb</a:t>
            </a:r>
            <a:r>
              <a:rPr lang="cs-CZ" sz="4000" dirty="0" smtClean="0"/>
              <a:t> </a:t>
            </a:r>
            <a:r>
              <a:rPr lang="cs-CZ" sz="4000" dirty="0" err="1" smtClean="0"/>
              <a:t>itá</a:t>
            </a:r>
            <a:r>
              <a:rPr lang="cs-CZ" sz="4000" dirty="0" smtClean="0"/>
              <a:t> váza, hodiny  </a:t>
            </a:r>
            <a:r>
              <a:rPr lang="cs-CZ" sz="4000" dirty="0" err="1" smtClean="0"/>
              <a:t>bi</a:t>
            </a:r>
            <a:r>
              <a:rPr lang="cs-CZ" sz="4000" dirty="0" smtClean="0"/>
              <a:t> </a:t>
            </a:r>
            <a:r>
              <a:rPr lang="cs-CZ" sz="4000" dirty="0" err="1" smtClean="0"/>
              <a:t>ly</a:t>
            </a:r>
            <a:r>
              <a:rPr lang="cs-CZ" sz="4000" dirty="0" smtClean="0"/>
              <a:t> </a:t>
            </a:r>
            <a:r>
              <a:rPr lang="cs-CZ" sz="4000" dirty="0"/>
              <a:t>půlnoc</a:t>
            </a:r>
            <a:r>
              <a:rPr lang="cs-CZ" sz="4000" dirty="0" smtClean="0"/>
              <a:t>, bylo nás pět, musím být včas doma, dobýt hrad, zboží jde na odbyt, </a:t>
            </a:r>
            <a:r>
              <a:rPr lang="cs-CZ" sz="4000" dirty="0" err="1" smtClean="0"/>
              <a:t>zab</a:t>
            </a:r>
            <a:r>
              <a:rPr lang="cs-CZ" sz="4000" dirty="0" smtClean="0"/>
              <a:t> í t dlouhou chvíli, b í </a:t>
            </a:r>
            <a:r>
              <a:rPr lang="cs-CZ" sz="4000" dirty="0" err="1" smtClean="0"/>
              <a:t>lá</a:t>
            </a:r>
            <a:r>
              <a:rPr lang="cs-CZ" sz="4000" dirty="0" smtClean="0"/>
              <a:t> barva</a:t>
            </a:r>
            <a:r>
              <a:rPr lang="cs-CZ" sz="4000" dirty="0"/>
              <a:t>, vyhraná </a:t>
            </a:r>
            <a:r>
              <a:rPr lang="cs-CZ" sz="4000" dirty="0" smtClean="0"/>
              <a:t>b </a:t>
            </a:r>
            <a:r>
              <a:rPr lang="cs-CZ" sz="4000" dirty="0" err="1" smtClean="0"/>
              <a:t>itva</a:t>
            </a:r>
            <a:r>
              <a:rPr lang="cs-CZ" sz="4000" dirty="0" smtClean="0"/>
              <a:t>, moje bab  </a:t>
            </a:r>
            <a:r>
              <a:rPr lang="cs-CZ" sz="4000" dirty="0" err="1" smtClean="0"/>
              <a:t>ička</a:t>
            </a:r>
            <a:r>
              <a:rPr lang="cs-CZ" sz="4000" dirty="0" smtClean="0"/>
              <a:t>, teplé obydlí,</a:t>
            </a:r>
            <a:r>
              <a:rPr lang="cs-CZ" sz="4000" dirty="0"/>
              <a:t> </a:t>
            </a:r>
            <a:r>
              <a:rPr lang="cs-CZ" sz="4000" dirty="0" smtClean="0"/>
              <a:t>zbytek chleba, starobylý zvyk, dobré bydlo, býval nemocný.</a:t>
            </a:r>
            <a:endParaRPr lang="cs-CZ" sz="4000" dirty="0"/>
          </a:p>
        </p:txBody>
      </p:sp>
      <p:sp>
        <p:nvSpPr>
          <p:cNvPr id="2" name="Ovál 1"/>
          <p:cNvSpPr/>
          <p:nvPr/>
        </p:nvSpPr>
        <p:spPr>
          <a:xfrm>
            <a:off x="6084168" y="5353887"/>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vál 33"/>
          <p:cNvSpPr/>
          <p:nvPr/>
        </p:nvSpPr>
        <p:spPr>
          <a:xfrm>
            <a:off x="1796015" y="5962869"/>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vál 34"/>
          <p:cNvSpPr/>
          <p:nvPr/>
        </p:nvSpPr>
        <p:spPr>
          <a:xfrm>
            <a:off x="7428677" y="1689350"/>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vál 35"/>
          <p:cNvSpPr/>
          <p:nvPr/>
        </p:nvSpPr>
        <p:spPr>
          <a:xfrm>
            <a:off x="2400411" y="3526809"/>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Ovál 48"/>
          <p:cNvSpPr/>
          <p:nvPr/>
        </p:nvSpPr>
        <p:spPr>
          <a:xfrm>
            <a:off x="1041654" y="2298332"/>
            <a:ext cx="252027" cy="591056"/>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 </a:t>
            </a:r>
            <a:endParaRPr lang="cs-CZ" dirty="0"/>
          </a:p>
        </p:txBody>
      </p:sp>
      <p:sp>
        <p:nvSpPr>
          <p:cNvPr id="50" name="Ovál 49"/>
          <p:cNvSpPr/>
          <p:nvPr/>
        </p:nvSpPr>
        <p:spPr>
          <a:xfrm>
            <a:off x="5449139" y="1080368"/>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1" name="Ovál 50"/>
          <p:cNvSpPr/>
          <p:nvPr/>
        </p:nvSpPr>
        <p:spPr>
          <a:xfrm>
            <a:off x="1043608" y="1052736"/>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2" name="Ovál 51"/>
          <p:cNvSpPr/>
          <p:nvPr/>
        </p:nvSpPr>
        <p:spPr>
          <a:xfrm>
            <a:off x="5193518" y="2334815"/>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3" name="Ovál 52"/>
          <p:cNvSpPr/>
          <p:nvPr/>
        </p:nvSpPr>
        <p:spPr>
          <a:xfrm>
            <a:off x="7322781" y="2904775"/>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Ovál 53"/>
          <p:cNvSpPr/>
          <p:nvPr/>
        </p:nvSpPr>
        <p:spPr>
          <a:xfrm>
            <a:off x="7466532" y="3487893"/>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5" name="Ovál 54"/>
          <p:cNvSpPr/>
          <p:nvPr/>
        </p:nvSpPr>
        <p:spPr>
          <a:xfrm>
            <a:off x="5313040" y="4691790"/>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6" name="Ovál 55"/>
          <p:cNvSpPr/>
          <p:nvPr/>
        </p:nvSpPr>
        <p:spPr>
          <a:xfrm>
            <a:off x="2172063" y="5310448"/>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7" name="Ovál 56"/>
          <p:cNvSpPr/>
          <p:nvPr/>
        </p:nvSpPr>
        <p:spPr>
          <a:xfrm>
            <a:off x="3179198" y="5949060"/>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8" name="Ovál 57"/>
          <p:cNvSpPr/>
          <p:nvPr/>
        </p:nvSpPr>
        <p:spPr>
          <a:xfrm>
            <a:off x="720294" y="5340078"/>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9" name="Ovál 58"/>
          <p:cNvSpPr/>
          <p:nvPr/>
        </p:nvSpPr>
        <p:spPr>
          <a:xfrm>
            <a:off x="5076056" y="1660947"/>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0" name="Ovál 59"/>
          <p:cNvSpPr/>
          <p:nvPr/>
        </p:nvSpPr>
        <p:spPr>
          <a:xfrm>
            <a:off x="444326" y="2898625"/>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 name="Ovál 60"/>
          <p:cNvSpPr/>
          <p:nvPr/>
        </p:nvSpPr>
        <p:spPr>
          <a:xfrm>
            <a:off x="3053184" y="2878911"/>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2" name="Ovál 61"/>
          <p:cNvSpPr/>
          <p:nvPr/>
        </p:nvSpPr>
        <p:spPr>
          <a:xfrm>
            <a:off x="925903" y="1718011"/>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3" name="Ovál 62"/>
          <p:cNvSpPr/>
          <p:nvPr/>
        </p:nvSpPr>
        <p:spPr>
          <a:xfrm>
            <a:off x="2243611" y="4682114"/>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4" name="Ovál 63"/>
          <p:cNvSpPr/>
          <p:nvPr/>
        </p:nvSpPr>
        <p:spPr>
          <a:xfrm>
            <a:off x="4941490" y="4147966"/>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5" name="Ovál 64"/>
          <p:cNvSpPr/>
          <p:nvPr/>
        </p:nvSpPr>
        <p:spPr>
          <a:xfrm>
            <a:off x="917593" y="4102388"/>
            <a:ext cx="252028" cy="608982"/>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018162927"/>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grpId="0" nodeType="clickEffect">
                                  <p:stCondLst>
                                    <p:cond delay="0"/>
                                  </p:stCondLst>
                                  <p:childTnLst>
                                    <p:animEffect transition="out" filter="wipe(down)">
                                      <p:cBhvr>
                                        <p:cTn id="6" dur="500"/>
                                        <p:tgtEl>
                                          <p:spTgt spid="51"/>
                                        </p:tgtEl>
                                      </p:cBhvr>
                                    </p:animEffect>
                                    <p:set>
                                      <p:cBhvr>
                                        <p:cTn id="7" dur="1" fill="hold">
                                          <p:stCondLst>
                                            <p:cond delay="499"/>
                                          </p:stCondLst>
                                        </p:cTn>
                                        <p:tgtEl>
                                          <p:spTgt spid="5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2" presetClass="exit" presetSubtype="4" fill="hold" grpId="0" nodeType="clickEffect">
                                  <p:stCondLst>
                                    <p:cond delay="0"/>
                                  </p:stCondLst>
                                  <p:childTnLst>
                                    <p:animEffect transition="out" filter="wipe(down)">
                                      <p:cBhvr>
                                        <p:cTn id="11" dur="500"/>
                                        <p:tgtEl>
                                          <p:spTgt spid="50"/>
                                        </p:tgtEl>
                                      </p:cBhvr>
                                    </p:animEffect>
                                    <p:set>
                                      <p:cBhvr>
                                        <p:cTn id="12" dur="1" fill="hold">
                                          <p:stCondLst>
                                            <p:cond delay="499"/>
                                          </p:stCondLst>
                                        </p:cTn>
                                        <p:tgtEl>
                                          <p:spTgt spid="5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2" presetClass="exit" presetSubtype="4" fill="hold" grpId="0" nodeType="clickEffect">
                                  <p:stCondLst>
                                    <p:cond delay="0"/>
                                  </p:stCondLst>
                                  <p:childTnLst>
                                    <p:animEffect transition="out" filter="wipe(down)">
                                      <p:cBhvr>
                                        <p:cTn id="16" dur="500"/>
                                        <p:tgtEl>
                                          <p:spTgt spid="62"/>
                                        </p:tgtEl>
                                      </p:cBhvr>
                                    </p:animEffect>
                                    <p:set>
                                      <p:cBhvr>
                                        <p:cTn id="17" dur="1" fill="hold">
                                          <p:stCondLst>
                                            <p:cond delay="499"/>
                                          </p:stCondLst>
                                        </p:cTn>
                                        <p:tgtEl>
                                          <p:spTgt spid="6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2" presetClass="exit" presetSubtype="4" fill="hold" grpId="0" nodeType="clickEffect">
                                  <p:stCondLst>
                                    <p:cond delay="0"/>
                                  </p:stCondLst>
                                  <p:childTnLst>
                                    <p:animEffect transition="out" filter="wipe(down)">
                                      <p:cBhvr>
                                        <p:cTn id="21" dur="500"/>
                                        <p:tgtEl>
                                          <p:spTgt spid="59"/>
                                        </p:tgtEl>
                                      </p:cBhvr>
                                    </p:animEffect>
                                    <p:set>
                                      <p:cBhvr>
                                        <p:cTn id="22" dur="1" fill="hold">
                                          <p:stCondLst>
                                            <p:cond delay="499"/>
                                          </p:stCondLst>
                                        </p:cTn>
                                        <p:tgtEl>
                                          <p:spTgt spid="5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2" presetClass="exit" presetSubtype="4" fill="hold" grpId="0" nodeType="clickEffect">
                                  <p:stCondLst>
                                    <p:cond delay="0"/>
                                  </p:stCondLst>
                                  <p:childTnLst>
                                    <p:animEffect transition="out" filter="wipe(down)">
                                      <p:cBhvr>
                                        <p:cTn id="26" dur="500"/>
                                        <p:tgtEl>
                                          <p:spTgt spid="35"/>
                                        </p:tgtEl>
                                      </p:cBhvr>
                                    </p:animEffect>
                                    <p:set>
                                      <p:cBhvr>
                                        <p:cTn id="27" dur="1" fill="hold">
                                          <p:stCondLst>
                                            <p:cond delay="499"/>
                                          </p:stCondLst>
                                        </p:cTn>
                                        <p:tgtEl>
                                          <p:spTgt spid="35"/>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2" presetClass="exit" presetSubtype="4" fill="hold" grpId="0" nodeType="clickEffect">
                                  <p:stCondLst>
                                    <p:cond delay="0"/>
                                  </p:stCondLst>
                                  <p:childTnLst>
                                    <p:animEffect transition="out" filter="wipe(down)">
                                      <p:cBhvr>
                                        <p:cTn id="31" dur="500"/>
                                        <p:tgtEl>
                                          <p:spTgt spid="49"/>
                                        </p:tgtEl>
                                      </p:cBhvr>
                                    </p:animEffect>
                                    <p:set>
                                      <p:cBhvr>
                                        <p:cTn id="32" dur="1" fill="hold">
                                          <p:stCondLst>
                                            <p:cond delay="499"/>
                                          </p:stCondLst>
                                        </p:cTn>
                                        <p:tgtEl>
                                          <p:spTgt spid="4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2" presetClass="exit" presetSubtype="4" fill="hold" grpId="0" nodeType="clickEffect">
                                  <p:stCondLst>
                                    <p:cond delay="0"/>
                                  </p:stCondLst>
                                  <p:childTnLst>
                                    <p:animEffect transition="out" filter="wipe(down)">
                                      <p:cBhvr>
                                        <p:cTn id="36" dur="500"/>
                                        <p:tgtEl>
                                          <p:spTgt spid="52"/>
                                        </p:tgtEl>
                                      </p:cBhvr>
                                    </p:animEffect>
                                    <p:set>
                                      <p:cBhvr>
                                        <p:cTn id="37" dur="1" fill="hold">
                                          <p:stCondLst>
                                            <p:cond delay="499"/>
                                          </p:stCondLst>
                                        </p:cTn>
                                        <p:tgtEl>
                                          <p:spTgt spid="52"/>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22" presetClass="exit" presetSubtype="4" fill="hold" grpId="0" nodeType="clickEffect">
                                  <p:stCondLst>
                                    <p:cond delay="0"/>
                                  </p:stCondLst>
                                  <p:childTnLst>
                                    <p:animEffect transition="out" filter="wipe(down)">
                                      <p:cBhvr>
                                        <p:cTn id="41" dur="500"/>
                                        <p:tgtEl>
                                          <p:spTgt spid="60"/>
                                        </p:tgtEl>
                                      </p:cBhvr>
                                    </p:animEffect>
                                    <p:set>
                                      <p:cBhvr>
                                        <p:cTn id="42" dur="1" fill="hold">
                                          <p:stCondLst>
                                            <p:cond delay="499"/>
                                          </p:stCondLst>
                                        </p:cTn>
                                        <p:tgtEl>
                                          <p:spTgt spid="6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22" presetClass="exit" presetSubtype="4" fill="hold" grpId="0" nodeType="clickEffect">
                                  <p:stCondLst>
                                    <p:cond delay="0"/>
                                  </p:stCondLst>
                                  <p:childTnLst>
                                    <p:animEffect transition="out" filter="wipe(down)">
                                      <p:cBhvr>
                                        <p:cTn id="46" dur="500"/>
                                        <p:tgtEl>
                                          <p:spTgt spid="61"/>
                                        </p:tgtEl>
                                      </p:cBhvr>
                                    </p:animEffect>
                                    <p:set>
                                      <p:cBhvr>
                                        <p:cTn id="47" dur="1" fill="hold">
                                          <p:stCondLst>
                                            <p:cond delay="499"/>
                                          </p:stCondLst>
                                        </p:cTn>
                                        <p:tgtEl>
                                          <p:spTgt spid="61"/>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22" presetClass="exit" presetSubtype="4" fill="hold" grpId="0" nodeType="clickEffect">
                                  <p:stCondLst>
                                    <p:cond delay="0"/>
                                  </p:stCondLst>
                                  <p:childTnLst>
                                    <p:animEffect transition="out" filter="wipe(down)">
                                      <p:cBhvr>
                                        <p:cTn id="51" dur="500"/>
                                        <p:tgtEl>
                                          <p:spTgt spid="53"/>
                                        </p:tgtEl>
                                      </p:cBhvr>
                                    </p:animEffect>
                                    <p:set>
                                      <p:cBhvr>
                                        <p:cTn id="52" dur="1" fill="hold">
                                          <p:stCondLst>
                                            <p:cond delay="499"/>
                                          </p:stCondLst>
                                        </p:cTn>
                                        <p:tgtEl>
                                          <p:spTgt spid="53"/>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22" presetClass="exit" presetSubtype="4" fill="hold" grpId="0" nodeType="clickEffect">
                                  <p:stCondLst>
                                    <p:cond delay="0"/>
                                  </p:stCondLst>
                                  <p:childTnLst>
                                    <p:animEffect transition="out" filter="wipe(down)">
                                      <p:cBhvr>
                                        <p:cTn id="56" dur="500"/>
                                        <p:tgtEl>
                                          <p:spTgt spid="36"/>
                                        </p:tgtEl>
                                      </p:cBhvr>
                                    </p:animEffect>
                                    <p:set>
                                      <p:cBhvr>
                                        <p:cTn id="57" dur="1" fill="hold">
                                          <p:stCondLst>
                                            <p:cond delay="499"/>
                                          </p:stCondLst>
                                        </p:cTn>
                                        <p:tgtEl>
                                          <p:spTgt spid="36"/>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22" presetClass="exit" presetSubtype="4" fill="hold" grpId="0" nodeType="clickEffect">
                                  <p:stCondLst>
                                    <p:cond delay="0"/>
                                  </p:stCondLst>
                                  <p:childTnLst>
                                    <p:animEffect transition="out" filter="wipe(down)">
                                      <p:cBhvr>
                                        <p:cTn id="61" dur="500"/>
                                        <p:tgtEl>
                                          <p:spTgt spid="54"/>
                                        </p:tgtEl>
                                      </p:cBhvr>
                                    </p:animEffect>
                                    <p:set>
                                      <p:cBhvr>
                                        <p:cTn id="62" dur="1" fill="hold">
                                          <p:stCondLst>
                                            <p:cond delay="499"/>
                                          </p:stCondLst>
                                        </p:cTn>
                                        <p:tgtEl>
                                          <p:spTgt spid="54"/>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22" presetClass="exit" presetSubtype="4" fill="hold" grpId="0" nodeType="clickEffect">
                                  <p:stCondLst>
                                    <p:cond delay="0"/>
                                  </p:stCondLst>
                                  <p:childTnLst>
                                    <p:animEffect transition="out" filter="wipe(down)">
                                      <p:cBhvr>
                                        <p:cTn id="66" dur="500"/>
                                        <p:tgtEl>
                                          <p:spTgt spid="65"/>
                                        </p:tgtEl>
                                      </p:cBhvr>
                                    </p:animEffect>
                                    <p:set>
                                      <p:cBhvr>
                                        <p:cTn id="67" dur="1" fill="hold">
                                          <p:stCondLst>
                                            <p:cond delay="499"/>
                                          </p:stCondLst>
                                        </p:cTn>
                                        <p:tgtEl>
                                          <p:spTgt spid="65"/>
                                        </p:tgtEl>
                                        <p:attrNameLst>
                                          <p:attrName>style.visibility</p:attrName>
                                        </p:attrNameLst>
                                      </p:cBhvr>
                                      <p:to>
                                        <p:strVal val="hidden"/>
                                      </p:to>
                                    </p:set>
                                  </p:childTnLst>
                                </p:cTn>
                              </p:par>
                            </p:childTnLst>
                          </p:cTn>
                        </p:par>
                      </p:childTnLst>
                    </p:cTn>
                  </p:par>
                  <p:par>
                    <p:cTn id="68" fill="hold">
                      <p:stCondLst>
                        <p:cond delay="indefinite"/>
                      </p:stCondLst>
                      <p:childTnLst>
                        <p:par>
                          <p:cTn id="69" fill="hold">
                            <p:stCondLst>
                              <p:cond delay="0"/>
                            </p:stCondLst>
                            <p:childTnLst>
                              <p:par>
                                <p:cTn id="70" presetID="22" presetClass="exit" presetSubtype="4" fill="hold" grpId="0" nodeType="clickEffect">
                                  <p:stCondLst>
                                    <p:cond delay="0"/>
                                  </p:stCondLst>
                                  <p:childTnLst>
                                    <p:animEffect transition="out" filter="wipe(down)">
                                      <p:cBhvr>
                                        <p:cTn id="71" dur="500"/>
                                        <p:tgtEl>
                                          <p:spTgt spid="64"/>
                                        </p:tgtEl>
                                      </p:cBhvr>
                                    </p:animEffect>
                                    <p:set>
                                      <p:cBhvr>
                                        <p:cTn id="72" dur="1" fill="hold">
                                          <p:stCondLst>
                                            <p:cond delay="499"/>
                                          </p:stCondLst>
                                        </p:cTn>
                                        <p:tgtEl>
                                          <p:spTgt spid="64"/>
                                        </p:tgtEl>
                                        <p:attrNameLst>
                                          <p:attrName>style.visibility</p:attrName>
                                        </p:attrNameLst>
                                      </p:cBhvr>
                                      <p:to>
                                        <p:strVal val="hidden"/>
                                      </p:to>
                                    </p:set>
                                  </p:childTnLst>
                                </p:cTn>
                              </p:par>
                            </p:childTnLst>
                          </p:cTn>
                        </p:par>
                      </p:childTnLst>
                    </p:cTn>
                  </p:par>
                  <p:par>
                    <p:cTn id="73" fill="hold">
                      <p:stCondLst>
                        <p:cond delay="indefinite"/>
                      </p:stCondLst>
                      <p:childTnLst>
                        <p:par>
                          <p:cTn id="74" fill="hold">
                            <p:stCondLst>
                              <p:cond delay="0"/>
                            </p:stCondLst>
                            <p:childTnLst>
                              <p:par>
                                <p:cTn id="75" presetID="22" presetClass="exit" presetSubtype="4" fill="hold" grpId="0" nodeType="clickEffect">
                                  <p:stCondLst>
                                    <p:cond delay="0"/>
                                  </p:stCondLst>
                                  <p:childTnLst>
                                    <p:animEffect transition="out" filter="wipe(down)">
                                      <p:cBhvr>
                                        <p:cTn id="76" dur="500"/>
                                        <p:tgtEl>
                                          <p:spTgt spid="63"/>
                                        </p:tgtEl>
                                      </p:cBhvr>
                                    </p:animEffect>
                                    <p:set>
                                      <p:cBhvr>
                                        <p:cTn id="77" dur="1" fill="hold">
                                          <p:stCondLst>
                                            <p:cond delay="499"/>
                                          </p:stCondLst>
                                        </p:cTn>
                                        <p:tgtEl>
                                          <p:spTgt spid="63"/>
                                        </p:tgtEl>
                                        <p:attrNameLst>
                                          <p:attrName>style.visibility</p:attrName>
                                        </p:attrNameLst>
                                      </p:cBhvr>
                                      <p:to>
                                        <p:strVal val="hidden"/>
                                      </p:to>
                                    </p:set>
                                  </p:childTnLst>
                                </p:cTn>
                              </p:par>
                            </p:childTnLst>
                          </p:cTn>
                        </p:par>
                      </p:childTnLst>
                    </p:cTn>
                  </p:par>
                  <p:par>
                    <p:cTn id="78" fill="hold">
                      <p:stCondLst>
                        <p:cond delay="indefinite"/>
                      </p:stCondLst>
                      <p:childTnLst>
                        <p:par>
                          <p:cTn id="79" fill="hold">
                            <p:stCondLst>
                              <p:cond delay="0"/>
                            </p:stCondLst>
                            <p:childTnLst>
                              <p:par>
                                <p:cTn id="80" presetID="22" presetClass="exit" presetSubtype="4" fill="hold" grpId="0" nodeType="clickEffect">
                                  <p:stCondLst>
                                    <p:cond delay="0"/>
                                  </p:stCondLst>
                                  <p:childTnLst>
                                    <p:animEffect transition="out" filter="wipe(down)">
                                      <p:cBhvr>
                                        <p:cTn id="81" dur="500"/>
                                        <p:tgtEl>
                                          <p:spTgt spid="55"/>
                                        </p:tgtEl>
                                      </p:cBhvr>
                                    </p:animEffect>
                                    <p:set>
                                      <p:cBhvr>
                                        <p:cTn id="82" dur="1" fill="hold">
                                          <p:stCondLst>
                                            <p:cond delay="499"/>
                                          </p:stCondLst>
                                        </p:cTn>
                                        <p:tgtEl>
                                          <p:spTgt spid="55"/>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22" presetClass="exit" presetSubtype="4" fill="hold" grpId="0" nodeType="clickEffect">
                                  <p:stCondLst>
                                    <p:cond delay="0"/>
                                  </p:stCondLst>
                                  <p:childTnLst>
                                    <p:animEffect transition="out" filter="wipe(down)">
                                      <p:cBhvr>
                                        <p:cTn id="86" dur="500"/>
                                        <p:tgtEl>
                                          <p:spTgt spid="58"/>
                                        </p:tgtEl>
                                      </p:cBhvr>
                                    </p:animEffect>
                                    <p:set>
                                      <p:cBhvr>
                                        <p:cTn id="87" dur="1" fill="hold">
                                          <p:stCondLst>
                                            <p:cond delay="499"/>
                                          </p:stCondLst>
                                        </p:cTn>
                                        <p:tgtEl>
                                          <p:spTgt spid="58"/>
                                        </p:tgtEl>
                                        <p:attrNameLst>
                                          <p:attrName>style.visibility</p:attrName>
                                        </p:attrNameLst>
                                      </p:cBhvr>
                                      <p:to>
                                        <p:strVal val="hidden"/>
                                      </p:to>
                                    </p:set>
                                  </p:childTnLst>
                                </p:cTn>
                              </p:par>
                            </p:childTnLst>
                          </p:cTn>
                        </p:par>
                      </p:childTnLst>
                    </p:cTn>
                  </p:par>
                  <p:par>
                    <p:cTn id="88" fill="hold">
                      <p:stCondLst>
                        <p:cond delay="indefinite"/>
                      </p:stCondLst>
                      <p:childTnLst>
                        <p:par>
                          <p:cTn id="89" fill="hold">
                            <p:stCondLst>
                              <p:cond delay="0"/>
                            </p:stCondLst>
                            <p:childTnLst>
                              <p:par>
                                <p:cTn id="90" presetID="22" presetClass="exit" presetSubtype="4" fill="hold" grpId="0" nodeType="clickEffect">
                                  <p:stCondLst>
                                    <p:cond delay="0"/>
                                  </p:stCondLst>
                                  <p:childTnLst>
                                    <p:animEffect transition="out" filter="wipe(down)">
                                      <p:cBhvr>
                                        <p:cTn id="91" dur="500"/>
                                        <p:tgtEl>
                                          <p:spTgt spid="56"/>
                                        </p:tgtEl>
                                      </p:cBhvr>
                                    </p:animEffect>
                                    <p:set>
                                      <p:cBhvr>
                                        <p:cTn id="92" dur="1" fill="hold">
                                          <p:stCondLst>
                                            <p:cond delay="499"/>
                                          </p:stCondLst>
                                        </p:cTn>
                                        <p:tgtEl>
                                          <p:spTgt spid="56"/>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22" presetClass="exit" presetSubtype="4" fill="hold" grpId="0" nodeType="clickEffect">
                                  <p:stCondLst>
                                    <p:cond delay="0"/>
                                  </p:stCondLst>
                                  <p:childTnLst>
                                    <p:animEffect transition="out" filter="wipe(down)">
                                      <p:cBhvr>
                                        <p:cTn id="96" dur="500"/>
                                        <p:tgtEl>
                                          <p:spTgt spid="2"/>
                                        </p:tgtEl>
                                      </p:cBhvr>
                                    </p:animEffect>
                                    <p:set>
                                      <p:cBhvr>
                                        <p:cTn id="97" dur="1" fill="hold">
                                          <p:stCondLst>
                                            <p:cond delay="499"/>
                                          </p:stCondLst>
                                        </p:cTn>
                                        <p:tgtEl>
                                          <p:spTgt spid="2"/>
                                        </p:tgtEl>
                                        <p:attrNameLst>
                                          <p:attrName>style.visibility</p:attrName>
                                        </p:attrNameLst>
                                      </p:cBhvr>
                                      <p:to>
                                        <p:strVal val="hidden"/>
                                      </p:to>
                                    </p:set>
                                  </p:childTnLst>
                                </p:cTn>
                              </p:par>
                            </p:childTnLst>
                          </p:cTn>
                        </p:par>
                      </p:childTnLst>
                    </p:cTn>
                  </p:par>
                  <p:par>
                    <p:cTn id="98" fill="hold">
                      <p:stCondLst>
                        <p:cond delay="indefinite"/>
                      </p:stCondLst>
                      <p:childTnLst>
                        <p:par>
                          <p:cTn id="99" fill="hold">
                            <p:stCondLst>
                              <p:cond delay="0"/>
                            </p:stCondLst>
                            <p:childTnLst>
                              <p:par>
                                <p:cTn id="100" presetID="22" presetClass="exit" presetSubtype="4" fill="hold" grpId="0" nodeType="clickEffect">
                                  <p:stCondLst>
                                    <p:cond delay="0"/>
                                  </p:stCondLst>
                                  <p:childTnLst>
                                    <p:animEffect transition="out" filter="wipe(down)">
                                      <p:cBhvr>
                                        <p:cTn id="101" dur="500"/>
                                        <p:tgtEl>
                                          <p:spTgt spid="34"/>
                                        </p:tgtEl>
                                      </p:cBhvr>
                                    </p:animEffect>
                                    <p:set>
                                      <p:cBhvr>
                                        <p:cTn id="102" dur="1" fill="hold">
                                          <p:stCondLst>
                                            <p:cond delay="499"/>
                                          </p:stCondLst>
                                        </p:cTn>
                                        <p:tgtEl>
                                          <p:spTgt spid="34"/>
                                        </p:tgtEl>
                                        <p:attrNameLst>
                                          <p:attrName>style.visibility</p:attrName>
                                        </p:attrNameLst>
                                      </p:cBhvr>
                                      <p:to>
                                        <p:strVal val="hidden"/>
                                      </p:to>
                                    </p:set>
                                  </p:childTnLst>
                                </p:cTn>
                              </p:par>
                            </p:childTnLst>
                          </p:cTn>
                        </p:par>
                      </p:childTnLst>
                    </p:cTn>
                  </p:par>
                  <p:par>
                    <p:cTn id="103" fill="hold">
                      <p:stCondLst>
                        <p:cond delay="indefinite"/>
                      </p:stCondLst>
                      <p:childTnLst>
                        <p:par>
                          <p:cTn id="104" fill="hold">
                            <p:stCondLst>
                              <p:cond delay="0"/>
                            </p:stCondLst>
                            <p:childTnLst>
                              <p:par>
                                <p:cTn id="105" presetID="22" presetClass="exit" presetSubtype="4" fill="hold" grpId="0" nodeType="clickEffect">
                                  <p:stCondLst>
                                    <p:cond delay="0"/>
                                  </p:stCondLst>
                                  <p:childTnLst>
                                    <p:animEffect transition="out" filter="wipe(down)">
                                      <p:cBhvr>
                                        <p:cTn id="106" dur="500"/>
                                        <p:tgtEl>
                                          <p:spTgt spid="57"/>
                                        </p:tgtEl>
                                      </p:cBhvr>
                                    </p:animEffect>
                                    <p:set>
                                      <p:cBhvr>
                                        <p:cTn id="107" dur="1" fill="hold">
                                          <p:stCondLst>
                                            <p:cond delay="499"/>
                                          </p:stCondLst>
                                        </p:cTn>
                                        <p:tgtEl>
                                          <p:spTgt spid="5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4" grpId="0" animBg="1"/>
      <p:bldP spid="35" grpId="0" animBg="1"/>
      <p:bldP spid="36" grpId="0" animBg="1"/>
      <p:bldP spid="49" grpId="0" animBg="1"/>
      <p:bldP spid="50" grpId="0" animBg="1"/>
      <p:bldP spid="51" grpId="0" animBg="1"/>
      <p:bldP spid="52"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16632"/>
            <a:ext cx="8229600" cy="1224136"/>
          </a:xfrm>
          <a:solidFill>
            <a:schemeClr val="accent6">
              <a:lumMod val="60000"/>
              <a:lumOff val="40000"/>
            </a:schemeClr>
          </a:solidFill>
          <a:ln w="57150">
            <a:solidFill>
              <a:schemeClr val="accent2">
                <a:lumMod val="75000"/>
              </a:schemeClr>
            </a:solidFill>
          </a:ln>
        </p:spPr>
        <p:txBody>
          <a:bodyPr>
            <a:normAutofit/>
          </a:bodyPr>
          <a:lstStyle/>
          <a:p>
            <a:r>
              <a:rPr lang="cs-CZ" dirty="0" smtClean="0"/>
              <a:t>Chytrý král</a:t>
            </a:r>
            <a:r>
              <a:rPr lang="cs-CZ" sz="800" dirty="0" smtClean="0"/>
              <a:t>                                                                                                                                                                                                                                                            </a:t>
            </a:r>
            <a:r>
              <a:rPr lang="cs-CZ" sz="2800" dirty="0" smtClean="0"/>
              <a:t>(najdi a vyznač vyjmenovaná slova a slova příbuzná)</a:t>
            </a:r>
            <a:endParaRPr lang="cs-CZ" sz="2800" dirty="0"/>
          </a:p>
        </p:txBody>
      </p:sp>
      <p:sp>
        <p:nvSpPr>
          <p:cNvPr id="3" name="Zástupný symbol pro obsah 2"/>
          <p:cNvSpPr>
            <a:spLocks noGrp="1"/>
          </p:cNvSpPr>
          <p:nvPr>
            <p:ph idx="1"/>
          </p:nvPr>
        </p:nvSpPr>
        <p:spPr>
          <a:xfrm>
            <a:off x="467544" y="1628800"/>
            <a:ext cx="8229600" cy="4569371"/>
          </a:xfrm>
        </p:spPr>
        <p:txBody>
          <a:bodyPr/>
          <a:lstStyle/>
          <a:p>
            <a:pPr marL="0" indent="0">
              <a:buNone/>
            </a:pPr>
            <a:r>
              <a:rPr lang="cs-CZ" dirty="0" smtClean="0"/>
              <a:t>Bylo, nebylo. Za devaterými horami žil mladý král. Nebyl příliš hezký, ale moudrý, to on byl. Bydlel ve starobylém hradu s krásnou velikou zahradou. Nebyl jediným obyvatelem hradu. </a:t>
            </a:r>
            <a:endParaRPr lang="cs-CZ" dirty="0"/>
          </a:p>
        </p:txBody>
      </p:sp>
      <p:pic>
        <p:nvPicPr>
          <p:cNvPr id="1030" name="Picture 6" descr="C:\Users\prejzova\AppData\Local\Microsoft\Windows\Temporary Internet Files\Content.IE5\8WMQIZX9\MC900430327[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5535" y="3876763"/>
            <a:ext cx="2236837" cy="2736304"/>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pic>
        <p:nvPicPr>
          <p:cNvPr id="1032" name="Picture 8" descr="C:\Users\prejzova\AppData\Local\Microsoft\Windows\Temporary Internet Files\Content.IE5\8KG0O2PD\MP900149094[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987824" y="3892477"/>
            <a:ext cx="2664296" cy="2704876"/>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pic>
        <p:nvPicPr>
          <p:cNvPr id="1033" name="Picture 9" descr="C:\Users\prejzova\AppData\Local\Microsoft\Windows\Temporary Internet Files\Content.IE5\8KG0O2PD\MP900145038[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940152" y="3861049"/>
            <a:ext cx="2794944" cy="2723132"/>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27413398"/>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251520" y="332656"/>
            <a:ext cx="7978080" cy="5793507"/>
          </a:xfrm>
        </p:spPr>
        <p:txBody>
          <a:bodyPr/>
          <a:lstStyle/>
          <a:p>
            <a:pPr marL="0" indent="0">
              <a:buNone/>
            </a:pPr>
            <a:r>
              <a:rPr lang="cs-CZ" dirty="0"/>
              <a:t>V malém zahradním domku měl byt zahradník a v místnosti za kuchyní měl svůj příbytek kuchař. Ten bydlel sám a tak nepotřeboval mnoho nábytku, stačila mu postel, skříň a stůl se židlí.</a:t>
            </a:r>
          </a:p>
          <a:p>
            <a:endParaRPr lang="cs-CZ" dirty="0"/>
          </a:p>
        </p:txBody>
      </p:sp>
      <p:pic>
        <p:nvPicPr>
          <p:cNvPr id="2051" name="Picture 3" descr="C:\Users\prejzova\AppData\Local\Microsoft\Windows\Temporary Internet Files\Content.IE5\LEK25C6T\MC900089666[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3212976"/>
            <a:ext cx="2520280" cy="2592288"/>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C:\Users\prejzova\AppData\Local\Microsoft\Windows\Temporary Internet Files\Content.IE5\8KG0O2PD\MC900198596[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563888" y="3312553"/>
            <a:ext cx="2448272" cy="2636727"/>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C:\Users\prejzova\AppData\Local\Microsoft\Windows\Temporary Internet Files\Content.IE5\IIZQ5E7Z\MC900100734[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922404" y="2630014"/>
            <a:ext cx="2195736" cy="1165923"/>
          </a:xfrm>
          <a:prstGeom prst="rect">
            <a:avLst/>
          </a:prstGeom>
          <a:noFill/>
          <a:extLst>
            <a:ext uri="{909E8E84-426E-40DD-AFC4-6F175D3DCCD1}">
              <a14:hiddenFill xmlns:a14="http://schemas.microsoft.com/office/drawing/2010/main" xmlns="">
                <a:solidFill>
                  <a:srgbClr val="FFFFFF"/>
                </a:solidFill>
              </a14:hiddenFill>
            </a:ext>
          </a:extLst>
        </p:spPr>
      </p:pic>
      <p:pic>
        <p:nvPicPr>
          <p:cNvPr id="2055" name="Picture 7" descr="C:\Users\prejzova\AppData\Local\Microsoft\Windows\Temporary Internet Files\Content.IE5\8WMQIZX9\MC900013344[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588224" y="4226550"/>
            <a:ext cx="1331640" cy="172273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390522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323528" y="404664"/>
            <a:ext cx="8568952" cy="5721499"/>
          </a:xfrm>
        </p:spPr>
        <p:txBody>
          <a:bodyPr/>
          <a:lstStyle/>
          <a:p>
            <a:pPr marL="0" indent="0">
              <a:buNone/>
            </a:pPr>
            <a:r>
              <a:rPr lang="cs-CZ" dirty="0" smtClean="0"/>
              <a:t>Na královy narozeniny měli na hradě takový obyčej. Sezvali hosty z širokého okolí a pořádali soutěže v bystrosti. Ten nejbystřejší se potom stal královým rádcem na celý další rok. Král se vyznal </a:t>
            </a:r>
            <a:r>
              <a:rPr lang="cs-CZ" dirty="0" smtClean="0"/>
              <a:t>               v </a:t>
            </a:r>
            <a:r>
              <a:rPr lang="cs-CZ" dirty="0" smtClean="0"/>
              <a:t>léčitelství a rád každému pomáhal. Zahradník proto pěstoval na záhonech okolo hradu spoustu léčivých bylin – mátu,                                          šalvěj, třezalku,                                                    heřmánek                                                                       a spoustu dalších</a:t>
            </a:r>
            <a:r>
              <a:rPr lang="cs-CZ" dirty="0"/>
              <a:t>.</a:t>
            </a:r>
          </a:p>
        </p:txBody>
      </p:sp>
      <p:pic>
        <p:nvPicPr>
          <p:cNvPr id="3080" name="Picture 8" descr="C:\Users\prejzova\AppData\Local\Microsoft\Windows\Temporary Internet Files\Content.IE5\LEK25C6T\MP900422833[2].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rot="10800000">
            <a:off x="4139950" y="3645023"/>
            <a:ext cx="4172989" cy="278092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8671948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solidFill>
                <a:schemeClr val="bg1"/>
              </a:solidFill>
            </a:endParaRPr>
          </a:p>
        </p:txBody>
      </p:sp>
      <p:sp>
        <p:nvSpPr>
          <p:cNvPr id="3" name="Zástupný symbol pro obsah 2"/>
          <p:cNvSpPr>
            <a:spLocks noGrp="1"/>
          </p:cNvSpPr>
          <p:nvPr>
            <p:ph idx="1"/>
          </p:nvPr>
        </p:nvSpPr>
        <p:spPr>
          <a:xfrm>
            <a:off x="179512" y="1600200"/>
            <a:ext cx="8507288" cy="5141168"/>
          </a:xfrm>
        </p:spPr>
        <p:txBody>
          <a:bodyPr/>
          <a:lstStyle/>
          <a:p>
            <a:pPr marL="0" indent="0">
              <a:buNone/>
            </a:pPr>
            <a:r>
              <a:rPr lang="cs-CZ" dirty="0" smtClean="0"/>
              <a:t>Na hradě bylo také malé hospodářství, kde chovali dobytek. Měli tam kozu, kravičku i býka, byla tam </a:t>
            </a:r>
            <a:r>
              <a:rPr lang="cs-CZ" dirty="0" smtClean="0"/>
              <a:t>i </a:t>
            </a:r>
            <a:r>
              <a:rPr lang="cs-CZ" dirty="0" smtClean="0"/>
              <a:t>králova kobyla. Obyčejní lidé z nedaleké Přibyslavi často přicházeli na hrad a vždy se jim dostalo vlídného přijetí.</a:t>
            </a:r>
            <a:endParaRPr lang="cs-CZ" dirty="0"/>
          </a:p>
        </p:txBody>
      </p:sp>
      <p:pic>
        <p:nvPicPr>
          <p:cNvPr id="4099" name="Picture 3" descr="C:\Users\prejzova\AppData\Local\Microsoft\Windows\Temporary Internet Files\Content.IE5\8KG0O2PD\MP900262927[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4144441"/>
            <a:ext cx="2376264" cy="2361456"/>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Users\prejzova\AppData\Local\Microsoft\Windows\Temporary Internet Files\Content.IE5\IIZQ5E7Z\MP900180650[1].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91880" y="4144441"/>
            <a:ext cx="2310384" cy="2361456"/>
          </a:xfrm>
          <a:prstGeom prst="rect">
            <a:avLst/>
          </a:prstGeom>
          <a:noFill/>
          <a:extLst>
            <a:ext uri="{909E8E84-426E-40DD-AFC4-6F175D3DCCD1}">
              <a14:hiddenFill xmlns:a14="http://schemas.microsoft.com/office/drawing/2010/main" xmlns="">
                <a:solidFill>
                  <a:srgbClr val="FFFFFF"/>
                </a:solidFill>
              </a14:hiddenFill>
            </a:ext>
          </a:extLst>
        </p:spPr>
      </p:pic>
      <p:pic>
        <p:nvPicPr>
          <p:cNvPr id="4101" name="Picture 5" descr="C:\Users\prejzova\AppData\Local\Microsoft\Windows\Temporary Internet Files\Content.IE5\8WMQIZX9\MP900424273[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228184" y="4144441"/>
            <a:ext cx="2304256" cy="2361456"/>
          </a:xfrm>
          <a:prstGeom prst="rect">
            <a:avLst/>
          </a:prstGeom>
          <a:noFill/>
          <a:extLst>
            <a:ext uri="{909E8E84-426E-40DD-AFC4-6F175D3DCCD1}">
              <a14:hiddenFill xmlns:a14="http://schemas.microsoft.com/office/drawing/2010/main" xmlns="">
                <a:solidFill>
                  <a:srgbClr val="FFFFFF"/>
                </a:solidFill>
              </a14:hiddenFill>
            </a:ext>
          </a:extLst>
        </p:spPr>
      </p:pic>
      <p:sp>
        <p:nvSpPr>
          <p:cNvPr id="4" name="Pětiúhelník 3"/>
          <p:cNvSpPr/>
          <p:nvPr/>
        </p:nvSpPr>
        <p:spPr>
          <a:xfrm>
            <a:off x="503548" y="332656"/>
            <a:ext cx="4392488" cy="1152128"/>
          </a:xfrm>
          <a:prstGeom prst="homePlate">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chemeClr val="tx1"/>
                </a:solidFill>
              </a:rPr>
              <a:t>PŘIBYSLAV</a:t>
            </a:r>
            <a:endParaRPr lang="cs-CZ" sz="4000" dirty="0">
              <a:solidFill>
                <a:schemeClr val="tx1"/>
              </a:solidFill>
            </a:endParaRPr>
          </a:p>
        </p:txBody>
      </p:sp>
    </p:spTree>
    <p:extLst>
      <p:ext uri="{BB962C8B-B14F-4D97-AF65-F5344CB8AC3E}">
        <p14:creationId xmlns:p14="http://schemas.microsoft.com/office/powerpoint/2010/main" xmlns="" val="2255696572"/>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p:spPr>
        <p:txBody>
          <a:bodyPr/>
          <a:lstStyle/>
          <a:p>
            <a:r>
              <a:rPr lang="cs-CZ" dirty="0" smtClean="0"/>
              <a:t>Doplňuj i, y.</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Nový b – t, zuřivý b – k, dřevěné b – </a:t>
            </a:r>
            <a:r>
              <a:rPr lang="cs-CZ" dirty="0" err="1" smtClean="0"/>
              <a:t>dlo</a:t>
            </a:r>
            <a:r>
              <a:rPr lang="cs-CZ" dirty="0" smtClean="0"/>
              <a:t>, nový </a:t>
            </a:r>
            <a:r>
              <a:rPr lang="cs-CZ" dirty="0" err="1" smtClean="0"/>
              <a:t>náb</a:t>
            </a:r>
            <a:r>
              <a:rPr lang="cs-CZ" dirty="0" smtClean="0"/>
              <a:t> – tek, </a:t>
            </a:r>
            <a:r>
              <a:rPr lang="cs-CZ" dirty="0" err="1" smtClean="0"/>
              <a:t>nab</a:t>
            </a:r>
            <a:r>
              <a:rPr lang="cs-CZ" dirty="0" smtClean="0"/>
              <a:t> – t pušku, </a:t>
            </a:r>
            <a:r>
              <a:rPr lang="cs-CZ" dirty="0" err="1" smtClean="0"/>
              <a:t>pozb</a:t>
            </a:r>
            <a:r>
              <a:rPr lang="cs-CZ" dirty="0" smtClean="0"/>
              <a:t> – t peníze, </a:t>
            </a:r>
            <a:r>
              <a:rPr lang="cs-CZ" dirty="0"/>
              <a:t>b – </a:t>
            </a:r>
            <a:r>
              <a:rPr lang="cs-CZ" dirty="0" err="1"/>
              <a:t>lé</a:t>
            </a:r>
            <a:r>
              <a:rPr lang="cs-CZ" dirty="0"/>
              <a:t> </a:t>
            </a:r>
            <a:r>
              <a:rPr lang="cs-CZ" dirty="0" smtClean="0"/>
              <a:t>      </a:t>
            </a:r>
            <a:r>
              <a:rPr lang="cs-CZ" dirty="0"/>
              <a:t>auto</a:t>
            </a:r>
            <a:r>
              <a:rPr lang="cs-CZ" dirty="0" smtClean="0"/>
              <a:t>, </a:t>
            </a:r>
            <a:r>
              <a:rPr lang="cs-CZ" dirty="0" err="1" smtClean="0"/>
              <a:t>pob</a:t>
            </a:r>
            <a:r>
              <a:rPr lang="cs-CZ" dirty="0" smtClean="0"/>
              <a:t> – </a:t>
            </a:r>
            <a:r>
              <a:rPr lang="cs-CZ" dirty="0" err="1" smtClean="0"/>
              <a:t>hat</a:t>
            </a:r>
            <a:r>
              <a:rPr lang="cs-CZ" dirty="0" smtClean="0"/>
              <a:t> venku, </a:t>
            </a:r>
            <a:r>
              <a:rPr lang="cs-CZ" dirty="0" err="1" smtClean="0"/>
              <a:t>zb</a:t>
            </a:r>
            <a:r>
              <a:rPr lang="cs-CZ" dirty="0" smtClean="0"/>
              <a:t> – </a:t>
            </a:r>
            <a:r>
              <a:rPr lang="cs-CZ" dirty="0" err="1" smtClean="0"/>
              <a:t>vající</a:t>
            </a:r>
            <a:r>
              <a:rPr lang="cs-CZ" dirty="0" smtClean="0"/>
              <a:t> hrušky, nové    b </a:t>
            </a:r>
            <a:r>
              <a:rPr lang="cs-CZ" dirty="0"/>
              <a:t>– </a:t>
            </a:r>
            <a:r>
              <a:rPr lang="cs-CZ" dirty="0" err="1"/>
              <a:t>dliště</a:t>
            </a:r>
            <a:r>
              <a:rPr lang="cs-CZ" dirty="0"/>
              <a:t>, </a:t>
            </a:r>
            <a:r>
              <a:rPr lang="cs-CZ" dirty="0" smtClean="0"/>
              <a:t>ob – </a:t>
            </a:r>
            <a:r>
              <a:rPr lang="cs-CZ" dirty="0" err="1" smtClean="0"/>
              <a:t>lená</a:t>
            </a:r>
            <a:r>
              <a:rPr lang="cs-CZ" dirty="0" smtClean="0"/>
              <a:t> zeď, </a:t>
            </a:r>
            <a:r>
              <a:rPr lang="cs-CZ" dirty="0" err="1" smtClean="0"/>
              <a:t>zb</a:t>
            </a:r>
            <a:r>
              <a:rPr lang="cs-CZ" dirty="0" smtClean="0"/>
              <a:t> – tečný poplach,   </a:t>
            </a:r>
            <a:r>
              <a:rPr lang="cs-CZ" dirty="0" err="1" smtClean="0"/>
              <a:t>zab</a:t>
            </a:r>
            <a:r>
              <a:rPr lang="cs-CZ" dirty="0" smtClean="0"/>
              <a:t> – té zvíře, b – </a:t>
            </a:r>
            <a:r>
              <a:rPr lang="cs-CZ" dirty="0" err="1" smtClean="0"/>
              <a:t>valá</a:t>
            </a:r>
            <a:r>
              <a:rPr lang="cs-CZ" dirty="0" smtClean="0"/>
              <a:t> hájovna, pružný b - </a:t>
            </a:r>
            <a:r>
              <a:rPr lang="cs-CZ" dirty="0" err="1" smtClean="0"/>
              <a:t>čík</a:t>
            </a:r>
            <a:r>
              <a:rPr lang="cs-CZ" dirty="0" smtClean="0"/>
              <a:t>,  ob – </a:t>
            </a:r>
            <a:r>
              <a:rPr lang="cs-CZ" dirty="0" err="1" smtClean="0"/>
              <a:t>čejný</a:t>
            </a:r>
            <a:r>
              <a:rPr lang="cs-CZ" dirty="0" smtClean="0"/>
              <a:t> příběh, mladý b – </a:t>
            </a:r>
            <a:r>
              <a:rPr lang="cs-CZ" dirty="0" err="1" smtClean="0"/>
              <a:t>ček</a:t>
            </a:r>
            <a:r>
              <a:rPr lang="cs-CZ" dirty="0" smtClean="0"/>
              <a:t>, dob – </a:t>
            </a:r>
            <a:r>
              <a:rPr lang="cs-CZ" dirty="0" err="1" smtClean="0"/>
              <a:t>vatel</a:t>
            </a:r>
            <a:r>
              <a:rPr lang="cs-CZ" dirty="0" smtClean="0"/>
              <a:t> hradu, ob – </a:t>
            </a:r>
            <a:r>
              <a:rPr lang="cs-CZ" dirty="0" err="1" smtClean="0"/>
              <a:t>vatelstvo</a:t>
            </a:r>
            <a:r>
              <a:rPr lang="cs-CZ" dirty="0" smtClean="0"/>
              <a:t>, </a:t>
            </a:r>
            <a:r>
              <a:rPr lang="cs-CZ" dirty="0" err="1" smtClean="0"/>
              <a:t>hb</a:t>
            </a:r>
            <a:r>
              <a:rPr lang="cs-CZ" dirty="0" smtClean="0"/>
              <a:t> – </a:t>
            </a:r>
            <a:r>
              <a:rPr lang="cs-CZ" dirty="0" err="1" smtClean="0"/>
              <a:t>tý</a:t>
            </a:r>
            <a:r>
              <a:rPr lang="cs-CZ" dirty="0" smtClean="0"/>
              <a:t> kůň, pohádková    b – </a:t>
            </a:r>
            <a:r>
              <a:rPr lang="cs-CZ" dirty="0" err="1" smtClean="0"/>
              <a:t>tost</a:t>
            </a:r>
            <a:r>
              <a:rPr lang="cs-CZ" dirty="0" smtClean="0"/>
              <a:t>, dobré b – </a:t>
            </a:r>
            <a:r>
              <a:rPr lang="cs-CZ" dirty="0" err="1" smtClean="0"/>
              <a:t>dlo</a:t>
            </a:r>
            <a:r>
              <a:rPr lang="cs-CZ" dirty="0" smtClean="0"/>
              <a:t>, ptačí b – </a:t>
            </a:r>
            <a:r>
              <a:rPr lang="cs-CZ" dirty="0" err="1" smtClean="0"/>
              <a:t>dýlko</a:t>
            </a:r>
            <a:r>
              <a:rPr lang="cs-CZ" dirty="0" smtClean="0"/>
              <a:t>, vítězná    b – </a:t>
            </a:r>
            <a:r>
              <a:rPr lang="cs-CZ" dirty="0" err="1" smtClean="0"/>
              <a:t>tva</a:t>
            </a:r>
            <a:r>
              <a:rPr lang="cs-CZ" dirty="0" smtClean="0"/>
              <a:t>, horská b – </a:t>
            </a:r>
            <a:r>
              <a:rPr lang="cs-CZ" dirty="0" err="1" smtClean="0"/>
              <a:t>střina</a:t>
            </a:r>
            <a:r>
              <a:rPr lang="cs-CZ" dirty="0" smtClean="0"/>
              <a:t>, </a:t>
            </a:r>
            <a:r>
              <a:rPr lang="cs-CZ" dirty="0" err="1" smtClean="0"/>
              <a:t>přeb</a:t>
            </a:r>
            <a:r>
              <a:rPr lang="cs-CZ" dirty="0" smtClean="0"/>
              <a:t> – </a:t>
            </a:r>
            <a:r>
              <a:rPr lang="cs-CZ" dirty="0" err="1" smtClean="0"/>
              <a:t>rat</a:t>
            </a:r>
            <a:r>
              <a:rPr lang="cs-CZ" dirty="0" smtClean="0"/>
              <a:t> hrách</a:t>
            </a:r>
            <a:endParaRPr lang="cs-CZ" dirty="0"/>
          </a:p>
        </p:txBody>
      </p:sp>
    </p:spTree>
    <p:extLst>
      <p:ext uri="{BB962C8B-B14F-4D97-AF65-F5344CB8AC3E}">
        <p14:creationId xmlns:p14="http://schemas.microsoft.com/office/powerpoint/2010/main" xmlns="" val="4032902432"/>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600200"/>
            <a:ext cx="8229600" cy="4925144"/>
          </a:xfrm>
        </p:spPr>
        <p:txBody>
          <a:bodyPr>
            <a:normAutofit/>
          </a:bodyPr>
          <a:lstStyle/>
          <a:p>
            <a:pPr marL="0" indent="0">
              <a:buNone/>
            </a:pPr>
            <a:r>
              <a:rPr lang="cs-CZ" dirty="0"/>
              <a:t>Nový b </a:t>
            </a:r>
            <a:r>
              <a:rPr lang="cs-CZ" b="1" u="sng" dirty="0" smtClean="0">
                <a:solidFill>
                  <a:srgbClr val="FF0000"/>
                </a:solidFill>
              </a:rPr>
              <a:t>y</a:t>
            </a:r>
            <a:r>
              <a:rPr lang="cs-CZ" dirty="0" smtClean="0"/>
              <a:t> </a:t>
            </a:r>
            <a:r>
              <a:rPr lang="cs-CZ" dirty="0"/>
              <a:t>t, zuřivý b </a:t>
            </a:r>
            <a:r>
              <a:rPr lang="cs-CZ" b="1" u="sng" dirty="0" smtClean="0">
                <a:solidFill>
                  <a:srgbClr val="FF0000"/>
                </a:solidFill>
              </a:rPr>
              <a:t>ý</a:t>
            </a:r>
            <a:r>
              <a:rPr lang="cs-CZ" dirty="0" smtClean="0"/>
              <a:t> </a:t>
            </a:r>
            <a:r>
              <a:rPr lang="cs-CZ" dirty="0"/>
              <a:t>k, dřevěné b </a:t>
            </a:r>
            <a:r>
              <a:rPr lang="cs-CZ" b="1" u="sng" dirty="0" smtClean="0">
                <a:solidFill>
                  <a:srgbClr val="FF0000"/>
                </a:solidFill>
              </a:rPr>
              <a:t>i</a:t>
            </a:r>
            <a:r>
              <a:rPr lang="cs-CZ" dirty="0" smtClean="0"/>
              <a:t> </a:t>
            </a:r>
            <a:r>
              <a:rPr lang="cs-CZ" dirty="0" err="1"/>
              <a:t>dlo</a:t>
            </a:r>
            <a:r>
              <a:rPr lang="cs-CZ" dirty="0"/>
              <a:t>, nový </a:t>
            </a:r>
            <a:r>
              <a:rPr lang="cs-CZ" dirty="0" err="1"/>
              <a:t>náb</a:t>
            </a:r>
            <a:r>
              <a:rPr lang="cs-CZ" dirty="0"/>
              <a:t> </a:t>
            </a:r>
            <a:r>
              <a:rPr lang="cs-CZ" b="1" u="sng" dirty="0" smtClean="0">
                <a:solidFill>
                  <a:srgbClr val="FF0000"/>
                </a:solidFill>
              </a:rPr>
              <a:t>y</a:t>
            </a:r>
            <a:r>
              <a:rPr lang="cs-CZ" dirty="0" smtClean="0"/>
              <a:t> </a:t>
            </a:r>
            <a:r>
              <a:rPr lang="cs-CZ" dirty="0"/>
              <a:t>tek, </a:t>
            </a:r>
            <a:r>
              <a:rPr lang="cs-CZ" dirty="0" err="1"/>
              <a:t>nab</a:t>
            </a:r>
            <a:r>
              <a:rPr lang="cs-CZ" dirty="0"/>
              <a:t> </a:t>
            </a:r>
            <a:r>
              <a:rPr lang="cs-CZ" b="1" u="sng" dirty="0" smtClean="0">
                <a:solidFill>
                  <a:schemeClr val="accent1">
                    <a:lumMod val="75000"/>
                  </a:schemeClr>
                </a:solidFill>
              </a:rPr>
              <a:t>í</a:t>
            </a:r>
            <a:r>
              <a:rPr lang="cs-CZ" dirty="0" smtClean="0"/>
              <a:t> </a:t>
            </a:r>
            <a:r>
              <a:rPr lang="cs-CZ" dirty="0"/>
              <a:t>t pušku, </a:t>
            </a:r>
            <a:r>
              <a:rPr lang="cs-CZ" dirty="0" err="1"/>
              <a:t>pozb</a:t>
            </a:r>
            <a:r>
              <a:rPr lang="cs-CZ" dirty="0"/>
              <a:t> </a:t>
            </a:r>
            <a:r>
              <a:rPr lang="cs-CZ" b="1" u="sng" dirty="0">
                <a:solidFill>
                  <a:srgbClr val="FF0000"/>
                </a:solidFill>
              </a:rPr>
              <a:t>ý</a:t>
            </a:r>
            <a:r>
              <a:rPr lang="cs-CZ" dirty="0" smtClean="0"/>
              <a:t> </a:t>
            </a:r>
            <a:r>
              <a:rPr lang="cs-CZ" dirty="0"/>
              <a:t>t peníze, b </a:t>
            </a:r>
            <a:r>
              <a:rPr lang="cs-CZ" b="1" u="sng" dirty="0" smtClean="0">
                <a:solidFill>
                  <a:schemeClr val="accent1">
                    <a:lumMod val="75000"/>
                  </a:schemeClr>
                </a:solidFill>
              </a:rPr>
              <a:t>í</a:t>
            </a:r>
            <a:r>
              <a:rPr lang="cs-CZ" dirty="0" smtClean="0"/>
              <a:t> </a:t>
            </a:r>
            <a:r>
              <a:rPr lang="cs-CZ" dirty="0" err="1"/>
              <a:t>lé</a:t>
            </a:r>
            <a:r>
              <a:rPr lang="cs-CZ" dirty="0"/>
              <a:t>       auto, </a:t>
            </a:r>
            <a:r>
              <a:rPr lang="cs-CZ" dirty="0" err="1"/>
              <a:t>pob</a:t>
            </a:r>
            <a:r>
              <a:rPr lang="cs-CZ" dirty="0"/>
              <a:t> </a:t>
            </a:r>
            <a:r>
              <a:rPr lang="cs-CZ" b="1" u="sng" dirty="0" smtClean="0">
                <a:solidFill>
                  <a:schemeClr val="accent1">
                    <a:lumMod val="75000"/>
                  </a:schemeClr>
                </a:solidFill>
              </a:rPr>
              <a:t>í</a:t>
            </a:r>
            <a:r>
              <a:rPr lang="cs-CZ" dirty="0" smtClean="0"/>
              <a:t> </a:t>
            </a:r>
            <a:r>
              <a:rPr lang="cs-CZ" dirty="0" err="1"/>
              <a:t>hat</a:t>
            </a:r>
            <a:r>
              <a:rPr lang="cs-CZ" dirty="0"/>
              <a:t> venku, </a:t>
            </a:r>
            <a:r>
              <a:rPr lang="cs-CZ" dirty="0" err="1"/>
              <a:t>zb</a:t>
            </a:r>
            <a:r>
              <a:rPr lang="cs-CZ" dirty="0"/>
              <a:t> </a:t>
            </a:r>
            <a:r>
              <a:rPr lang="cs-CZ" b="1" u="sng" dirty="0" smtClean="0">
                <a:solidFill>
                  <a:srgbClr val="FF0000"/>
                </a:solidFill>
              </a:rPr>
              <a:t>ý</a:t>
            </a:r>
            <a:r>
              <a:rPr lang="cs-CZ" dirty="0" smtClean="0"/>
              <a:t> </a:t>
            </a:r>
            <a:r>
              <a:rPr lang="cs-CZ" dirty="0" err="1"/>
              <a:t>vající</a:t>
            </a:r>
            <a:r>
              <a:rPr lang="cs-CZ" dirty="0"/>
              <a:t> hrušky, nové  </a:t>
            </a:r>
            <a:r>
              <a:rPr lang="cs-CZ" dirty="0" smtClean="0"/>
              <a:t>   </a:t>
            </a:r>
            <a:r>
              <a:rPr lang="cs-CZ" dirty="0"/>
              <a:t>b </a:t>
            </a:r>
            <a:r>
              <a:rPr lang="cs-CZ" b="1" u="sng" dirty="0" smtClean="0">
                <a:solidFill>
                  <a:srgbClr val="FF0000"/>
                </a:solidFill>
              </a:rPr>
              <a:t>y</a:t>
            </a:r>
            <a:r>
              <a:rPr lang="cs-CZ" dirty="0" smtClean="0"/>
              <a:t> </a:t>
            </a:r>
            <a:r>
              <a:rPr lang="cs-CZ" dirty="0" err="1"/>
              <a:t>dliště</a:t>
            </a:r>
            <a:r>
              <a:rPr lang="cs-CZ" dirty="0"/>
              <a:t>, ob </a:t>
            </a:r>
            <a:r>
              <a:rPr lang="cs-CZ" b="1" u="sng" dirty="0" smtClean="0">
                <a:solidFill>
                  <a:schemeClr val="accent1">
                    <a:lumMod val="75000"/>
                  </a:schemeClr>
                </a:solidFill>
              </a:rPr>
              <a:t>í</a:t>
            </a:r>
            <a:r>
              <a:rPr lang="cs-CZ" dirty="0" smtClean="0"/>
              <a:t> </a:t>
            </a:r>
            <a:r>
              <a:rPr lang="cs-CZ" dirty="0" err="1"/>
              <a:t>lená</a:t>
            </a:r>
            <a:r>
              <a:rPr lang="cs-CZ" dirty="0"/>
              <a:t> zeď, </a:t>
            </a:r>
            <a:r>
              <a:rPr lang="cs-CZ" dirty="0" err="1"/>
              <a:t>zb</a:t>
            </a:r>
            <a:r>
              <a:rPr lang="cs-CZ" dirty="0"/>
              <a:t> </a:t>
            </a:r>
            <a:r>
              <a:rPr lang="cs-CZ" b="1" u="sng" dirty="0" smtClean="0">
                <a:solidFill>
                  <a:srgbClr val="FF0000"/>
                </a:solidFill>
              </a:rPr>
              <a:t>y</a:t>
            </a:r>
            <a:r>
              <a:rPr lang="cs-CZ" dirty="0" smtClean="0"/>
              <a:t> </a:t>
            </a:r>
            <a:r>
              <a:rPr lang="cs-CZ" dirty="0"/>
              <a:t>tečný poplach</a:t>
            </a:r>
            <a:r>
              <a:rPr lang="cs-CZ" dirty="0" smtClean="0"/>
              <a:t>, </a:t>
            </a:r>
            <a:r>
              <a:rPr lang="cs-CZ" dirty="0"/>
              <a:t>ptačí</a:t>
            </a:r>
            <a:r>
              <a:rPr lang="cs-CZ" dirty="0" smtClean="0"/>
              <a:t>   </a:t>
            </a:r>
            <a:r>
              <a:rPr lang="cs-CZ" dirty="0"/>
              <a:t>b </a:t>
            </a:r>
            <a:r>
              <a:rPr lang="cs-CZ" b="1" u="sng" dirty="0">
                <a:solidFill>
                  <a:schemeClr val="accent1">
                    <a:lumMod val="75000"/>
                  </a:schemeClr>
                </a:solidFill>
              </a:rPr>
              <a:t>i</a:t>
            </a:r>
            <a:r>
              <a:rPr lang="cs-CZ" dirty="0"/>
              <a:t> </a:t>
            </a:r>
            <a:r>
              <a:rPr lang="cs-CZ" dirty="0" err="1" smtClean="0"/>
              <a:t>dýlko</a:t>
            </a:r>
            <a:r>
              <a:rPr lang="cs-CZ" dirty="0" smtClean="0"/>
              <a:t>, </a:t>
            </a:r>
            <a:r>
              <a:rPr lang="cs-CZ" dirty="0" err="1" smtClean="0"/>
              <a:t>zab</a:t>
            </a:r>
            <a:r>
              <a:rPr lang="cs-CZ" dirty="0" smtClean="0"/>
              <a:t> </a:t>
            </a:r>
            <a:r>
              <a:rPr lang="cs-CZ" b="1" u="sng" dirty="0" smtClean="0">
                <a:solidFill>
                  <a:schemeClr val="accent1">
                    <a:lumMod val="75000"/>
                  </a:schemeClr>
                </a:solidFill>
              </a:rPr>
              <a:t>i</a:t>
            </a:r>
            <a:r>
              <a:rPr lang="cs-CZ" dirty="0" smtClean="0"/>
              <a:t> </a:t>
            </a:r>
            <a:r>
              <a:rPr lang="cs-CZ" dirty="0"/>
              <a:t>té zvíře, b </a:t>
            </a:r>
            <a:r>
              <a:rPr lang="cs-CZ" b="1" u="sng" dirty="0" smtClean="0">
                <a:solidFill>
                  <a:srgbClr val="FF0000"/>
                </a:solidFill>
              </a:rPr>
              <a:t>ý </a:t>
            </a:r>
            <a:r>
              <a:rPr lang="cs-CZ" dirty="0" err="1" smtClean="0"/>
              <a:t>valá</a:t>
            </a:r>
            <a:r>
              <a:rPr lang="cs-CZ" dirty="0" smtClean="0"/>
              <a:t> </a:t>
            </a:r>
            <a:r>
              <a:rPr lang="cs-CZ" dirty="0"/>
              <a:t>hájovna, pružný b </a:t>
            </a:r>
            <a:r>
              <a:rPr lang="cs-CZ" b="1" u="sng" dirty="0" smtClean="0">
                <a:solidFill>
                  <a:schemeClr val="accent1">
                    <a:lumMod val="75000"/>
                  </a:schemeClr>
                </a:solidFill>
              </a:rPr>
              <a:t>i</a:t>
            </a:r>
            <a:r>
              <a:rPr lang="cs-CZ" dirty="0" smtClean="0"/>
              <a:t> </a:t>
            </a:r>
            <a:r>
              <a:rPr lang="cs-CZ" dirty="0" err="1"/>
              <a:t>čík</a:t>
            </a:r>
            <a:r>
              <a:rPr lang="cs-CZ" dirty="0"/>
              <a:t>, </a:t>
            </a:r>
            <a:r>
              <a:rPr lang="cs-CZ" dirty="0" smtClean="0"/>
              <a:t>  </a:t>
            </a:r>
            <a:r>
              <a:rPr lang="cs-CZ" dirty="0"/>
              <a:t>ob </a:t>
            </a:r>
            <a:r>
              <a:rPr lang="cs-CZ" b="1" u="sng" dirty="0" smtClean="0">
                <a:solidFill>
                  <a:srgbClr val="FF0000"/>
                </a:solidFill>
              </a:rPr>
              <a:t>y </a:t>
            </a:r>
            <a:r>
              <a:rPr lang="cs-CZ" dirty="0" err="1"/>
              <a:t>čejný</a:t>
            </a:r>
            <a:r>
              <a:rPr lang="cs-CZ" dirty="0"/>
              <a:t> příběh, mladý b </a:t>
            </a:r>
            <a:r>
              <a:rPr lang="cs-CZ" b="1" u="sng" dirty="0" smtClean="0">
                <a:solidFill>
                  <a:srgbClr val="FF0000"/>
                </a:solidFill>
              </a:rPr>
              <a:t>ý</a:t>
            </a:r>
            <a:r>
              <a:rPr lang="cs-CZ" dirty="0" smtClean="0"/>
              <a:t> </a:t>
            </a:r>
            <a:r>
              <a:rPr lang="cs-CZ" dirty="0" err="1"/>
              <a:t>ček</a:t>
            </a:r>
            <a:r>
              <a:rPr lang="cs-CZ" dirty="0"/>
              <a:t>, </a:t>
            </a:r>
            <a:r>
              <a:rPr lang="cs-CZ" dirty="0" err="1"/>
              <a:t>hb</a:t>
            </a:r>
            <a:r>
              <a:rPr lang="cs-CZ" dirty="0"/>
              <a:t> </a:t>
            </a:r>
            <a:r>
              <a:rPr lang="cs-CZ" b="1" u="sng" dirty="0">
                <a:solidFill>
                  <a:schemeClr val="accent1">
                    <a:lumMod val="75000"/>
                  </a:schemeClr>
                </a:solidFill>
              </a:rPr>
              <a:t>i</a:t>
            </a:r>
            <a:r>
              <a:rPr lang="cs-CZ" dirty="0"/>
              <a:t> </a:t>
            </a:r>
            <a:r>
              <a:rPr lang="cs-CZ" dirty="0" err="1"/>
              <a:t>tý</a:t>
            </a:r>
            <a:r>
              <a:rPr lang="cs-CZ" dirty="0"/>
              <a:t> </a:t>
            </a:r>
            <a:r>
              <a:rPr lang="cs-CZ" dirty="0" smtClean="0"/>
              <a:t>kůň, dob </a:t>
            </a:r>
            <a:r>
              <a:rPr lang="cs-CZ" b="1" u="sng" dirty="0" smtClean="0">
                <a:solidFill>
                  <a:srgbClr val="FF0000"/>
                </a:solidFill>
              </a:rPr>
              <a:t>y</a:t>
            </a:r>
            <a:r>
              <a:rPr lang="cs-CZ" dirty="0" smtClean="0"/>
              <a:t> </a:t>
            </a:r>
            <a:r>
              <a:rPr lang="cs-CZ" dirty="0" err="1"/>
              <a:t>vatel</a:t>
            </a:r>
            <a:r>
              <a:rPr lang="cs-CZ" dirty="0"/>
              <a:t> hradu, ob </a:t>
            </a:r>
            <a:r>
              <a:rPr lang="cs-CZ" b="1" u="sng" dirty="0" smtClean="0">
                <a:solidFill>
                  <a:srgbClr val="FF0000"/>
                </a:solidFill>
              </a:rPr>
              <a:t>y</a:t>
            </a:r>
            <a:r>
              <a:rPr lang="cs-CZ" dirty="0" smtClean="0"/>
              <a:t> </a:t>
            </a:r>
            <a:r>
              <a:rPr lang="cs-CZ" dirty="0" err="1"/>
              <a:t>vatelstvo</a:t>
            </a:r>
            <a:r>
              <a:rPr lang="cs-CZ" dirty="0" smtClean="0"/>
              <a:t>, dobré      b </a:t>
            </a:r>
            <a:r>
              <a:rPr lang="cs-CZ" b="1" u="sng" dirty="0">
                <a:solidFill>
                  <a:srgbClr val="FF0000"/>
                </a:solidFill>
              </a:rPr>
              <a:t>y</a:t>
            </a:r>
            <a:r>
              <a:rPr lang="cs-CZ" dirty="0"/>
              <a:t> </a:t>
            </a:r>
            <a:r>
              <a:rPr lang="cs-CZ" dirty="0" err="1" smtClean="0"/>
              <a:t>dlo</a:t>
            </a:r>
            <a:r>
              <a:rPr lang="cs-CZ" dirty="0" smtClean="0"/>
              <a:t>, pohádková </a:t>
            </a:r>
            <a:r>
              <a:rPr lang="cs-CZ" dirty="0"/>
              <a:t>b </a:t>
            </a:r>
            <a:r>
              <a:rPr lang="cs-CZ" b="1" u="sng" dirty="0" smtClean="0">
                <a:solidFill>
                  <a:srgbClr val="FF0000"/>
                </a:solidFill>
              </a:rPr>
              <a:t>y</a:t>
            </a:r>
            <a:r>
              <a:rPr lang="cs-CZ" dirty="0" smtClean="0"/>
              <a:t> </a:t>
            </a:r>
            <a:r>
              <a:rPr lang="cs-CZ" dirty="0" err="1"/>
              <a:t>tost</a:t>
            </a:r>
            <a:r>
              <a:rPr lang="cs-CZ" dirty="0" smtClean="0"/>
              <a:t>, </a:t>
            </a:r>
            <a:r>
              <a:rPr lang="cs-CZ" dirty="0"/>
              <a:t>vítězná </a:t>
            </a:r>
            <a:r>
              <a:rPr lang="cs-CZ" dirty="0" smtClean="0"/>
              <a:t>b </a:t>
            </a:r>
            <a:r>
              <a:rPr lang="cs-CZ" b="1" u="sng" dirty="0" smtClean="0">
                <a:solidFill>
                  <a:schemeClr val="accent1">
                    <a:lumMod val="75000"/>
                  </a:schemeClr>
                </a:solidFill>
              </a:rPr>
              <a:t>i</a:t>
            </a:r>
            <a:r>
              <a:rPr lang="cs-CZ" dirty="0" smtClean="0"/>
              <a:t> </a:t>
            </a:r>
            <a:r>
              <a:rPr lang="cs-CZ" dirty="0" err="1"/>
              <a:t>tva</a:t>
            </a:r>
            <a:r>
              <a:rPr lang="cs-CZ" dirty="0"/>
              <a:t>, horská b </a:t>
            </a:r>
            <a:r>
              <a:rPr lang="cs-CZ" b="1" u="sng" dirty="0" smtClean="0">
                <a:solidFill>
                  <a:srgbClr val="FF0000"/>
                </a:solidFill>
              </a:rPr>
              <a:t>y</a:t>
            </a:r>
            <a:r>
              <a:rPr lang="cs-CZ" dirty="0" smtClean="0"/>
              <a:t> </a:t>
            </a:r>
            <a:r>
              <a:rPr lang="cs-CZ" dirty="0" err="1"/>
              <a:t>střina</a:t>
            </a:r>
            <a:r>
              <a:rPr lang="cs-CZ" dirty="0"/>
              <a:t>, </a:t>
            </a:r>
            <a:r>
              <a:rPr lang="cs-CZ" dirty="0" err="1"/>
              <a:t>přeb</a:t>
            </a:r>
            <a:r>
              <a:rPr lang="cs-CZ" dirty="0"/>
              <a:t> </a:t>
            </a:r>
            <a:r>
              <a:rPr lang="cs-CZ" b="1" u="sng" dirty="0" smtClean="0">
                <a:solidFill>
                  <a:schemeClr val="accent1">
                    <a:lumMod val="75000"/>
                  </a:schemeClr>
                </a:solidFill>
              </a:rPr>
              <a:t>í</a:t>
            </a:r>
            <a:r>
              <a:rPr lang="cs-CZ" dirty="0" smtClean="0"/>
              <a:t> </a:t>
            </a:r>
            <a:r>
              <a:rPr lang="cs-CZ" dirty="0" err="1"/>
              <a:t>rat</a:t>
            </a:r>
            <a:r>
              <a:rPr lang="cs-CZ" dirty="0"/>
              <a:t> </a:t>
            </a:r>
            <a:r>
              <a:rPr lang="cs-CZ" dirty="0" smtClean="0"/>
              <a:t>hrách</a:t>
            </a:r>
            <a:endParaRPr lang="cs-CZ" dirty="0"/>
          </a:p>
        </p:txBody>
      </p:sp>
      <p:sp>
        <p:nvSpPr>
          <p:cNvPr id="4" name="Nadpis 1"/>
          <p:cNvSpPr>
            <a:spLocks noGrp="1"/>
          </p:cNvSpPr>
          <p:nvPr>
            <p:ph type="title"/>
          </p:nvPr>
        </p:nvSpPr>
        <p:spPr>
          <a:xfrm>
            <a:off x="277317" y="274638"/>
            <a:ext cx="8229600" cy="1143000"/>
          </a:xfrm>
          <a:solidFill>
            <a:srgbClr val="FFFF00"/>
          </a:solidFill>
        </p:spPr>
        <p:txBody>
          <a:bodyPr/>
          <a:lstStyle/>
          <a:p>
            <a:pPr algn="l"/>
            <a:r>
              <a:rPr lang="cs-CZ" dirty="0" smtClean="0"/>
              <a:t>Doplňuj i, y.            Řešení</a:t>
            </a:r>
            <a:endParaRPr lang="cs-CZ" dirty="0"/>
          </a:p>
        </p:txBody>
      </p:sp>
      <p:pic>
        <p:nvPicPr>
          <p:cNvPr id="2050" name="Picture 2" descr="C:\Users\prejzova\AppData\Local\Microsoft\Windows\Temporary Internet Files\Content.IE5\O4PZIY3K\MC900440452[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668344" y="4869160"/>
            <a:ext cx="1368425" cy="1828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03100999"/>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67544" y="260648"/>
            <a:ext cx="8352928" cy="648072"/>
          </a:xfrm>
          <a:solidFill>
            <a:srgbClr val="FFC000"/>
          </a:solidFill>
        </p:spPr>
        <p:txBody>
          <a:bodyPr>
            <a:normAutofit fontScale="90000"/>
          </a:bodyPr>
          <a:lstStyle/>
          <a:p>
            <a:r>
              <a:rPr lang="cs-CZ" dirty="0" smtClean="0"/>
              <a:t>Zdůvodni psaní </a:t>
            </a:r>
            <a:r>
              <a:rPr lang="cs-CZ" dirty="0" smtClean="0"/>
              <a:t>i,</a:t>
            </a:r>
            <a:r>
              <a:rPr lang="cs-CZ" dirty="0" err="1" smtClean="0"/>
              <a:t>y</a:t>
            </a:r>
            <a:r>
              <a:rPr lang="cs-CZ" dirty="0" smtClean="0"/>
              <a:t>. Slova opiš do  sešitu.</a:t>
            </a:r>
            <a:endParaRPr lang="cs-CZ" dirty="0"/>
          </a:p>
        </p:txBody>
      </p:sp>
      <p:sp>
        <p:nvSpPr>
          <p:cNvPr id="3" name="Zástupný symbol pro obsah 2"/>
          <p:cNvSpPr>
            <a:spLocks noGrp="1"/>
          </p:cNvSpPr>
          <p:nvPr>
            <p:ph idx="1"/>
          </p:nvPr>
        </p:nvSpPr>
        <p:spPr>
          <a:xfrm>
            <a:off x="323528" y="1052736"/>
            <a:ext cx="8640960" cy="5073427"/>
          </a:xfrm>
          <a:solidFill>
            <a:schemeClr val="accent5">
              <a:lumMod val="40000"/>
              <a:lumOff val="60000"/>
            </a:schemeClr>
          </a:solidFill>
        </p:spPr>
        <p:txBody>
          <a:bodyPr>
            <a:noAutofit/>
          </a:bodyPr>
          <a:lstStyle/>
          <a:p>
            <a:pPr marL="0" indent="0">
              <a:buNone/>
            </a:pPr>
            <a:r>
              <a:rPr lang="cs-CZ" dirty="0" err="1"/>
              <a:t>Ob_váme</a:t>
            </a:r>
            <a:r>
              <a:rPr lang="cs-CZ" dirty="0"/>
              <a:t> nový </a:t>
            </a:r>
            <a:r>
              <a:rPr lang="cs-CZ" dirty="0" err="1"/>
              <a:t>b_t</a:t>
            </a:r>
            <a:r>
              <a:rPr lang="cs-CZ" dirty="0"/>
              <a:t>, </a:t>
            </a:r>
            <a:r>
              <a:rPr lang="cs-CZ" dirty="0" err="1"/>
              <a:t>Zb_něk</a:t>
            </a:r>
            <a:r>
              <a:rPr lang="cs-CZ" dirty="0"/>
              <a:t> </a:t>
            </a:r>
            <a:r>
              <a:rPr lang="cs-CZ" dirty="0" err="1"/>
              <a:t>sb_l</a:t>
            </a:r>
            <a:r>
              <a:rPr lang="cs-CZ" dirty="0"/>
              <a:t> budku, </a:t>
            </a:r>
            <a:r>
              <a:rPr lang="cs-CZ" dirty="0" err="1"/>
              <a:t>B_voj</a:t>
            </a:r>
            <a:r>
              <a:rPr lang="cs-CZ" dirty="0"/>
              <a:t> </a:t>
            </a:r>
            <a:r>
              <a:rPr lang="cs-CZ" dirty="0" err="1"/>
              <a:t>b_l</a:t>
            </a:r>
            <a:r>
              <a:rPr lang="cs-CZ" dirty="0"/>
              <a:t> silák, staré </a:t>
            </a:r>
            <a:r>
              <a:rPr lang="cs-CZ" dirty="0" err="1"/>
              <a:t>ob_čeje</a:t>
            </a:r>
            <a:r>
              <a:rPr lang="cs-CZ" dirty="0"/>
              <a:t>, </a:t>
            </a:r>
            <a:r>
              <a:rPr lang="cs-CZ" dirty="0" err="1"/>
              <a:t>starob_lé</a:t>
            </a:r>
            <a:r>
              <a:rPr lang="cs-CZ" dirty="0"/>
              <a:t> </a:t>
            </a:r>
            <a:r>
              <a:rPr lang="cs-CZ" dirty="0" err="1"/>
              <a:t>ob_dlí</a:t>
            </a:r>
            <a:r>
              <a:rPr lang="cs-CZ" dirty="0"/>
              <a:t>, </a:t>
            </a:r>
            <a:r>
              <a:rPr lang="cs-CZ" dirty="0" err="1" smtClean="0"/>
              <a:t>b_linkový</a:t>
            </a:r>
            <a:r>
              <a:rPr lang="cs-CZ" dirty="0" smtClean="0"/>
              <a:t> </a:t>
            </a:r>
            <a:r>
              <a:rPr lang="cs-CZ" dirty="0"/>
              <a:t>čaj</a:t>
            </a:r>
            <a:r>
              <a:rPr lang="cs-CZ" dirty="0" smtClean="0"/>
              <a:t>, město </a:t>
            </a:r>
            <a:r>
              <a:rPr lang="cs-CZ" dirty="0" err="1"/>
              <a:t>Přib_slav</a:t>
            </a:r>
            <a:r>
              <a:rPr lang="cs-CZ" dirty="0"/>
              <a:t>, </a:t>
            </a:r>
            <a:r>
              <a:rPr lang="cs-CZ" dirty="0" err="1"/>
              <a:t>dob_vat</a:t>
            </a:r>
            <a:r>
              <a:rPr lang="cs-CZ" dirty="0"/>
              <a:t> hrad, </a:t>
            </a:r>
            <a:r>
              <a:rPr lang="cs-CZ" dirty="0" err="1"/>
              <a:t>b_lá</a:t>
            </a:r>
            <a:r>
              <a:rPr lang="cs-CZ" dirty="0"/>
              <a:t> kočka, </a:t>
            </a:r>
            <a:r>
              <a:rPr lang="cs-CZ" dirty="0" smtClean="0"/>
              <a:t>slovo se skládá </a:t>
            </a:r>
            <a:r>
              <a:rPr lang="cs-CZ" dirty="0"/>
              <a:t>ze </a:t>
            </a:r>
            <a:r>
              <a:rPr lang="cs-CZ" dirty="0" err="1"/>
              <a:t>slab_k</a:t>
            </a:r>
            <a:r>
              <a:rPr lang="cs-CZ" dirty="0"/>
              <a:t>, </a:t>
            </a:r>
            <a:r>
              <a:rPr lang="cs-CZ" dirty="0" err="1" smtClean="0"/>
              <a:t>nab_t</a:t>
            </a:r>
            <a:r>
              <a:rPr lang="cs-CZ" dirty="0" smtClean="0"/>
              <a:t> </a:t>
            </a:r>
            <a:r>
              <a:rPr lang="cs-CZ" dirty="0"/>
              <a:t>majetek, </a:t>
            </a:r>
            <a:r>
              <a:rPr lang="cs-CZ" dirty="0" err="1"/>
              <a:t>kab_na</a:t>
            </a:r>
            <a:r>
              <a:rPr lang="cs-CZ" dirty="0"/>
              <a:t> letadla, </a:t>
            </a:r>
            <a:r>
              <a:rPr lang="cs-CZ" dirty="0" err="1"/>
              <a:t>b_tevní</a:t>
            </a:r>
            <a:r>
              <a:rPr lang="cs-CZ" dirty="0"/>
              <a:t> pole, </a:t>
            </a:r>
            <a:r>
              <a:rPr lang="cs-CZ" dirty="0" err="1"/>
              <a:t>nab_té</a:t>
            </a:r>
            <a:r>
              <a:rPr lang="cs-CZ" dirty="0"/>
              <a:t> zbraně, </a:t>
            </a:r>
            <a:r>
              <a:rPr lang="cs-CZ" dirty="0" err="1"/>
              <a:t>b_tva</a:t>
            </a:r>
            <a:r>
              <a:rPr lang="cs-CZ" dirty="0"/>
              <a:t> u </a:t>
            </a:r>
            <a:r>
              <a:rPr lang="cs-CZ" dirty="0" smtClean="0"/>
              <a:t>Lipan, </a:t>
            </a:r>
            <a:r>
              <a:rPr lang="cs-CZ" dirty="0" err="1" smtClean="0"/>
              <a:t>kab_na</a:t>
            </a:r>
            <a:r>
              <a:rPr lang="cs-CZ" dirty="0" smtClean="0"/>
              <a:t> </a:t>
            </a:r>
            <a:r>
              <a:rPr lang="cs-CZ" dirty="0"/>
              <a:t>řidiče</a:t>
            </a:r>
            <a:r>
              <a:rPr lang="cs-CZ" dirty="0" smtClean="0"/>
              <a:t>, plechový </a:t>
            </a:r>
            <a:r>
              <a:rPr lang="cs-CZ" dirty="0" err="1" smtClean="0"/>
              <a:t>bub_nek</a:t>
            </a:r>
            <a:r>
              <a:rPr lang="cs-CZ" dirty="0" smtClean="0"/>
              <a:t>, vymlátit </a:t>
            </a:r>
            <a:r>
              <a:rPr lang="cs-CZ" dirty="0" err="1"/>
              <a:t>ob_lí</a:t>
            </a:r>
            <a:r>
              <a:rPr lang="cs-CZ" dirty="0" smtClean="0"/>
              <a:t>, nový </a:t>
            </a:r>
            <a:r>
              <a:rPr lang="cs-CZ" dirty="0" err="1"/>
              <a:t>b_t</a:t>
            </a:r>
            <a:r>
              <a:rPr lang="cs-CZ" dirty="0"/>
              <a:t>, mořská </a:t>
            </a:r>
            <a:r>
              <a:rPr lang="cs-CZ" dirty="0" err="1"/>
              <a:t>hlub_na</a:t>
            </a:r>
            <a:r>
              <a:rPr lang="cs-CZ" dirty="0"/>
              <a:t>, </a:t>
            </a:r>
            <a:r>
              <a:rPr lang="cs-CZ" dirty="0" err="1"/>
              <a:t>ob_vací</a:t>
            </a:r>
            <a:r>
              <a:rPr lang="cs-CZ" dirty="0"/>
              <a:t> pokoj, hodiny </a:t>
            </a:r>
            <a:r>
              <a:rPr lang="cs-CZ" dirty="0" err="1"/>
              <a:t>odb_ly</a:t>
            </a:r>
            <a:r>
              <a:rPr lang="cs-CZ" dirty="0"/>
              <a:t> poledne, </a:t>
            </a:r>
            <a:r>
              <a:rPr lang="cs-CZ" dirty="0" err="1"/>
              <a:t>krab_ce</a:t>
            </a:r>
            <a:r>
              <a:rPr lang="cs-CZ" dirty="0"/>
              <a:t> </a:t>
            </a:r>
            <a:r>
              <a:rPr lang="cs-CZ" dirty="0" err="1"/>
              <a:t>hřeb_ků</a:t>
            </a:r>
            <a:r>
              <a:rPr lang="cs-CZ" dirty="0"/>
              <a:t>, </a:t>
            </a:r>
            <a:r>
              <a:rPr lang="cs-CZ" dirty="0" err="1" smtClean="0"/>
              <a:t>dob_tek</a:t>
            </a:r>
            <a:r>
              <a:rPr lang="cs-CZ" dirty="0" smtClean="0"/>
              <a:t> </a:t>
            </a:r>
            <a:r>
              <a:rPr lang="cs-CZ" dirty="0"/>
              <a:t>se pásl, </a:t>
            </a:r>
            <a:r>
              <a:rPr lang="cs-CZ" dirty="0" err="1"/>
              <a:t>dob_t</a:t>
            </a:r>
            <a:r>
              <a:rPr lang="cs-CZ" dirty="0"/>
              <a:t> </a:t>
            </a:r>
            <a:r>
              <a:rPr lang="cs-CZ" dirty="0" err="1"/>
              <a:t>mob_lní</a:t>
            </a:r>
            <a:r>
              <a:rPr lang="cs-CZ" dirty="0"/>
              <a:t> telefon, </a:t>
            </a:r>
            <a:r>
              <a:rPr lang="cs-CZ" dirty="0" err="1"/>
              <a:t>ryb_zový</a:t>
            </a:r>
            <a:r>
              <a:rPr lang="cs-CZ" dirty="0"/>
              <a:t> koláč, </a:t>
            </a:r>
            <a:r>
              <a:rPr lang="cs-CZ" dirty="0" err="1"/>
              <a:t>Zb_něk</a:t>
            </a:r>
            <a:r>
              <a:rPr lang="cs-CZ" dirty="0"/>
              <a:t> </a:t>
            </a:r>
            <a:r>
              <a:rPr lang="cs-CZ" dirty="0" err="1"/>
              <a:t>b_l</a:t>
            </a:r>
            <a:r>
              <a:rPr lang="cs-CZ" dirty="0"/>
              <a:t> </a:t>
            </a:r>
            <a:r>
              <a:rPr lang="cs-CZ" dirty="0" smtClean="0"/>
              <a:t>nemocný, </a:t>
            </a:r>
            <a:r>
              <a:rPr lang="cs-CZ" dirty="0" err="1" smtClean="0"/>
              <a:t>dob_tčí</a:t>
            </a:r>
            <a:r>
              <a:rPr lang="cs-CZ" dirty="0" smtClean="0"/>
              <a:t> farma, liška </a:t>
            </a:r>
            <a:r>
              <a:rPr lang="cs-CZ" dirty="0" err="1" smtClean="0"/>
              <a:t>B_strouška</a:t>
            </a:r>
            <a:r>
              <a:rPr lang="cs-CZ" dirty="0"/>
              <a:t>.</a:t>
            </a:r>
          </a:p>
        </p:txBody>
      </p:sp>
    </p:spTree>
    <p:extLst>
      <p:ext uri="{BB962C8B-B14F-4D97-AF65-F5344CB8AC3E}">
        <p14:creationId xmlns:p14="http://schemas.microsoft.com/office/powerpoint/2010/main" xmlns="" val="2248536950"/>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60648"/>
            <a:ext cx="8229600" cy="2376264"/>
          </a:xfrm>
          <a:ln w="76200">
            <a:solidFill>
              <a:srgbClr val="0070C0"/>
            </a:solidFill>
          </a:ln>
        </p:spPr>
        <p:txBody>
          <a:bodyPr>
            <a:normAutofit/>
          </a:bodyPr>
          <a:lstStyle/>
          <a:p>
            <a:r>
              <a:rPr lang="cs-CZ" sz="3600" dirty="0" smtClean="0"/>
              <a:t>Tak jak se vám podařilo zvládnout vyjmenovaná slova po B?</a:t>
            </a:r>
            <a:br>
              <a:rPr lang="cs-CZ" sz="3600" dirty="0" smtClean="0"/>
            </a:br>
            <a:r>
              <a:rPr lang="cs-CZ" sz="3600" dirty="0" smtClean="0"/>
              <a:t>Zvládli jste je určitě výborně.</a:t>
            </a:r>
            <a:br>
              <a:rPr lang="cs-CZ" sz="3600" dirty="0" smtClean="0"/>
            </a:br>
            <a:r>
              <a:rPr lang="cs-CZ" sz="3600" dirty="0" smtClean="0"/>
              <a:t>GRATULUJI</a:t>
            </a:r>
            <a:r>
              <a:rPr lang="cs-CZ" sz="3600" dirty="0" smtClean="0"/>
              <a:t>!!! </a:t>
            </a:r>
            <a:endParaRPr lang="cs-CZ" sz="3600" dirty="0"/>
          </a:p>
        </p:txBody>
      </p:sp>
      <p:pic>
        <p:nvPicPr>
          <p:cNvPr id="1029" name="Picture 5" descr="C:\Users\prejzova\AppData\Local\Microsoft\Windows\Temporary Internet Files\Content.IE5\LEK25C6T\MP900446602[2].jpg"/>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1680" y="2852936"/>
            <a:ext cx="6048672" cy="381642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87726986"/>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t>Použité zdroje a materiály:</a:t>
            </a:r>
            <a:endParaRPr lang="cs-CZ" sz="2400" dirty="0"/>
          </a:p>
        </p:txBody>
      </p:sp>
      <p:sp>
        <p:nvSpPr>
          <p:cNvPr id="3" name="Zástupný symbol pro obsah 2"/>
          <p:cNvSpPr>
            <a:spLocks noGrp="1"/>
          </p:cNvSpPr>
          <p:nvPr>
            <p:ph idx="1"/>
          </p:nvPr>
        </p:nvSpPr>
        <p:spPr/>
        <p:txBody>
          <a:bodyPr>
            <a:normAutofit/>
          </a:bodyPr>
          <a:lstStyle/>
          <a:p>
            <a:pPr marL="0" indent="0">
              <a:buNone/>
            </a:pPr>
            <a:r>
              <a:rPr lang="cs-CZ" sz="2000" dirty="0" smtClean="0"/>
              <a:t>Obrázky: www.office.</a:t>
            </a:r>
            <a:r>
              <a:rPr lang="cs-CZ" sz="2000" smtClean="0"/>
              <a:t>microsoft.com</a:t>
            </a:r>
            <a:endParaRPr lang="cs-CZ" sz="2000" dirty="0" smtClean="0"/>
          </a:p>
          <a:p>
            <a:pPr marL="0" indent="0">
              <a:buNone/>
            </a:pPr>
            <a:r>
              <a:rPr lang="cs-CZ" sz="1800" dirty="0"/>
              <a:t>MACHÁŇ, Jaromír. </a:t>
            </a:r>
            <a:r>
              <a:rPr lang="cs-CZ" sz="1800" i="1" dirty="0"/>
              <a:t>Pravopis i a y hravě</a:t>
            </a:r>
            <a:r>
              <a:rPr lang="cs-CZ" sz="1800" dirty="0"/>
              <a:t>. Praha: </a:t>
            </a:r>
            <a:r>
              <a:rPr lang="cs-CZ" sz="1800" dirty="0" err="1" smtClean="0"/>
              <a:t>Pansofia</a:t>
            </a:r>
            <a:r>
              <a:rPr lang="cs-CZ" sz="1800" dirty="0"/>
              <a:t>, 1996, ISBN 80-85804-81-6. </a:t>
            </a:r>
            <a:endParaRPr lang="cs-CZ" sz="1800" dirty="0" smtClean="0"/>
          </a:p>
          <a:p>
            <a:pPr marL="0" indent="0">
              <a:buNone/>
            </a:pPr>
            <a:r>
              <a:rPr lang="cs-CZ" sz="2000" dirty="0" smtClean="0"/>
              <a:t>Vlastní archiv autora</a:t>
            </a:r>
          </a:p>
          <a:p>
            <a:pPr marL="0" indent="0">
              <a:buNone/>
            </a:pPr>
            <a:r>
              <a:rPr lang="cs-CZ" sz="2000" dirty="0">
                <a:hlinkClick r:id="rId2"/>
              </a:rPr>
              <a:t>http://</a:t>
            </a:r>
            <a:r>
              <a:rPr lang="cs-CZ" sz="2000" dirty="0" smtClean="0">
                <a:hlinkClick r:id="rId2"/>
              </a:rPr>
              <a:t>www.profizahrada.cz/images_data/404_acer_campestre.jpg</a:t>
            </a:r>
            <a:endParaRPr lang="cs-CZ" sz="2000" dirty="0" smtClean="0"/>
          </a:p>
          <a:p>
            <a:pPr marL="0" indent="0">
              <a:buNone/>
            </a:pPr>
            <a:r>
              <a:rPr lang="cs-CZ" sz="2000" dirty="0" smtClean="0">
                <a:hlinkClick r:id="rId3"/>
              </a:rPr>
              <a:t>http</a:t>
            </a:r>
            <a:r>
              <a:rPr lang="cs-CZ" sz="2000" dirty="0">
                <a:hlinkClick r:id="rId3"/>
              </a:rPr>
              <a:t>://upload.wikimedia.org/wikipedia/commons/6/62/Solidago_virgaurea_var._</a:t>
            </a:r>
            <a:r>
              <a:rPr lang="cs-CZ" sz="2000" dirty="0" smtClean="0">
                <a:hlinkClick r:id="rId3"/>
              </a:rPr>
              <a:t>leiocarpa_02-2.jpg</a:t>
            </a:r>
            <a:endParaRPr lang="cs-CZ" sz="2000" dirty="0" smtClean="0"/>
          </a:p>
          <a:p>
            <a:pPr marL="0" indent="0">
              <a:buNone/>
            </a:pPr>
            <a:r>
              <a:rPr lang="cs-CZ" sz="2000" dirty="0" smtClean="0">
                <a:hlinkClick r:id="rId4"/>
              </a:rPr>
              <a:t>http</a:t>
            </a:r>
            <a:r>
              <a:rPr lang="cs-CZ" sz="2000" dirty="0">
                <a:hlinkClick r:id="rId4"/>
              </a:rPr>
              <a:t>://</a:t>
            </a:r>
            <a:r>
              <a:rPr lang="cs-CZ" sz="2000" dirty="0" smtClean="0">
                <a:hlinkClick r:id="rId4"/>
              </a:rPr>
              <a:t>upload.wikimedia.org/wikipedia/commons/6/6f/ArtemisiaVulgaris.jpg</a:t>
            </a:r>
            <a:endParaRPr lang="cs-CZ" sz="2000" dirty="0" smtClean="0"/>
          </a:p>
        </p:txBody>
      </p:sp>
    </p:spTree>
    <p:extLst>
      <p:ext uri="{BB962C8B-B14F-4D97-AF65-F5344CB8AC3E}">
        <p14:creationId xmlns:p14="http://schemas.microsoft.com/office/powerpoint/2010/main" xmlns="" val="221262250"/>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892</TotalTime>
  <Words>1487</Words>
  <Application>Microsoft Office PowerPoint</Application>
  <PresentationFormat>Předvádění na obrazovce (4:3)</PresentationFormat>
  <Paragraphs>154</Paragraphs>
  <Slides>28</Slides>
  <Notes>0</Notes>
  <HiddenSlides>0</HiddenSlides>
  <MMClips>0</MMClips>
  <ScaleCrop>false</ScaleCrop>
  <HeadingPairs>
    <vt:vector size="4" baseType="variant">
      <vt:variant>
        <vt:lpstr>Motiv</vt:lpstr>
      </vt:variant>
      <vt:variant>
        <vt:i4>1</vt:i4>
      </vt:variant>
      <vt:variant>
        <vt:lpstr>Nadpisy snímků</vt:lpstr>
      </vt:variant>
      <vt:variant>
        <vt:i4>28</vt:i4>
      </vt:variant>
    </vt:vector>
  </HeadingPairs>
  <TitlesOfParts>
    <vt:vector size="29" baseType="lpstr">
      <vt:lpstr>Motiv systému Office</vt:lpstr>
      <vt:lpstr>Snímek 1</vt:lpstr>
      <vt:lpstr>Dělení souhlásek </vt:lpstr>
      <vt:lpstr> Po tvrdých souhláskách píšeme tvrdé y, ý.  (hymna, chyba, kytara, ryba, dýně, tykadlo, banány)  Po měkkých souhláskách píšeme měkké i, í.  (židle, šije, vrčí, říjen, cihla, jiná, dítě, ticho, nikdo)  Po obojetných souhláskách píšeme  někdy tvrdé y, ý a někdy měkké i, í.  (být, bít, lyže, líže, mít, mýt, pysk, písk, sype, sípe, vít, výt)   Na pomoc nám přicházejí  VYJMENOVANÁ SLOVA.  </vt:lpstr>
      <vt:lpstr>VYJMENOVANÁ SLOVA</vt:lpstr>
      <vt:lpstr>VYJMENOVANÁ SLOVA </vt:lpstr>
      <vt:lpstr>VYJMENOVANÁ SLOVA po B</vt:lpstr>
      <vt:lpstr>BÝT</vt:lpstr>
      <vt:lpstr>Sloveso  BÝT  má mnoho podob.  Zkuste vymyslet věty s těmito slovy.</vt:lpstr>
      <vt:lpstr> Sloveso BÝT má početné příbuzenstvo. Všechna tato slova mají společné jedno tělo, jen čumáčky (předpony) a ocásky (přípony) jsou jiné. </vt:lpstr>
      <vt:lpstr>Skládej slova a tvoř věty</vt:lpstr>
      <vt:lpstr>Vysvětlete si slova   BÝT  X  BÍT</vt:lpstr>
      <vt:lpstr>BYDLIT - OBYVATEL – BYT</vt:lpstr>
      <vt:lpstr>PŘÍBYTEK – NÁBYTEK – DOBYTEK</vt:lpstr>
      <vt:lpstr>Příbuzná slova – co znamenají?</vt:lpstr>
      <vt:lpstr>Obce, jména</vt:lpstr>
      <vt:lpstr>POZOR NA SLOVA!!!</vt:lpstr>
      <vt:lpstr>Zdůvodni psaní i, y ve vyznačených slovech.</vt:lpstr>
      <vt:lpstr>Zdůvodni psaní i, y ve vyznačených slovech.</vt:lpstr>
      <vt:lpstr>Zkus doplnit y, i.</vt:lpstr>
      <vt:lpstr>Chytrý král                                                                                                                                                                                                                                                            (najdi a vyznač vyjmenovaná slova a slova příbuzná)</vt:lpstr>
      <vt:lpstr>Snímek 21</vt:lpstr>
      <vt:lpstr>Snímek 22</vt:lpstr>
      <vt:lpstr>Snímek 23</vt:lpstr>
      <vt:lpstr>Doplňuj i, y.</vt:lpstr>
      <vt:lpstr>Doplňuj i, y.            Řešení</vt:lpstr>
      <vt:lpstr>Zdůvodni psaní i,y. Slova opiš do  sešitu.</vt:lpstr>
      <vt:lpstr>Tak jak se vám podařilo zvládnout vyjmenovaná slova po B? Zvládli jste je určitě výborně. GRATULUJI!!! </vt:lpstr>
      <vt:lpstr>Použité zdroje a materiály: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Vyjmenovaná slova</dc:title>
  <dc:creator>Naděžda Prejzová</dc:creator>
  <cp:lastModifiedBy>Dum</cp:lastModifiedBy>
  <cp:revision>93</cp:revision>
  <dcterms:created xsi:type="dcterms:W3CDTF">2012-11-15T19:54:12Z</dcterms:created>
  <dcterms:modified xsi:type="dcterms:W3CDTF">2012-12-28T09:34:54Z</dcterms:modified>
</cp:coreProperties>
</file>