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5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2" autoAdjust="0"/>
    <p:restoredTop sz="94721" autoAdjust="0"/>
  </p:normalViewPr>
  <p:slideViewPr>
    <p:cSldViewPr>
      <p:cViewPr>
        <p:scale>
          <a:sx n="77" d="100"/>
          <a:sy n="77" d="100"/>
        </p:scale>
        <p:origin x="-1182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55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18755EB-7DEB-4465-9A8E-BF4E58086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F1703-B8C5-4785-99FB-E670684B9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F41ABA-F756-47A6-8EFD-E87AA2945F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461B1-56EC-4F10-B999-FB5AFE92F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C056B-20E4-4BE9-AA08-1E0E668073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B3D49-CAA9-4A96-876A-2902271FF0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592DB-5014-4D8A-B176-A303FDB51F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A0C4B-0A7E-4DB5-AAA8-57AFD78469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207328-7211-4A9C-BF5B-4748A21383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9CB3F-8655-4DFD-B624-40C8694EA0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5F52C-2317-42D0-A778-1EC8F0E4F6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7C151A97-6BBD-4826-BDAD-68E5F46374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1" r:id="rId2"/>
    <p:sldLayoutId id="2147483819" r:id="rId3"/>
    <p:sldLayoutId id="2147483812" r:id="rId4"/>
    <p:sldLayoutId id="2147483813" r:id="rId5"/>
    <p:sldLayoutId id="2147483814" r:id="rId6"/>
    <p:sldLayoutId id="2147483815" r:id="rId7"/>
    <p:sldLayoutId id="2147483820" r:id="rId8"/>
    <p:sldLayoutId id="2147483821" r:id="rId9"/>
    <p:sldLayoutId id="2147483816" r:id="rId10"/>
    <p:sldLayoutId id="214748381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F6D3AA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E66C7D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E66C7D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ify.nou.cz/lid_policie1.ht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hyperlink" Target="http://cs.wikipedia.org/wiki/U%C5%BEivatelsk%C3%A9_rozhran%C3%AD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Textov%C3%A9_u%C5%BEivatelsk%C3%A9_rozhran%C3%A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Grafick%C3%A9_u%C5%BEivatelsk%C3%A9_rozhran%C3%A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ac_OS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12" Type="http://schemas.openxmlformats.org/officeDocument/2006/relationships/image" Target="../media/image13.jpeg"/><Relationship Id="rId2" Type="http://schemas.openxmlformats.org/officeDocument/2006/relationships/hyperlink" Target="http://cs.wikipedia.org/wiki/MSDOS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Linux" TargetMode="External"/><Relationship Id="rId11" Type="http://schemas.openxmlformats.org/officeDocument/2006/relationships/hyperlink" Target="http://cs.wikipedia.org/wiki/Solaris_10" TargetMode="External"/><Relationship Id="rId5" Type="http://schemas.openxmlformats.org/officeDocument/2006/relationships/image" Target="../media/image9.jpeg"/><Relationship Id="rId10" Type="http://schemas.openxmlformats.org/officeDocument/2006/relationships/image" Target="../media/image12.jpeg"/><Relationship Id="rId4" Type="http://schemas.openxmlformats.org/officeDocument/2006/relationships/hyperlink" Target="http://cs.wikipedia.org/wiki/Windows" TargetMode="External"/><Relationship Id="rId9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%C4%8D%C3%ADta%C4%8Dov%C3%BD_program" TargetMode="External"/><Relationship Id="rId2" Type="http://schemas.openxmlformats.org/officeDocument/2006/relationships/hyperlink" Target="http://cs.wikipedia.org/wiki/%C4%8Clov%C4%9B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necyklopedie.wikia.com/wiki/Mozek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fy.nou.cz/lid_policie1.htm" TargetMode="External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SDOS" TargetMode="External"/><Relationship Id="rId5" Type="http://schemas.openxmlformats.org/officeDocument/2006/relationships/hyperlink" Target="http://cs.wikipedia.org/wiki/Grafick%C3%A9_u%C5%BEivatelsk%C3%A9_rozhran%C3%AD" TargetMode="External"/><Relationship Id="rId4" Type="http://schemas.openxmlformats.org/officeDocument/2006/relationships/hyperlink" Target="http://cs.wikipedia.org/wiki/Textov%C3%A9_u%C5%BEivatelsk%C3%A9_rozhran%C3%A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Windows" TargetMode="External"/><Relationship Id="rId2" Type="http://schemas.openxmlformats.org/officeDocument/2006/relationships/hyperlink" Target="http://cs.wikipedia.org/wiki/Mac_O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ecyklopedie.wikia.com/wiki/Mozek" TargetMode="External"/><Relationship Id="rId5" Type="http://schemas.openxmlformats.org/officeDocument/2006/relationships/hyperlink" Target="http://cs.wikipedia.org/wiki/Solaris_10" TargetMode="External"/><Relationship Id="rId4" Type="http://schemas.openxmlformats.org/officeDocument/2006/relationships/hyperlink" Target="http://cs.wikipedia.org/wiki/Linu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913" y="3644900"/>
            <a:ext cx="6911975" cy="1871663"/>
          </a:xfrm>
        </p:spPr>
        <p:txBody>
          <a:bodyPr>
            <a:normAutofit fontScale="92500"/>
          </a:bodyPr>
          <a:lstStyle/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INFORMATIKA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VII.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SOFTWARE A HARDAWARE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 </a:t>
            </a:r>
            <a:r>
              <a:rPr lang="cs-CZ" dirty="0" err="1" smtClean="0"/>
              <a:t>Mgr.Jana</a:t>
            </a:r>
            <a:r>
              <a:rPr lang="cs-CZ" dirty="0" smtClean="0"/>
              <a:t> </a:t>
            </a:r>
            <a:r>
              <a:rPr lang="cs-CZ" dirty="0" err="1" smtClean="0"/>
              <a:t>Hložková</a:t>
            </a:r>
            <a:endParaRPr lang="cs-CZ" dirty="0" smtClean="0"/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sp>
        <p:nvSpPr>
          <p:cNvPr id="6147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r>
              <a:rPr lang="cs-CZ" dirty="0" smtClean="0"/>
              <a:t>10.3.2011</a:t>
            </a:r>
          </a:p>
        </p:txBody>
      </p:sp>
      <p:sp>
        <p:nvSpPr>
          <p:cNvPr id="6148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r>
              <a:rPr lang="cs-CZ" dirty="0" smtClean="0"/>
              <a:t>EU do škol – šablona III/2 Inovace a zkvalitnění výuky prostřednictvím ICT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66E93A-F466-4A9F-88D6-E962957C1C39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22320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mtClean="0"/>
              <a:t>Interaktivní škola pro žáka 21.století</a:t>
            </a:r>
            <a:endParaRPr lang="cs-CZ"/>
          </a:p>
        </p:txBody>
      </p:sp>
      <p:pic>
        <p:nvPicPr>
          <p:cNvPr id="61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636838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600" smtClean="0">
                <a:solidFill>
                  <a:srgbClr val="002060"/>
                </a:solidFill>
                <a:latin typeface="Arial Black" pitchFamily="34" charset="0"/>
              </a:rPr>
              <a:t>OPERAČNÍ SYSTÉM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WINDOWS 1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3284538"/>
            <a:ext cx="7207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JE TO OPERAČNÍ SYSTÉM?</a:t>
            </a:r>
          </a:p>
        </p:txBody>
      </p:sp>
      <p:sp>
        <p:nvSpPr>
          <p:cNvPr id="819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r>
              <a:rPr lang="cs-CZ" sz="2000" dirty="0" smtClean="0">
                <a:latin typeface="Arial" charset="0"/>
                <a:cs typeface="Arial" charset="0"/>
              </a:rPr>
              <a:t>Je to nutný základní software</a:t>
            </a:r>
          </a:p>
          <a:p>
            <a:r>
              <a:rPr lang="cs-CZ" sz="2000" dirty="0" smtClean="0">
                <a:latin typeface="Arial" charset="0"/>
                <a:cs typeface="Arial" charset="0"/>
              </a:rPr>
              <a:t>Je to nejdůležitější program v počítači, řídí a ovlivňuje všechny ostatní </a:t>
            </a:r>
            <a:r>
              <a:rPr lang="cs-CZ" sz="2000" dirty="0" smtClean="0">
                <a:latin typeface="Arial" charset="0"/>
                <a:cs typeface="Arial" charset="0"/>
              </a:rPr>
              <a:t>programy v </a:t>
            </a:r>
            <a:r>
              <a:rPr lang="cs-CZ" sz="2000" dirty="0" smtClean="0">
                <a:latin typeface="Arial" charset="0"/>
                <a:cs typeface="Arial" charset="0"/>
              </a:rPr>
              <a:t>počítači</a:t>
            </a:r>
            <a:br>
              <a:rPr lang="cs-CZ" sz="2000" dirty="0" smtClean="0">
                <a:latin typeface="Arial" charset="0"/>
                <a:cs typeface="Arial" charset="0"/>
              </a:rPr>
            </a:br>
            <a:r>
              <a:rPr lang="cs-CZ" sz="2000" dirty="0" smtClean="0">
                <a:latin typeface="Arial" charset="0"/>
                <a:cs typeface="Arial" charset="0"/>
              </a:rPr>
              <a:t/>
            </a:r>
            <a:br>
              <a:rPr lang="cs-CZ" sz="2000" dirty="0" smtClean="0">
                <a:latin typeface="Arial" charset="0"/>
                <a:cs typeface="Arial" charset="0"/>
              </a:rPr>
            </a:br>
            <a:endParaRPr lang="cs-CZ" sz="2000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r>
              <a:rPr lang="cs-CZ" sz="1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       Překresli si pyramidu do sešitu</a:t>
            </a:r>
          </a:p>
        </p:txBody>
      </p:sp>
      <p:sp>
        <p:nvSpPr>
          <p:cNvPr id="95238" name="Rectangle 6"/>
          <p:cNvSpPr>
            <a:spLocks noChangeArrowheads="1"/>
          </p:cNvSpPr>
          <p:nvPr/>
        </p:nvSpPr>
        <p:spPr bwMode="auto">
          <a:xfrm>
            <a:off x="2843213" y="5229225"/>
            <a:ext cx="5905500" cy="11525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dirty="0"/>
              <a:t>HARDWARE</a:t>
            </a:r>
          </a:p>
          <a:p>
            <a:pPr algn="ctr">
              <a:defRPr/>
            </a:pPr>
            <a:r>
              <a:rPr lang="cs-CZ" dirty="0"/>
              <a:t>Fyzické vybavení počítače</a:t>
            </a:r>
          </a:p>
          <a:p>
            <a:pPr algn="ctr">
              <a:defRPr/>
            </a:pPr>
            <a:r>
              <a:rPr lang="cs-CZ" dirty="0"/>
              <a:t>Procesor, </a:t>
            </a:r>
            <a:r>
              <a:rPr lang="cs-CZ" dirty="0" err="1"/>
              <a:t>hardisk</a:t>
            </a:r>
            <a:r>
              <a:rPr lang="cs-CZ" dirty="0"/>
              <a:t>, základní deska, cd-</a:t>
            </a:r>
            <a:r>
              <a:rPr lang="cs-CZ" dirty="0" err="1"/>
              <a:t>rom</a:t>
            </a:r>
            <a:r>
              <a:rPr lang="cs-CZ" dirty="0"/>
              <a:t>, jednotka, klávesnice…</a:t>
            </a:r>
          </a:p>
        </p:txBody>
      </p:sp>
      <p:sp>
        <p:nvSpPr>
          <p:cNvPr id="8198" name="Rectangle 7"/>
          <p:cNvSpPr>
            <a:spLocks noChangeArrowheads="1"/>
          </p:cNvSpPr>
          <p:nvPr/>
        </p:nvSpPr>
        <p:spPr bwMode="auto">
          <a:xfrm>
            <a:off x="3635375" y="3933825"/>
            <a:ext cx="4752975" cy="1296988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chemeClr val="bg2"/>
                </a:solidFill>
              </a:rPr>
              <a:t>OPERAČNÍ SYSTÉM</a:t>
            </a:r>
          </a:p>
          <a:p>
            <a:pPr algn="ctr"/>
            <a:r>
              <a:rPr lang="cs-CZ">
                <a:solidFill>
                  <a:schemeClr val="bg2"/>
                </a:solidFill>
              </a:rPr>
              <a:t>Software, který zabezpečuje chod počítače, </a:t>
            </a:r>
          </a:p>
          <a:p>
            <a:pPr algn="ctr"/>
            <a:r>
              <a:rPr lang="cs-CZ">
                <a:solidFill>
                  <a:schemeClr val="bg2"/>
                </a:solidFill>
              </a:rPr>
              <a:t>prostředník mezi hardwarem a aplikačním softwarem</a:t>
            </a:r>
          </a:p>
          <a:p>
            <a:pPr algn="ctr"/>
            <a:endParaRPr lang="cs-CZ"/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4356100" y="2636838"/>
            <a:ext cx="3527425" cy="1295400"/>
          </a:xfrm>
          <a:prstGeom prst="rect">
            <a:avLst/>
          </a:prstGeom>
          <a:solidFill>
            <a:srgbClr val="3399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APLIKAČNÍ PROGRAMY</a:t>
            </a:r>
          </a:p>
          <a:p>
            <a:pPr algn="ctr"/>
            <a:r>
              <a:rPr lang="cs-CZ"/>
              <a:t>Tabulkový editor, textový editor,</a:t>
            </a:r>
          </a:p>
          <a:p>
            <a:pPr algn="ctr"/>
            <a:r>
              <a:rPr lang="cs-CZ"/>
              <a:t>grafický editor, kalkulačka….</a:t>
            </a:r>
          </a:p>
        </p:txBody>
      </p:sp>
      <p:sp>
        <p:nvSpPr>
          <p:cNvPr id="2" name="Obdélník 1"/>
          <p:cNvSpPr/>
          <p:nvPr/>
        </p:nvSpPr>
        <p:spPr>
          <a:xfrm>
            <a:off x="978767" y="4055340"/>
            <a:ext cx="286618" cy="3339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K ČEMU OPERAČNÍ SYSTÉM POUŽIJU?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914400" y="1628775"/>
            <a:ext cx="7772400" cy="43910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Zajišťuje vstup dat z klávesnice a myši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„</a:t>
            </a:r>
            <a:r>
              <a:rPr lang="cs-CZ" sz="2000" i="1" smtClean="0">
                <a:latin typeface="Arial" charset="0"/>
                <a:cs typeface="Arial" charset="0"/>
              </a:rPr>
              <a:t>když na klávesnici stiskneš </a:t>
            </a:r>
            <a:r>
              <a:rPr lang="cs-CZ" sz="2000" b="1" i="1" smtClean="0">
                <a:latin typeface="Arial" charset="0"/>
                <a:cs typeface="Arial" charset="0"/>
              </a:rPr>
              <a:t>A</a:t>
            </a:r>
            <a:r>
              <a:rPr lang="cs-CZ" sz="2000" i="1" smtClean="0">
                <a:latin typeface="Arial" charset="0"/>
                <a:cs typeface="Arial" charset="0"/>
              </a:rPr>
              <a:t> zobrazí se </a:t>
            </a:r>
            <a:r>
              <a:rPr lang="cs-CZ" sz="2000" b="1" i="1" smtClean="0">
                <a:latin typeface="Arial" charset="0"/>
                <a:cs typeface="Arial" charset="0"/>
              </a:rPr>
              <a:t>A</a:t>
            </a:r>
            <a:r>
              <a:rPr lang="cs-CZ" sz="2000" i="1" smtClean="0">
                <a:latin typeface="Arial" charset="0"/>
                <a:cs typeface="Arial" charset="0"/>
              </a:rPr>
              <a:t> na monitoru“</a:t>
            </a:r>
            <a:endParaRPr lang="cs-CZ" sz="2400" i="1" smtClean="0">
              <a:latin typeface="Arial" charset="0"/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Komunikuje s uživatelem, na základě jeho pokynů vykonává požadované akce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(čas procesoru, přístup k datům na discích, přístup do paměti RAM,….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Spravuje komunikaci s externím zařízením připojeným k počítači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Reaguje na chybové stavy – zajišťuje, aby nedošlo k destrukčním stavům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9220" name="Picture 7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388" y="5013325"/>
            <a:ext cx="1323975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488363" y="6453336"/>
            <a:ext cx="260101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14400" y="274638"/>
            <a:ext cx="7772400" cy="850900"/>
          </a:xfrm>
        </p:spPr>
        <p:txBody>
          <a:bodyPr/>
          <a:lstStyle/>
          <a:p>
            <a:r>
              <a:rPr lang="cs-CZ" sz="2000" b="1" smtClean="0">
                <a:latin typeface="Arial" charset="0"/>
                <a:cs typeface="Arial" charset="0"/>
              </a:rPr>
              <a:t>UŽIVATELSKÉ ROZHRANÍ – CO TO VLASTNĚ ZNAMENÁ?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914400" y="1447800"/>
            <a:ext cx="7772400" cy="4933950"/>
          </a:xfrm>
        </p:spPr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Je to vlastně takový počítačový domeček ve kterém se může uživatel pohybovat</a:t>
            </a:r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r>
              <a:rPr lang="cs-CZ" smtClean="0">
                <a:solidFill>
                  <a:srgbClr val="FF0000"/>
                </a:solidFill>
                <a:hlinkClick r:id="rId2"/>
              </a:rPr>
              <a:t>Prostuduj si tento pojem na internetu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3348038" y="2924175"/>
            <a:ext cx="3168650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TYPY UŽIVATELSKÉHO</a:t>
            </a:r>
          </a:p>
          <a:p>
            <a:pPr algn="ctr"/>
            <a:r>
              <a:rPr lang="cs-CZ"/>
              <a:t> ROZHRANÍ</a:t>
            </a:r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>
            <a:off x="5076825" y="3716338"/>
            <a:ext cx="1655763" cy="8651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10246" name="Line 6"/>
          <p:cNvSpPr>
            <a:spLocks noChangeShapeType="1"/>
          </p:cNvSpPr>
          <p:nvPr/>
        </p:nvSpPr>
        <p:spPr bwMode="auto">
          <a:xfrm flipH="1">
            <a:off x="2916238" y="3716338"/>
            <a:ext cx="1584325" cy="7921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lg" len="lg"/>
          </a:ln>
        </p:spPr>
        <p:txBody>
          <a:bodyPr/>
          <a:lstStyle/>
          <a:p>
            <a:endParaRPr lang="cs-CZ"/>
          </a:p>
        </p:txBody>
      </p:sp>
      <p:sp>
        <p:nvSpPr>
          <p:cNvPr id="10247" name="Rectangle 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1187450" y="4581525"/>
            <a:ext cx="2232025" cy="792163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TEXTOVÝ</a:t>
            </a:r>
          </a:p>
        </p:txBody>
      </p:sp>
      <p:sp>
        <p:nvSpPr>
          <p:cNvPr id="10248" name="Rectangle 8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6300788" y="4652963"/>
            <a:ext cx="2232025" cy="792162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GRAFICKÝ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TEXTOVÝ REŽIM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Tvoří ho příkazový řádek a znaky</a:t>
            </a:r>
          </a:p>
          <a:p>
            <a:r>
              <a:rPr lang="cs-CZ" smtClean="0">
                <a:latin typeface="Arial" charset="0"/>
                <a:cs typeface="Arial" charset="0"/>
              </a:rPr>
              <a:t>Uživatel musí zadávat počítači příkazy</a:t>
            </a:r>
          </a:p>
          <a:p>
            <a:r>
              <a:rPr lang="cs-CZ" smtClean="0">
                <a:latin typeface="Arial" charset="0"/>
                <a:cs typeface="Arial" charset="0"/>
              </a:rPr>
              <a:t>Nepotřebuje k práci myš</a:t>
            </a:r>
          </a:p>
          <a:p>
            <a:r>
              <a:rPr lang="cs-CZ" smtClean="0">
                <a:latin typeface="Arial" charset="0"/>
                <a:cs typeface="Arial" charset="0"/>
              </a:rPr>
              <a:t>Práce v textovém editoru vyžaduje</a:t>
            </a:r>
            <a:br>
              <a:rPr lang="cs-CZ" smtClean="0">
                <a:latin typeface="Arial" charset="0"/>
                <a:cs typeface="Arial" charset="0"/>
              </a:rPr>
            </a:br>
            <a:r>
              <a:rPr lang="cs-CZ" smtClean="0">
                <a:latin typeface="Arial" charset="0"/>
                <a:cs typeface="Arial" charset="0"/>
              </a:rPr>
              <a:t>znalost příkazů</a:t>
            </a:r>
          </a:p>
          <a:p>
            <a:r>
              <a:rPr lang="cs-CZ" smtClean="0">
                <a:latin typeface="Arial" charset="0"/>
                <a:cs typeface="Arial" charset="0"/>
              </a:rPr>
              <a:t>Příkladem editoru je </a:t>
            </a:r>
            <a:r>
              <a:rPr lang="cs-CZ" b="1" smtClean="0">
                <a:latin typeface="Arial" charset="0"/>
                <a:cs typeface="Arial" charset="0"/>
              </a:rPr>
              <a:t>MSDOS</a:t>
            </a:r>
          </a:p>
          <a:p>
            <a:r>
              <a:rPr lang="cs-CZ" smtClean="0">
                <a:latin typeface="Arial" charset="0"/>
                <a:cs typeface="Arial" charset="0"/>
              </a:rPr>
              <a:t>V textovém režimu pracuje i</a:t>
            </a:r>
            <a:br>
              <a:rPr lang="cs-CZ" smtClean="0">
                <a:latin typeface="Arial" charset="0"/>
                <a:cs typeface="Arial" charset="0"/>
              </a:rPr>
            </a:br>
            <a:r>
              <a:rPr lang="cs-CZ" smtClean="0">
                <a:latin typeface="Arial" charset="0"/>
                <a:cs typeface="Arial" charset="0"/>
              </a:rPr>
              <a:t>operační systém </a:t>
            </a:r>
            <a:r>
              <a:rPr lang="cs-CZ" b="1" smtClean="0">
                <a:latin typeface="Arial" charset="0"/>
                <a:cs typeface="Arial" charset="0"/>
              </a:rPr>
              <a:t>LINUX</a:t>
            </a:r>
          </a:p>
        </p:txBody>
      </p:sp>
      <p:pic>
        <p:nvPicPr>
          <p:cNvPr id="11268" name="Picture 9" descr="word2000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3500438"/>
            <a:ext cx="3168650" cy="282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460432" y="6165304"/>
            <a:ext cx="28828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GRAFICKÝ REŽIM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Prostředí je vytvořeno z grafických prvků</a:t>
            </a:r>
          </a:p>
          <a:p>
            <a:r>
              <a:rPr lang="cs-CZ" smtClean="0">
                <a:latin typeface="Arial" charset="0"/>
                <a:cs typeface="Arial" charset="0"/>
              </a:rPr>
              <a:t>Obsahuje ikony, symboly, tlačítka, obrázky…</a:t>
            </a:r>
          </a:p>
          <a:p>
            <a:r>
              <a:rPr lang="cs-CZ" smtClean="0">
                <a:latin typeface="Arial" charset="0"/>
                <a:cs typeface="Arial" charset="0"/>
              </a:rPr>
              <a:t>Ovládá se především myší</a:t>
            </a:r>
          </a:p>
          <a:p>
            <a:r>
              <a:rPr lang="cs-CZ" smtClean="0">
                <a:latin typeface="Arial" charset="0"/>
                <a:cs typeface="Arial" charset="0"/>
              </a:rPr>
              <a:t>Využívá klávesové zkratky</a:t>
            </a:r>
          </a:p>
          <a:p>
            <a:r>
              <a:rPr lang="cs-CZ" smtClean="0">
                <a:latin typeface="Arial" charset="0"/>
                <a:cs typeface="Arial" charset="0"/>
              </a:rPr>
              <a:t>Pro běžného uživatele je daleko</a:t>
            </a:r>
          </a:p>
          <a:p>
            <a:pPr>
              <a:buFont typeface="Wingdings" pitchFamily="2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   přijatelnější</a:t>
            </a:r>
          </a:p>
        </p:txBody>
      </p:sp>
      <p:pic>
        <p:nvPicPr>
          <p:cNvPr id="12292" name="Picture 5" descr="01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2" y="3789363"/>
            <a:ext cx="3121025" cy="234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604448" y="6021288"/>
            <a:ext cx="2160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14400" y="274638"/>
            <a:ext cx="7772400" cy="850900"/>
          </a:xfrm>
        </p:spPr>
        <p:txBody>
          <a:bodyPr/>
          <a:lstStyle/>
          <a:p>
            <a:r>
              <a:rPr lang="cs-CZ" sz="3200" smtClean="0"/>
              <a:t>NEJZNÁMĚJŠÍ OPERAČNÍ SYSTÉMY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r>
              <a:rPr lang="cs-CZ" smtClean="0"/>
              <a:t>MS DOS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  <a:p>
            <a:r>
              <a:rPr lang="cs-CZ" smtClean="0"/>
              <a:t>WINDOWS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  <a:p>
            <a:r>
              <a:rPr lang="cs-CZ" smtClean="0"/>
              <a:t>LINUX</a:t>
            </a:r>
          </a:p>
        </p:txBody>
      </p:sp>
      <p:sp>
        <p:nvSpPr>
          <p:cNvPr id="13316" name="Rectangle 5"/>
          <p:cNvSpPr>
            <a:spLocks noGrp="1" noChangeArrowheads="1"/>
          </p:cNvSpPr>
          <p:nvPr>
            <p:ph sz="quarter" idx="2"/>
          </p:nvPr>
        </p:nvSpPr>
        <p:spPr>
          <a:xfrm>
            <a:off x="4933950" y="1447800"/>
            <a:ext cx="3749675" cy="4572000"/>
          </a:xfrm>
        </p:spPr>
        <p:txBody>
          <a:bodyPr/>
          <a:lstStyle/>
          <a:p>
            <a:r>
              <a:rPr lang="cs-CZ" smtClean="0"/>
              <a:t>MAS OS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  <a:p>
            <a:r>
              <a:rPr lang="cs-CZ" smtClean="0"/>
              <a:t>SOLARIS 10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13317" name="Picture 7" descr="200px-Msdos62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1557338"/>
            <a:ext cx="1463675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9" descr="254060004856_0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875" y="3644900"/>
            <a:ext cx="11334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11" descr="linux-logo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875" y="5084763"/>
            <a:ext cx="10477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13" descr="ts_tiger_macosx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1863" y="1916113"/>
            <a:ext cx="100965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1" name="Picture 15" descr="Apple%2525Logo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235825" y="1700213"/>
            <a:ext cx="10668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2" name="Picture 17" descr="1099988853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00788" y="4941888"/>
            <a:ext cx="142875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4522788" y="3068960"/>
            <a:ext cx="1932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235825" y="2497138"/>
            <a:ext cx="21649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89350" y="4581128"/>
            <a:ext cx="234578" cy="360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91880" y="6018213"/>
            <a:ext cx="197470" cy="3631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729538" y="5949280"/>
            <a:ext cx="154830" cy="2504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do sešitu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Operační systém je základní program v počítači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Uživatelské rozhraní je souhrn způsobů, jakými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 tooltip="Člověk"/>
              </a:rPr>
              <a:t>lidé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(uživatelé) ovlivňují chování strojů, zařízení,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 tooltip="Počítačový program"/>
              </a:rPr>
              <a:t>počítačových programů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548640" lvl="1" fontAlgn="auto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Textové</a:t>
            </a:r>
          </a:p>
          <a:p>
            <a:pPr marL="548640" lvl="1" fontAlgn="auto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Grafické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Nejznámější operační systémy</a:t>
            </a:r>
          </a:p>
          <a:p>
            <a:pPr marL="548640" lvl="1" fontAlgn="auto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MS DOS</a:t>
            </a:r>
          </a:p>
          <a:p>
            <a:pPr marL="548640" lvl="1" fontAlgn="auto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WINDOWS</a:t>
            </a:r>
          </a:p>
          <a:p>
            <a:pPr marL="548640" lvl="1" fontAlgn="auto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LINUX</a:t>
            </a:r>
          </a:p>
          <a:p>
            <a:pPr marL="548640" lvl="1" fontAlgn="auto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MAC OS</a:t>
            </a:r>
          </a:p>
          <a:p>
            <a:pPr marL="548640" lvl="1" fontAlgn="auto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SOLARIS 10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532440" y="1412776"/>
            <a:ext cx="184523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OS – úkol č.1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Zjisti pomoci internetu základní informace o operačních systémech. Z informací sestav tabulku, podobně jako u přehledu externích zařízeních v minulém tématu.</a:t>
            </a:r>
          </a:p>
          <a:p>
            <a:pPr marL="548640" lvl="1" fontAlgn="auto">
              <a:spcBef>
                <a:spcPts val="37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Tabulka bude obsahovat:</a:t>
            </a:r>
          </a:p>
          <a:p>
            <a:pPr marL="822960" lvl="2" fontAlgn="auto">
              <a:spcBef>
                <a:spcPts val="370"/>
              </a:spcBef>
              <a:spcAft>
                <a:spcPts val="0"/>
              </a:spcAft>
              <a:buClr>
                <a:schemeClr val="accent1">
                  <a:tint val="60000"/>
                </a:schemeClr>
              </a:buClr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Název operačního systému</a:t>
            </a:r>
          </a:p>
          <a:p>
            <a:pPr marL="822960" lvl="2" fontAlgn="auto">
              <a:spcBef>
                <a:spcPts val="370"/>
              </a:spcBef>
              <a:spcAft>
                <a:spcPts val="0"/>
              </a:spcAft>
              <a:buClr>
                <a:schemeClr val="accent1">
                  <a:tint val="60000"/>
                </a:schemeClr>
              </a:buClr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Logo operačního systému</a:t>
            </a:r>
          </a:p>
          <a:p>
            <a:pPr marL="822960" lvl="2" fontAlgn="auto">
              <a:spcBef>
                <a:spcPts val="370"/>
              </a:spcBef>
              <a:spcAft>
                <a:spcPts val="0"/>
              </a:spcAft>
              <a:buClr>
                <a:schemeClr val="accent1">
                  <a:tint val="60000"/>
                </a:schemeClr>
              </a:buClr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Jméno člověka nebo firmy, která systém vyvinula</a:t>
            </a:r>
          </a:p>
          <a:p>
            <a:pPr marL="822960" lvl="2" fontAlgn="auto">
              <a:spcBef>
                <a:spcPts val="370"/>
              </a:spcBef>
              <a:spcAft>
                <a:spcPts val="0"/>
              </a:spcAft>
              <a:buClr>
                <a:schemeClr val="accent1">
                  <a:tint val="60000"/>
                </a:schemeClr>
              </a:buClr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Jaký typ licence k operačnímu systému potřebuješ</a:t>
            </a:r>
          </a:p>
          <a:p>
            <a:pPr marL="822960" lvl="2" fontAlgn="auto">
              <a:spcBef>
                <a:spcPts val="370"/>
              </a:spcBef>
              <a:spcAft>
                <a:spcPts val="0"/>
              </a:spcAft>
              <a:buClr>
                <a:schemeClr val="accent1">
                  <a:tint val="60000"/>
                </a:schemeClr>
              </a:buClr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Kde se hlavně operační systém používá</a:t>
            </a:r>
          </a:p>
          <a:p>
            <a:pPr marL="548640" lvl="1" fontAlgn="auto">
              <a:spcBef>
                <a:spcPts val="37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 tabulky zařaď systémy, které jsme probrali a ještě alespoň jednu zajímavost </a:t>
            </a:r>
          </a:p>
          <a:p>
            <a:pPr marL="548640" lvl="1" fontAlgn="auto">
              <a:spcBef>
                <a:spcPts val="37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Hotovou tabulku na jednom listu vytiskni a vlep do sešitu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850" y="476250"/>
            <a:ext cx="1219200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528050" y="1571625"/>
            <a:ext cx="436438" cy="2731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Učebnice Informatika pro základní školy, vydavatelství </a:t>
            </a:r>
            <a:r>
              <a:rPr lang="cs-CZ" dirty="0" err="1" smtClean="0">
                <a:latin typeface="Arial" charset="0"/>
                <a:cs typeface="Arial" charset="0"/>
              </a:rPr>
              <a:t>Computer</a:t>
            </a:r>
            <a:r>
              <a:rPr lang="cs-CZ" dirty="0" smtClean="0">
                <a:latin typeface="Arial" charset="0"/>
                <a:cs typeface="Arial" charset="0"/>
              </a:rPr>
              <a:t> Media</a:t>
            </a:r>
          </a:p>
          <a:p>
            <a:r>
              <a:rPr lang="cs-CZ" smtClean="0">
                <a:latin typeface="Arial" charset="0"/>
                <a:cs typeface="Arial" charset="0"/>
              </a:rPr>
              <a:t>Obr</a:t>
            </a:r>
            <a:r>
              <a:rPr lang="cs-CZ" dirty="0" smtClean="0">
                <a:latin typeface="Arial" charset="0"/>
                <a:cs typeface="Arial" charset="0"/>
              </a:rPr>
              <a:t>. </a:t>
            </a:r>
            <a:r>
              <a:rPr lang="cs-CZ" dirty="0">
                <a:latin typeface="Arial" charset="0"/>
                <a:cs typeface="Arial" charset="0"/>
              </a:rPr>
              <a:t>1 </a:t>
            </a:r>
            <a:r>
              <a:rPr lang="cs-CZ" dirty="0">
                <a:latin typeface="Arial" charset="0"/>
                <a:cs typeface="Arial" charset="0"/>
                <a:hlinkClick r:id="rId2"/>
              </a:rPr>
              <a:t>http://</a:t>
            </a:r>
            <a:r>
              <a:rPr lang="cs-CZ" dirty="0" smtClean="0">
                <a:latin typeface="Arial" charset="0"/>
                <a:cs typeface="Arial" charset="0"/>
                <a:hlinkClick r:id="rId2"/>
              </a:rPr>
              <a:t>www.gify.nou.cz/lid_skola.htm</a:t>
            </a:r>
            <a:endParaRPr lang="cs-CZ" dirty="0" smtClean="0">
              <a:latin typeface="Arial" charset="0"/>
              <a:cs typeface="Arial" charset="0"/>
            </a:endParaRPr>
          </a:p>
          <a:p>
            <a:r>
              <a:rPr lang="cs-CZ" dirty="0" smtClean="0">
                <a:latin typeface="Arial" charset="0"/>
                <a:cs typeface="Arial" charset="0"/>
              </a:rPr>
              <a:t>Obr. </a:t>
            </a:r>
            <a:r>
              <a:rPr lang="cs-CZ" dirty="0">
                <a:latin typeface="Arial" charset="0"/>
                <a:cs typeface="Arial" charset="0"/>
              </a:rPr>
              <a:t>2 </a:t>
            </a:r>
            <a:r>
              <a:rPr lang="cs-CZ" dirty="0">
                <a:latin typeface="Arial" charset="0"/>
                <a:cs typeface="Arial" charset="0"/>
                <a:hlinkClick r:id="rId3"/>
              </a:rPr>
              <a:t>http://</a:t>
            </a:r>
            <a:r>
              <a:rPr lang="cs-CZ" dirty="0" smtClean="0">
                <a:latin typeface="Arial" charset="0"/>
                <a:cs typeface="Arial" charset="0"/>
                <a:hlinkClick r:id="rId3"/>
              </a:rPr>
              <a:t>www.gify.nou.cz/lid_policie1.htm</a:t>
            </a:r>
            <a:endParaRPr lang="cs-CZ" dirty="0" smtClean="0">
              <a:latin typeface="Arial" charset="0"/>
              <a:cs typeface="Arial" charset="0"/>
            </a:endParaRPr>
          </a:p>
          <a:p>
            <a:r>
              <a:rPr lang="cs-CZ" dirty="0" smtClean="0">
                <a:latin typeface="Arial" charset="0"/>
                <a:cs typeface="Arial" charset="0"/>
              </a:rPr>
              <a:t>Obr. </a:t>
            </a:r>
            <a:r>
              <a:rPr lang="cs-CZ" dirty="0">
                <a:latin typeface="Arial" charset="0"/>
                <a:cs typeface="Arial" charset="0"/>
              </a:rPr>
              <a:t>3 </a:t>
            </a:r>
            <a:r>
              <a:rPr lang="cs-CZ" dirty="0">
                <a:latin typeface="Arial" charset="0"/>
                <a:cs typeface="Arial" charset="0"/>
                <a:hlinkClick r:id="rId4"/>
              </a:rPr>
              <a:t>http://</a:t>
            </a:r>
            <a:r>
              <a:rPr lang="cs-CZ" dirty="0" smtClean="0">
                <a:latin typeface="Arial" charset="0"/>
                <a:cs typeface="Arial" charset="0"/>
                <a:hlinkClick r:id="rId4"/>
              </a:rPr>
              <a:t>cs.wikipedia.org/wiki/Textov%C3%A9_u%C5%BEivatelsk%C3%A9_rozhran%C3%AD</a:t>
            </a:r>
            <a:endParaRPr lang="cs-CZ" dirty="0" smtClean="0">
              <a:latin typeface="Arial" charset="0"/>
              <a:cs typeface="Arial" charset="0"/>
            </a:endParaRPr>
          </a:p>
          <a:p>
            <a:r>
              <a:rPr lang="cs-CZ" dirty="0" smtClean="0">
                <a:latin typeface="Arial" charset="0"/>
                <a:cs typeface="Arial" charset="0"/>
              </a:rPr>
              <a:t>Obr. </a:t>
            </a:r>
            <a:r>
              <a:rPr lang="cs-CZ" dirty="0">
                <a:latin typeface="Arial" charset="0"/>
                <a:cs typeface="Arial" charset="0"/>
              </a:rPr>
              <a:t>4 </a:t>
            </a:r>
            <a:r>
              <a:rPr lang="cs-CZ" dirty="0">
                <a:latin typeface="Arial" charset="0"/>
                <a:cs typeface="Arial" charset="0"/>
                <a:hlinkClick r:id="rId5"/>
              </a:rPr>
              <a:t>http://</a:t>
            </a:r>
            <a:r>
              <a:rPr lang="cs-CZ" dirty="0" smtClean="0">
                <a:latin typeface="Arial" charset="0"/>
                <a:cs typeface="Arial" charset="0"/>
                <a:hlinkClick r:id="rId5"/>
              </a:rPr>
              <a:t>cs.wikipedia.org/wiki/Grafick%C3%A9_u%C5%BEivatelsk%C3%A9_rozhran%C3%AD</a:t>
            </a:r>
            <a:endParaRPr lang="cs-CZ" dirty="0" smtClean="0">
              <a:latin typeface="Arial" charset="0"/>
              <a:cs typeface="Arial" charset="0"/>
            </a:endParaRPr>
          </a:p>
          <a:p>
            <a:r>
              <a:rPr lang="cs-CZ" dirty="0" smtClean="0">
                <a:latin typeface="Arial" charset="0"/>
                <a:cs typeface="Arial" charset="0"/>
              </a:rPr>
              <a:t>Obr. </a:t>
            </a:r>
            <a:r>
              <a:rPr lang="cs-CZ" dirty="0">
                <a:latin typeface="Arial" charset="0"/>
                <a:cs typeface="Arial" charset="0"/>
              </a:rPr>
              <a:t>5 </a:t>
            </a:r>
            <a:r>
              <a:rPr lang="cs-CZ" dirty="0">
                <a:latin typeface="Arial" charset="0"/>
                <a:cs typeface="Arial" charset="0"/>
                <a:hlinkClick r:id="rId6"/>
              </a:rPr>
              <a:t>http://</a:t>
            </a:r>
            <a:r>
              <a:rPr lang="cs-CZ" dirty="0" smtClean="0">
                <a:latin typeface="Arial" charset="0"/>
                <a:cs typeface="Arial" charset="0"/>
                <a:hlinkClick r:id="rId6"/>
              </a:rPr>
              <a:t>cs.wikipedia.org/wiki/MSDOS</a:t>
            </a:r>
            <a:endParaRPr lang="cs-CZ" dirty="0" smtClean="0">
              <a:latin typeface="Arial" charset="0"/>
              <a:cs typeface="Arial" charset="0"/>
            </a:endParaRPr>
          </a:p>
          <a:p>
            <a:endParaRPr lang="cs-CZ" dirty="0" smtClean="0">
              <a:latin typeface="Arial" charset="0"/>
              <a:cs typeface="Arial" charset="0"/>
            </a:endParaRPr>
          </a:p>
          <a:p>
            <a:endParaRPr lang="cs-CZ" dirty="0" smtClean="0">
              <a:latin typeface="Arial" charset="0"/>
              <a:cs typeface="Arial" charset="0"/>
            </a:endParaRPr>
          </a:p>
          <a:p>
            <a:endParaRPr lang="cs-CZ" dirty="0" smtClean="0">
              <a:latin typeface="Arial" charset="0"/>
              <a:cs typeface="Arial" charset="0"/>
            </a:endParaRPr>
          </a:p>
          <a:p>
            <a:endParaRPr lang="cs-CZ" dirty="0" smtClean="0">
              <a:latin typeface="Arial" charset="0"/>
              <a:cs typeface="Arial" charset="0"/>
            </a:endParaRPr>
          </a:p>
          <a:p>
            <a:endParaRPr lang="cs-CZ" dirty="0" smtClean="0">
              <a:latin typeface="Arial" charset="0"/>
              <a:cs typeface="Arial" charset="0"/>
            </a:endParaRP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764704"/>
            <a:ext cx="7772400" cy="5255096"/>
          </a:xfrm>
        </p:spPr>
        <p:txBody>
          <a:bodyPr/>
          <a:lstStyle/>
          <a:p>
            <a:r>
              <a:rPr lang="cs-CZ" dirty="0" smtClean="0"/>
              <a:t>Obr. </a:t>
            </a:r>
            <a:r>
              <a:rPr lang="cs-CZ" dirty="0"/>
              <a:t>6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cs.wikipedia.org/wiki/Mac_OS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7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cs.wikipedia.org/wiki/Windows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8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cs.wikipedia.org/wiki/Linux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9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cs.wikipedia.org/wiki/Solaris_10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10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necyklopedie.wikia.com/wiki/Mozek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042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2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105</TotalTime>
  <Words>426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Základní škola a mateřská škola Staré Město   Interaktivní škola pro žáka 21.století</vt:lpstr>
      <vt:lpstr>WINDOWS 1</vt:lpstr>
      <vt:lpstr>CO JE TO OPERAČNÍ SYSTÉM?</vt:lpstr>
      <vt:lpstr>K ČEMU OPERAČNÍ SYSTÉM POUŽIJU?</vt:lpstr>
      <vt:lpstr>UŽIVATELSKÉ ROZHRANÍ – CO TO VLASTNĚ ZNAMENÁ?</vt:lpstr>
      <vt:lpstr>TEXTOVÝ REŽIM</vt:lpstr>
      <vt:lpstr>GRAFICKÝ REŽIM</vt:lpstr>
      <vt:lpstr>NEJZNÁMĚJŠÍ OPERAČNÍ SYSTÉMY</vt:lpstr>
      <vt:lpstr>Zápis do sešitu </vt:lpstr>
      <vt:lpstr>OS – úkol č.1   </vt:lpstr>
      <vt:lpstr>Použité zdroje informací</vt:lpstr>
      <vt:lpstr>Prezentace aplikace PowerPoint</vt:lpstr>
    </vt:vector>
  </TitlesOfParts>
  <Company>zs stare mesto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WINDOWS 1</dc:title>
  <dc:creator>zš stare mesto</dc:creator>
  <cp:lastModifiedBy>Martin a Lída</cp:lastModifiedBy>
  <cp:revision>15</cp:revision>
  <dcterms:created xsi:type="dcterms:W3CDTF">2007-08-17T04:19:27Z</dcterms:created>
  <dcterms:modified xsi:type="dcterms:W3CDTF">2012-12-28T15:48:48Z</dcterms:modified>
</cp:coreProperties>
</file>