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9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6" r:id="rId11"/>
    <p:sldId id="267" r:id="rId12"/>
    <p:sldId id="269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5" name="Zaoblený obdélník 4"/>
          <p:cNvSpPr/>
          <p:nvPr/>
        </p:nvSpPr>
        <p:spPr>
          <a:xfrm>
            <a:off x="65088" y="69850"/>
            <a:ext cx="9013825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63500" y="1449388"/>
            <a:ext cx="9020175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63500" y="2976563"/>
            <a:ext cx="9020175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FF0E0219-C100-4725-B765-E75E9FBB92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8B053E-83E5-49BC-B601-8E47CA8415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5" name="Zaoblený obdélník 4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 flipV="1">
            <a:off x="69850" y="2376488"/>
            <a:ext cx="901382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69850" y="2341563"/>
            <a:ext cx="901382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68263" y="2468563"/>
            <a:ext cx="9015412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E306FB-9E4C-4675-BA19-6DB9F8A9E6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7C4857-306E-4475-B05C-32A35E2E08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F82606-C758-42FF-84B6-B83F4B73B7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9DB456-6CEE-4F90-A6A1-7D561CE78C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0FF569-BF34-445F-8F9F-7F424D81F8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6" name="Zaoblený obdélník 5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331682-B09B-498E-BC92-FDB8AD80D9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 flipV="1">
            <a:off x="68263" y="4683125"/>
            <a:ext cx="900747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68263" y="4649788"/>
            <a:ext cx="900747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68263" y="4773613"/>
            <a:ext cx="9007475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0CCB47-50C2-4205-8C3A-09C7ADBC62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90473-8BE6-4870-A7DD-04B11147B5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01F4E0-F657-4DB1-8090-9E3D297394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2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914400" y="274638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3E39585C-2171-4F3D-B0FD-3165F4EAE9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2" r:id="rId1"/>
    <p:sldLayoutId id="2147483865" r:id="rId2"/>
    <p:sldLayoutId id="2147483873" r:id="rId3"/>
    <p:sldLayoutId id="2147483866" r:id="rId4"/>
    <p:sldLayoutId id="2147483867" r:id="rId5"/>
    <p:sldLayoutId id="2147483868" r:id="rId6"/>
    <p:sldLayoutId id="2147483869" r:id="rId7"/>
    <p:sldLayoutId id="2147483874" r:id="rId8"/>
    <p:sldLayoutId id="2147483875" r:id="rId9"/>
    <p:sldLayoutId id="2147483870" r:id="rId10"/>
    <p:sldLayoutId id="214748387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9pPr>
    </p:titleStyle>
    <p:bodyStyle>
      <a:lvl1pPr marL="273050" indent="-273050" algn="l" rtl="0" eaLnBrk="0" fontAlgn="base" hangingPunct="0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eaLnBrk="0" fontAlgn="base" hangingPunct="0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ts val="375"/>
        </a:spcBef>
        <a:spcAft>
          <a:spcPct val="0"/>
        </a:spcAft>
        <a:buClr>
          <a:srgbClr val="F6D3AA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ts val="375"/>
        </a:spcBef>
        <a:spcAft>
          <a:spcPct val="0"/>
        </a:spcAft>
        <a:buClr>
          <a:srgbClr val="E66C7D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75"/>
        </a:spcBef>
        <a:spcAft>
          <a:spcPct val="0"/>
        </a:spcAft>
        <a:buClr>
          <a:srgbClr val="E66C7D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www.gify.nou.cz/lid_skola.htm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necyklopedie.wikia.com/wiki/Mozek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ify.nou.cz/lid_skola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913" y="3644900"/>
            <a:ext cx="6911975" cy="1871663"/>
          </a:xfrm>
        </p:spPr>
        <p:txBody>
          <a:bodyPr>
            <a:normAutofit fontScale="92500"/>
          </a:bodyPr>
          <a:lstStyle/>
          <a:p>
            <a:pPr algn="l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INFORMATIKA</a:t>
            </a:r>
          </a:p>
          <a:p>
            <a:pPr algn="l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VII.</a:t>
            </a:r>
          </a:p>
          <a:p>
            <a:pPr algn="l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SOFTWARE A HARDAWARE</a:t>
            </a:r>
          </a:p>
          <a:p>
            <a:pPr algn="l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 </a:t>
            </a:r>
            <a:r>
              <a:rPr lang="cs-CZ" dirty="0" err="1" smtClean="0"/>
              <a:t>Mgr.Jana</a:t>
            </a:r>
            <a:r>
              <a:rPr lang="cs-CZ" dirty="0" smtClean="0"/>
              <a:t> </a:t>
            </a:r>
            <a:r>
              <a:rPr lang="cs-CZ" dirty="0" err="1" smtClean="0"/>
              <a:t>Hložková</a:t>
            </a:r>
            <a:endParaRPr lang="cs-CZ" dirty="0" smtClean="0"/>
          </a:p>
          <a:p>
            <a:pPr algn="l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</p:txBody>
      </p:sp>
      <p:sp>
        <p:nvSpPr>
          <p:cNvPr id="6147" name="Zástupný symbol pro datum 4"/>
          <p:cNvSpPr>
            <a:spLocks noGrp="1"/>
          </p:cNvSpPr>
          <p:nvPr>
            <p:ph type="dt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r>
              <a:rPr lang="cs-CZ" dirty="0" smtClean="0"/>
              <a:t>24.3.2011</a:t>
            </a:r>
          </a:p>
        </p:txBody>
      </p:sp>
      <p:sp>
        <p:nvSpPr>
          <p:cNvPr id="6148" name="Zástupný symbol pro zápatí 5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r>
              <a:rPr lang="cs-CZ" dirty="0" smtClean="0"/>
              <a:t>EU do škol šablona III./2 Inovace a zkvalitnění výuky prostřednictvím ICT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1B5C5E4-5EAC-4FDE-A147-50BA2D6BCE7A}" type="slidenum">
              <a:rPr lang="cs-CZ"/>
              <a:pPr>
                <a:defRPr/>
              </a:pPr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650" y="549275"/>
            <a:ext cx="7772400" cy="2232025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smtClean="0"/>
              <a:t/>
            </a:r>
            <a:br>
              <a:rPr lang="cs-CZ" sz="3200" smtClean="0"/>
            </a:br>
            <a:r>
              <a:rPr lang="cs-CZ" sz="3600" smtClean="0"/>
              <a:t/>
            </a:r>
            <a:br>
              <a:rPr lang="cs-CZ" sz="3600" smtClean="0"/>
            </a:br>
            <a:r>
              <a:rPr lang="cs-CZ" smtClean="0"/>
              <a:t>Interaktivní škola pro žáka 21.století</a:t>
            </a:r>
            <a:endParaRPr lang="cs-CZ"/>
          </a:p>
        </p:txBody>
      </p:sp>
      <p:pic>
        <p:nvPicPr>
          <p:cNvPr id="61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063" y="2636838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OPERAČNÍ SYSTÉM WINDOWS</a:t>
            </a:r>
          </a:p>
          <a:p>
            <a:pPr eaLnBrk="1" hangingPunct="1"/>
            <a:r>
              <a:rPr lang="cs-CZ" smtClean="0"/>
              <a:t>OKNA</a:t>
            </a:r>
          </a:p>
        </p:txBody>
      </p:sp>
      <p:sp>
        <p:nvSpPr>
          <p:cNvPr id="717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57200" y="1506538"/>
            <a:ext cx="8229600" cy="1470025"/>
          </a:xfrm>
        </p:spPr>
        <p:txBody>
          <a:bodyPr/>
          <a:lstStyle/>
          <a:p>
            <a:pPr eaLnBrk="1" hangingPunct="1"/>
            <a:r>
              <a:rPr lang="cs-CZ" smtClean="0"/>
              <a:t>WINDOWS 2</a:t>
            </a:r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/>
              <a:t>ZÁKLADNÍ OVLÁDACÍ JEDNOTKA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algn="ctr" eaLnBrk="1" hangingPunct="1"/>
            <a:r>
              <a:rPr lang="cs-CZ" sz="2400" smtClean="0"/>
              <a:t>POPIS PRACOVNÍ PLOCHY</a:t>
            </a:r>
          </a:p>
        </p:txBody>
      </p:sp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2076450"/>
            <a:ext cx="8751887" cy="478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POPIS OKNA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8463" y="1484784"/>
            <a:ext cx="8745537" cy="5153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APLIKAČNÍ OKNO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Okno, ve kterém je spuštěn konkrétní program-aplikace. Obsah může být zcela libovolný</a:t>
            </a:r>
          </a:p>
        </p:txBody>
      </p:sp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413" y="2781300"/>
            <a:ext cx="4535487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Konfigurační okno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Obsahuje několik záložek,</a:t>
            </a:r>
            <a:br>
              <a:rPr lang="cs-CZ" smtClean="0"/>
            </a:br>
            <a:r>
              <a:rPr lang="cs-CZ" smtClean="0"/>
              <a:t> záložky obsahují ovládací</a:t>
            </a:r>
            <a:br>
              <a:rPr lang="cs-CZ" smtClean="0"/>
            </a:br>
            <a:r>
              <a:rPr lang="cs-CZ" smtClean="0"/>
              <a:t> prvky, v dolním</a:t>
            </a:r>
            <a:br>
              <a:rPr lang="cs-CZ" smtClean="0"/>
            </a:br>
            <a:r>
              <a:rPr lang="cs-CZ" smtClean="0"/>
              <a:t>rohu jsou obvykle tlačítka</a:t>
            </a:r>
            <a:br>
              <a:rPr lang="cs-CZ" smtClean="0"/>
            </a:br>
            <a:r>
              <a:rPr lang="cs-CZ" smtClean="0"/>
              <a:t>OK, STORNO, </a:t>
            </a:r>
            <a:br>
              <a:rPr lang="cs-CZ" smtClean="0"/>
            </a:br>
            <a:r>
              <a:rPr lang="cs-CZ" smtClean="0"/>
              <a:t>POUŽÍT</a:t>
            </a:r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81600" y="1916113"/>
            <a:ext cx="3962400" cy="432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Informační okna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algn="ctr" eaLnBrk="1" hangingPunct="1"/>
            <a:r>
              <a:rPr lang="cs-CZ" smtClean="0"/>
              <a:t>Informují o určitém stavu</a:t>
            </a:r>
          </a:p>
          <a:p>
            <a:pPr algn="ctr" eaLnBrk="1" hangingPunct="1"/>
            <a:r>
              <a:rPr lang="cs-CZ" smtClean="0"/>
              <a:t>Dotazují se na další postup</a:t>
            </a:r>
          </a:p>
          <a:p>
            <a:pPr algn="ctr" eaLnBrk="1" hangingPunct="1"/>
            <a:r>
              <a:rPr lang="cs-CZ" smtClean="0"/>
              <a:t>Neobsahuje žádné prvky ani dialogy</a:t>
            </a:r>
          </a:p>
        </p:txBody>
      </p:sp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975" y="3933825"/>
            <a:ext cx="408622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Okno klasické složky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Přihrádka pro další podsložky</a:t>
            </a:r>
          </a:p>
          <a:p>
            <a:pPr eaLnBrk="1" hangingPunct="1"/>
            <a:r>
              <a:rPr lang="cs-CZ" smtClean="0"/>
              <a:t>Adresář</a:t>
            </a:r>
          </a:p>
          <a:p>
            <a:pPr eaLnBrk="1" hangingPunct="1"/>
            <a:r>
              <a:rPr lang="cs-CZ" smtClean="0"/>
              <a:t>Konkrétní soubory</a:t>
            </a:r>
          </a:p>
          <a:p>
            <a:pPr eaLnBrk="1" hangingPunct="1"/>
            <a:r>
              <a:rPr lang="cs-CZ" smtClean="0"/>
              <a:t>Ve windows je každá</a:t>
            </a:r>
            <a:br>
              <a:rPr lang="cs-CZ" smtClean="0"/>
            </a:br>
            <a:r>
              <a:rPr lang="cs-CZ" smtClean="0"/>
              <a:t> složka samostatně </a:t>
            </a:r>
            <a:br>
              <a:rPr lang="cs-CZ" smtClean="0"/>
            </a:br>
            <a:r>
              <a:rPr lang="cs-CZ" smtClean="0"/>
              <a:t>nastavitelná</a:t>
            </a:r>
          </a:p>
        </p:txBody>
      </p:sp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6100" y="2708275"/>
            <a:ext cx="4535488" cy="3265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Základní ovládání okna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algn="ctr" eaLnBrk="1" hangingPunct="1"/>
            <a:r>
              <a:rPr lang="cs-CZ" smtClean="0"/>
              <a:t>Otevření okna</a:t>
            </a:r>
          </a:p>
          <a:p>
            <a:pPr algn="ctr" eaLnBrk="1" hangingPunct="1"/>
            <a:r>
              <a:rPr lang="cs-CZ" smtClean="0"/>
              <a:t>Zavření okna</a:t>
            </a:r>
          </a:p>
          <a:p>
            <a:pPr algn="ctr" eaLnBrk="1" hangingPunct="1"/>
            <a:r>
              <a:rPr lang="cs-CZ" smtClean="0"/>
              <a:t>Minimalizace okna</a:t>
            </a:r>
          </a:p>
          <a:p>
            <a:pPr algn="ctr" eaLnBrk="1" hangingPunct="1"/>
            <a:r>
              <a:rPr lang="cs-CZ" smtClean="0"/>
              <a:t>Maximalizace okna</a:t>
            </a:r>
          </a:p>
          <a:p>
            <a:pPr algn="ctr" eaLnBrk="1" hangingPunct="1"/>
            <a:r>
              <a:rPr lang="cs-CZ" smtClean="0"/>
              <a:t>Přemístění okna na jinou pozici</a:t>
            </a:r>
          </a:p>
          <a:p>
            <a:pPr algn="ctr" eaLnBrk="1" hangingPunct="1"/>
            <a:r>
              <a:rPr lang="cs-CZ" smtClean="0"/>
              <a:t>Změna velikosti okna</a:t>
            </a:r>
          </a:p>
        </p:txBody>
      </p:sp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575" y="5300663"/>
            <a:ext cx="1944688" cy="66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725" y="5300663"/>
            <a:ext cx="550863" cy="71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77875"/>
          </a:xfrm>
        </p:spPr>
        <p:txBody>
          <a:bodyPr/>
          <a:lstStyle/>
          <a:p>
            <a:pPr eaLnBrk="1" hangingPunct="1"/>
            <a:r>
              <a:rPr lang="cs-CZ" smtClean="0"/>
              <a:t>Zápis do sešitu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052513"/>
            <a:ext cx="7772400" cy="5184775"/>
          </a:xfrm>
        </p:spPr>
        <p:txBody>
          <a:bodyPr>
            <a:normAutofit fontScale="85000" lnSpcReduction="20000"/>
          </a:bodyPr>
          <a:lstStyle/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i="1" u="sng" dirty="0" smtClean="0"/>
              <a:t>OKNO </a:t>
            </a:r>
            <a:r>
              <a:rPr lang="cs-CZ" dirty="0" smtClean="0"/>
              <a:t>je základní stavební jednotkou Windows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TYPY OKEN:</a:t>
            </a:r>
          </a:p>
          <a:p>
            <a:pPr marL="548640" lvl="1" eaLnBrk="1" fontAlgn="auto" hangingPunct="1">
              <a:spcBef>
                <a:spcPts val="37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Aplikační okno – spouští se v něm konkrétní program</a:t>
            </a:r>
          </a:p>
          <a:p>
            <a:pPr marL="548640" lvl="1" eaLnBrk="1" fontAlgn="auto" hangingPunct="1">
              <a:spcBef>
                <a:spcPts val="37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Konfigurační okno</a:t>
            </a:r>
          </a:p>
          <a:p>
            <a:pPr marL="548640" lvl="1" eaLnBrk="1" fontAlgn="auto" hangingPunct="1">
              <a:spcBef>
                <a:spcPts val="37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Informační okno – informuje o určitém stavu</a:t>
            </a:r>
          </a:p>
          <a:p>
            <a:pPr marL="548640" lvl="1" eaLnBrk="1" fontAlgn="auto" hangingPunct="1">
              <a:spcBef>
                <a:spcPts val="37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Okno klasické složky – adresář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Okna se ovládají pomocí PRVKŮ:</a:t>
            </a:r>
          </a:p>
          <a:p>
            <a:pPr marL="548640" lvl="1" eaLnBrk="1" fontAlgn="auto" hangingPunct="1">
              <a:spcBef>
                <a:spcPts val="37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Hlavní nabídka</a:t>
            </a:r>
          </a:p>
          <a:p>
            <a:pPr marL="548640" lvl="1" eaLnBrk="1" fontAlgn="auto" hangingPunct="1">
              <a:spcBef>
                <a:spcPts val="37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Panel nástrojů</a:t>
            </a:r>
          </a:p>
          <a:p>
            <a:pPr marL="548640" lvl="1" eaLnBrk="1" fontAlgn="auto" hangingPunct="1">
              <a:spcBef>
                <a:spcPts val="37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Sada nástrojů</a:t>
            </a:r>
          </a:p>
          <a:p>
            <a:pPr marL="548640" lvl="1" eaLnBrk="1" fontAlgn="auto" hangingPunct="1">
              <a:spcBef>
                <a:spcPts val="37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Stavový řádek</a:t>
            </a:r>
          </a:p>
          <a:p>
            <a:pPr marL="548640" lvl="1" eaLnBrk="1" fontAlgn="auto" hangingPunct="1">
              <a:spcBef>
                <a:spcPts val="37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Ikona</a:t>
            </a:r>
          </a:p>
          <a:p>
            <a:pPr marL="548640" lvl="1" eaLnBrk="1" fontAlgn="auto" hangingPunct="1">
              <a:spcBef>
                <a:spcPts val="37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Adresář</a:t>
            </a:r>
          </a:p>
          <a:p>
            <a:pPr marL="548640" lvl="1" eaLnBrk="1" fontAlgn="auto" hangingPunct="1">
              <a:spcBef>
                <a:spcPts val="37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Posuvník</a:t>
            </a:r>
            <a:endParaRPr lang="cs-CZ" dirty="0" smtClean="0"/>
          </a:p>
          <a:p>
            <a:pPr marL="548640" lvl="1" eaLnBrk="1" fontAlgn="auto" hangingPunct="1">
              <a:spcBef>
                <a:spcPts val="37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Zavření, maximalizace, minimalizace okna</a:t>
            </a:r>
          </a:p>
          <a:p>
            <a:pPr marL="548640" lvl="1" eaLnBrk="1" fontAlgn="auto" hangingPunct="1">
              <a:spcBef>
                <a:spcPts val="37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Titulní lišta</a:t>
            </a:r>
          </a:p>
          <a:p>
            <a:pPr marL="548640" lvl="1" eaLnBrk="1" fontAlgn="auto" hangingPunct="1">
              <a:spcBef>
                <a:spcPts val="37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Název okna</a:t>
            </a:r>
          </a:p>
          <a:p>
            <a:pPr marL="548640" lvl="1" eaLnBrk="1" fontAlgn="auto" hangingPunct="1">
              <a:spcBef>
                <a:spcPts val="37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548640" lvl="1" eaLnBrk="1" fontAlgn="auto" hangingPunct="1">
              <a:spcBef>
                <a:spcPts val="37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  <p:pic>
        <p:nvPicPr>
          <p:cNvPr id="15364" name="Picture 4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260350"/>
            <a:ext cx="1049338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8716963" y="1555750"/>
            <a:ext cx="175517" cy="28907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OS – úkol č.2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2420938"/>
            <a:ext cx="7772400" cy="3598862"/>
          </a:xfrm>
        </p:spPr>
        <p:txBody>
          <a:bodyPr/>
          <a:lstStyle/>
          <a:p>
            <a:pPr eaLnBrk="1" hangingPunct="1"/>
            <a:r>
              <a:rPr lang="cs-CZ" smtClean="0"/>
              <a:t>Od učitele vyzvedneš nebo v informačním systému najdeš pracovní list </a:t>
            </a:r>
            <a:br>
              <a:rPr lang="cs-CZ" smtClean="0"/>
            </a:br>
            <a:r>
              <a:rPr lang="cs-CZ" smtClean="0"/>
              <a:t>                    „OKNO A JEHO POPIS“ </a:t>
            </a:r>
          </a:p>
          <a:p>
            <a:pPr lvl="1" eaLnBrk="1" hangingPunct="1"/>
            <a:r>
              <a:rPr lang="cs-CZ" smtClean="0"/>
              <a:t>Doplň do volných popisek názvy jednotlivých prvků okna</a:t>
            </a:r>
          </a:p>
          <a:p>
            <a:pPr lvl="1" eaLnBrk="1" hangingPunct="1"/>
            <a:r>
              <a:rPr lang="cs-CZ" smtClean="0"/>
              <a:t>Hotový pracovní list vytiskni a vlep do sešitu</a:t>
            </a:r>
          </a:p>
        </p:txBody>
      </p:sp>
      <p:pic>
        <p:nvPicPr>
          <p:cNvPr id="16388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850" y="476250"/>
            <a:ext cx="1219200" cy="1095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8528050" y="1571625"/>
            <a:ext cx="220414" cy="2731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 informací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latin typeface="Arial" charset="0"/>
                <a:cs typeface="Arial" charset="0"/>
              </a:rPr>
              <a:t>Učebnice Informatika pro základní školy, vydavatelství </a:t>
            </a:r>
            <a:r>
              <a:rPr lang="cs-CZ" dirty="0" err="1" smtClean="0">
                <a:latin typeface="Arial" charset="0"/>
                <a:cs typeface="Arial" charset="0"/>
              </a:rPr>
              <a:t>Computer</a:t>
            </a:r>
            <a:r>
              <a:rPr lang="cs-CZ" dirty="0" smtClean="0">
                <a:latin typeface="Arial" charset="0"/>
                <a:cs typeface="Arial" charset="0"/>
              </a:rPr>
              <a:t> Media</a:t>
            </a:r>
          </a:p>
          <a:p>
            <a:pPr eaLnBrk="1" hangingPunct="1"/>
            <a:r>
              <a:rPr lang="cs-CZ" smtClean="0">
                <a:latin typeface="Arial" charset="0"/>
                <a:cs typeface="Arial" charset="0"/>
              </a:rPr>
              <a:t>Obr</a:t>
            </a:r>
            <a:r>
              <a:rPr lang="cs-CZ" dirty="0" smtClean="0">
                <a:latin typeface="Arial" charset="0"/>
                <a:cs typeface="Arial" charset="0"/>
              </a:rPr>
              <a:t>. </a:t>
            </a:r>
            <a:r>
              <a:rPr lang="cs-CZ" dirty="0">
                <a:latin typeface="Arial" charset="0"/>
                <a:cs typeface="Arial" charset="0"/>
              </a:rPr>
              <a:t>1 </a:t>
            </a:r>
            <a:r>
              <a:rPr lang="cs-CZ" dirty="0">
                <a:latin typeface="Arial" charset="0"/>
                <a:cs typeface="Arial" charset="0"/>
                <a:hlinkClick r:id="rId2"/>
              </a:rPr>
              <a:t>http://</a:t>
            </a:r>
            <a:r>
              <a:rPr lang="cs-CZ" dirty="0" smtClean="0">
                <a:latin typeface="Arial" charset="0"/>
                <a:cs typeface="Arial" charset="0"/>
                <a:hlinkClick r:id="rId2"/>
              </a:rPr>
              <a:t>www.gify.nou.cz/lid_skola.htm</a:t>
            </a:r>
            <a:endParaRPr lang="cs-CZ" dirty="0">
              <a:latin typeface="Arial" charset="0"/>
              <a:cs typeface="Arial" charset="0"/>
            </a:endParaRPr>
          </a:p>
          <a:p>
            <a:pPr eaLnBrk="1" hangingPunct="1"/>
            <a:r>
              <a:rPr lang="cs-CZ" dirty="0" smtClean="0">
                <a:latin typeface="Arial" charset="0"/>
                <a:cs typeface="Arial" charset="0"/>
              </a:rPr>
              <a:t>Obr. </a:t>
            </a:r>
            <a:r>
              <a:rPr lang="cs-CZ" dirty="0">
                <a:latin typeface="Arial" charset="0"/>
                <a:cs typeface="Arial" charset="0"/>
              </a:rPr>
              <a:t>2 http://</a:t>
            </a:r>
            <a:r>
              <a:rPr lang="cs-CZ" dirty="0" smtClean="0">
                <a:latin typeface="Arial" charset="0"/>
                <a:cs typeface="Arial" charset="0"/>
              </a:rPr>
              <a:t>necyklopedie.wikia.com/wiki/Mozek</a:t>
            </a:r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252</TotalTime>
  <Words>223</Words>
  <Application>Microsoft Office PowerPoint</Application>
  <PresentationFormat>Předvádění na obrazovce (4:3)</PresentationFormat>
  <Paragraphs>62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Jmění</vt:lpstr>
      <vt:lpstr>Základní škola a mateřská škola Staré Město   Interaktivní škola pro žáka 21.století</vt:lpstr>
      <vt:lpstr>WINDOWS 2</vt:lpstr>
      <vt:lpstr>ZÁKLADNÍ OVLÁDACÍ JEDNOTKA</vt:lpstr>
      <vt:lpstr>POPIS OKNA</vt:lpstr>
      <vt:lpstr>APLIKAČNÍ OKNO</vt:lpstr>
      <vt:lpstr>Konfigurační okno</vt:lpstr>
      <vt:lpstr>Informační okna</vt:lpstr>
      <vt:lpstr>Okno klasické složky</vt:lpstr>
      <vt:lpstr>Základní ovládání okna</vt:lpstr>
      <vt:lpstr>Zápis do sešitu</vt:lpstr>
      <vt:lpstr>OS – úkol č.2</vt:lpstr>
      <vt:lpstr>Použité zdroje informací</vt:lpstr>
    </vt:vector>
  </TitlesOfParts>
  <Company>zs stare mesto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WINDOWS 1</dc:title>
  <dc:creator>zš stare mesto</dc:creator>
  <cp:lastModifiedBy>Martin a Lída</cp:lastModifiedBy>
  <cp:revision>24</cp:revision>
  <dcterms:created xsi:type="dcterms:W3CDTF">2007-08-17T04:19:27Z</dcterms:created>
  <dcterms:modified xsi:type="dcterms:W3CDTF">2012-12-28T15:54:46Z</dcterms:modified>
</cp:coreProperties>
</file>