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8" r:id="rId11"/>
    <p:sldId id="265" r:id="rId12"/>
    <p:sldId id="264" r:id="rId13"/>
    <p:sldId id="267" r:id="rId14"/>
    <p:sldId id="270" r:id="rId15"/>
    <p:sldId id="269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Zaoblený obdélník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bdélník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0D805AD-666D-47CA-9E20-46069BC3AE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D0A63-B53F-4D6D-AEF8-D26EFC3BFB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Zaoblený obdélník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63272-66C9-42CC-BE7D-3DB6FB34BD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B3E23-75A4-4913-A44D-DEC78F1567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09EAF-BA57-4945-97EE-C018CCAD39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39707-C15D-4618-B1C8-5521502713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A1647-5F12-4838-982C-3409FE101E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Zaoblený obdélník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3B711-5A6E-4B54-BD97-787CFC2AF3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3F0A6-87C7-4C8D-8AB7-19431D2F0F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DC856-501A-4CEB-A0EB-9EEE47A165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851F0-7F91-40D4-8CEC-9EEE416929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8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D6EC0C3E-1BB5-41DF-B41C-CC44379C2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66" r:id="rId2"/>
    <p:sldLayoutId id="2147483774" r:id="rId3"/>
    <p:sldLayoutId id="2147483767" r:id="rId4"/>
    <p:sldLayoutId id="2147483768" r:id="rId5"/>
    <p:sldLayoutId id="2147483769" r:id="rId6"/>
    <p:sldLayoutId id="2147483770" r:id="rId7"/>
    <p:sldLayoutId id="2147483775" r:id="rId8"/>
    <p:sldLayoutId id="2147483776" r:id="rId9"/>
    <p:sldLayoutId id="2147483771" r:id="rId10"/>
    <p:sldLayoutId id="214748377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F6D3AA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E66C7D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E66C7D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grace2all.org/tsui/closetolord.files/frame.htm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hyperlink" Target="http://www.gify.nou.cz/s_horolez.htm" TargetMode="Externa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Grafick%C3%A9_u%C5%BEivatelsk%C3%A9_rozhran%C3%AD" TargetMode="External"/><Relationship Id="rId3" Type="http://schemas.openxmlformats.org/officeDocument/2006/relationships/hyperlink" Target="http://cs.wikipedia.org/wiki/U%C5%BEivatelsk%C3%A9_rozhran%C3%AD" TargetMode="External"/><Relationship Id="rId7" Type="http://schemas.openxmlformats.org/officeDocument/2006/relationships/hyperlink" Target="http://cs.wikipedia.org/wiki/Textov%C3%A9_u%C5%BEivatelsk%C3%A9_rozhran%C3%AD" TargetMode="External"/><Relationship Id="rId2" Type="http://schemas.openxmlformats.org/officeDocument/2006/relationships/hyperlink" Target="http://cs.wikipedia.org/wiki/Angli%C4%8Dti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Opera%C4%8Dn%C3%AD_syst%C3%A9m" TargetMode="External"/><Relationship Id="rId11" Type="http://schemas.openxmlformats.org/officeDocument/2006/relationships/hyperlink" Target="http://www.root.cz/serialy/hratky-z-radky/" TargetMode="External"/><Relationship Id="rId5" Type="http://schemas.openxmlformats.org/officeDocument/2006/relationships/hyperlink" Target="http://cs.wikipedia.org/wiki/Po%C4%8D%C3%ADta%C4%8Dov%C3%BD_program" TargetMode="External"/><Relationship Id="rId10" Type="http://schemas.openxmlformats.org/officeDocument/2006/relationships/hyperlink" Target="http://cs.wikipedia.org/wiki/%20P&#345;&#237;kazov&#253;_&#345;&#225;dek" TargetMode="External"/><Relationship Id="rId4" Type="http://schemas.openxmlformats.org/officeDocument/2006/relationships/hyperlink" Target="http://cs.wikipedia.org/wiki/U%C5%BEivatel" TargetMode="External"/><Relationship Id="rId9" Type="http://schemas.openxmlformats.org/officeDocument/2006/relationships/hyperlink" Target="http://cs.wikipedia.org/wiki/Po%C4%8D%C3%ADta%C4%8Dov%C3%A1_my%C5%A1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gify.nou.cz/lid_skola.htm" TargetMode="Externa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necyklopedie.wikia.com/wiki/Mozek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necyklopedie.wikia.com/wiki/Mozek" TargetMode="External"/><Relationship Id="rId2" Type="http://schemas.openxmlformats.org/officeDocument/2006/relationships/hyperlink" Target="http://www.gify.nou.cz/lid_skola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grace2all.org/tsui/closetolord.files/frame.htm" TargetMode="External"/><Relationship Id="rId4" Type="http://schemas.openxmlformats.org/officeDocument/2006/relationships/hyperlink" Target="http://www.gify.nou.cz/s_horolez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913" y="3644900"/>
            <a:ext cx="6911975" cy="1871663"/>
          </a:xfrm>
        </p:spPr>
        <p:txBody>
          <a:bodyPr>
            <a:normAutofit fontScale="92500"/>
          </a:bodyPr>
          <a:lstStyle/>
          <a:p>
            <a:pPr algn="l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Předmět: INFORMATIKA</a:t>
            </a:r>
          </a:p>
          <a:p>
            <a:pPr algn="l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Ročník: VII.</a:t>
            </a:r>
          </a:p>
          <a:p>
            <a:pPr algn="l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 celek: SOFTWARE A HARDAWARE</a:t>
            </a:r>
          </a:p>
          <a:p>
            <a:pPr algn="l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Autor prezentace</a:t>
            </a:r>
            <a:r>
              <a:rPr lang="cs-CZ" dirty="0" smtClean="0"/>
              <a:t>:  </a:t>
            </a:r>
            <a:r>
              <a:rPr lang="cs-CZ" dirty="0" err="1" smtClean="0"/>
              <a:t>Mgr.Jana</a:t>
            </a:r>
            <a:r>
              <a:rPr lang="cs-CZ" dirty="0" smtClean="0"/>
              <a:t> </a:t>
            </a:r>
            <a:r>
              <a:rPr lang="cs-CZ" dirty="0" err="1" smtClean="0"/>
              <a:t>Hložková</a:t>
            </a:r>
            <a:endParaRPr lang="cs-CZ" dirty="0" smtClean="0"/>
          </a:p>
          <a:p>
            <a:pPr algn="l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</p:txBody>
      </p:sp>
      <p:sp>
        <p:nvSpPr>
          <p:cNvPr id="6147" name="Zástupný symbol pro datum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cs-CZ" dirty="0" smtClean="0"/>
              <a:t>31.3.2011</a:t>
            </a:r>
          </a:p>
        </p:txBody>
      </p:sp>
      <p:sp>
        <p:nvSpPr>
          <p:cNvPr id="6148" name="Zástupný symbol pro zápatí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cs-CZ" dirty="0" smtClean="0"/>
              <a:t>EU do škol – šablona III./2 Inovace a zkvalitnění výuky prostřednictvím ICT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496C87-DAE0-4DFA-9DCF-ED7820C4DF54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650" y="549275"/>
            <a:ext cx="7772400" cy="22320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smtClean="0"/>
              <a:t/>
            </a:r>
            <a:br>
              <a:rPr lang="cs-CZ" sz="3200" smtClean="0"/>
            </a:br>
            <a:r>
              <a:rPr lang="cs-CZ" sz="3600" smtClean="0"/>
              <a:t/>
            </a:r>
            <a:br>
              <a:rPr lang="cs-CZ" sz="3600" smtClean="0"/>
            </a:br>
            <a:r>
              <a:rPr lang="cs-CZ" smtClean="0"/>
              <a:t>Interaktivní škola pro žáka 21.století</a:t>
            </a:r>
            <a:endParaRPr lang="cs-CZ"/>
          </a:p>
        </p:txBody>
      </p:sp>
      <p:pic>
        <p:nvPicPr>
          <p:cNvPr id="61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2636838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cs-CZ" sz="4000" b="1" smtClean="0"/>
              <a:t>NABÍDKA START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lang="cs-CZ" smtClean="0"/>
              <a:t>WINDOWS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/>
              <a:t>K ČEMU SLOUŽÍ TLAČÍTKO START?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708275"/>
            <a:ext cx="8229600" cy="3417888"/>
          </a:xfrm>
        </p:spPr>
        <p:txBody>
          <a:bodyPr/>
          <a:lstStyle/>
          <a:p>
            <a:pPr eaLnBrk="1" hangingPunct="1"/>
            <a:r>
              <a:rPr lang="cs-CZ" smtClean="0"/>
              <a:t>Je výchozím bodem pro práci s programy.</a:t>
            </a:r>
          </a:p>
          <a:p>
            <a:pPr eaLnBrk="1" hangingPunct="1"/>
            <a:r>
              <a:rPr lang="cs-CZ" smtClean="0"/>
              <a:t>Zobrazuje nabídku a podnabídky</a:t>
            </a:r>
          </a:p>
          <a:p>
            <a:pPr eaLnBrk="1" hangingPunct="1"/>
            <a:r>
              <a:rPr lang="cs-CZ" smtClean="0"/>
              <a:t>Do nabídky START lze přidat program nebo složku, kterou potřebujete pro svou práci nejčastěji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1557338"/>
            <a:ext cx="313055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START ►PROGRAMY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Nabídka obsahuje všechny nainstalované aplikace</a:t>
            </a:r>
          </a:p>
          <a:p>
            <a:pPr eaLnBrk="1" hangingPunct="1"/>
            <a:r>
              <a:rPr lang="cs-CZ" smtClean="0"/>
              <a:t>Položky v obsahu je </a:t>
            </a:r>
            <a:br>
              <a:rPr lang="cs-CZ" smtClean="0"/>
            </a:br>
            <a:r>
              <a:rPr lang="cs-CZ" smtClean="0"/>
              <a:t>možné libovolně měnit</a:t>
            </a:r>
          </a:p>
          <a:p>
            <a:pPr eaLnBrk="1" hangingPunct="1"/>
            <a:r>
              <a:rPr lang="cs-CZ" smtClean="0"/>
              <a:t>Měnit znamená: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mtClean="0"/>
              <a:t>   přidávat a odebírat</a:t>
            </a:r>
          </a:p>
          <a:p>
            <a:pPr eaLnBrk="1" hangingPunct="1"/>
            <a:r>
              <a:rPr lang="cs-CZ" smtClean="0"/>
              <a:t>Položku aktivujete</a:t>
            </a:r>
            <a:br>
              <a:rPr lang="cs-CZ" smtClean="0"/>
            </a:br>
            <a:r>
              <a:rPr lang="cs-CZ" smtClean="0"/>
              <a:t>klepnutím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060575"/>
            <a:ext cx="4178300" cy="432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START►DOKUMENTY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Pod pojmem dokumenty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  </a:t>
            </a:r>
            <a:r>
              <a:rPr lang="cs-CZ" dirty="0" smtClean="0"/>
              <a:t>rozumíme:</a:t>
            </a:r>
            <a:endParaRPr lang="cs-CZ" dirty="0" smtClean="0"/>
          </a:p>
          <a:p>
            <a:pPr lvl="1" eaLnBrk="1" hangingPunct="1">
              <a:lnSpc>
                <a:spcPct val="90000"/>
              </a:lnSpc>
            </a:pPr>
            <a:r>
              <a:rPr lang="cs-CZ" dirty="0" smtClean="0"/>
              <a:t>Dopisy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/>
              <a:t>Tabulky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/>
              <a:t>Zvukové soubory</a:t>
            </a:r>
          </a:p>
          <a:p>
            <a:pPr lvl="1" eaLnBrk="1" hangingPunct="1">
              <a:lnSpc>
                <a:spcPct val="90000"/>
              </a:lnSpc>
            </a:pPr>
            <a:r>
              <a:rPr lang="cs-CZ" dirty="0" smtClean="0"/>
              <a:t>Grafické soubory</a:t>
            </a:r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Spustí dokument bez</a:t>
            </a:r>
            <a:br>
              <a:rPr lang="cs-CZ" dirty="0" smtClean="0"/>
            </a:br>
            <a:r>
              <a:rPr lang="cs-CZ" dirty="0" smtClean="0"/>
              <a:t>předchozího spuštění</a:t>
            </a:r>
            <a:br>
              <a:rPr lang="cs-CZ" dirty="0" smtClean="0"/>
            </a:br>
            <a:r>
              <a:rPr lang="cs-CZ" dirty="0" smtClean="0"/>
              <a:t>aplikace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341438"/>
            <a:ext cx="3514725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274638"/>
            <a:ext cx="82804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START►</a:t>
            </a:r>
            <a:r>
              <a:rPr lang="cs-CZ" dirty="0" smtClean="0"/>
              <a:t>NASTAVENÍ ►OVLÁDACÍ PANELY</a:t>
            </a:r>
            <a:endParaRPr lang="cs-CZ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1700213"/>
            <a:ext cx="7772400" cy="4319587"/>
          </a:xfrm>
        </p:spPr>
        <p:txBody>
          <a:bodyPr/>
          <a:lstStyle/>
          <a:p>
            <a:pPr eaLnBrk="1" hangingPunct="1"/>
            <a:r>
              <a:rPr lang="cs-CZ" smtClean="0"/>
              <a:t>Obsahuje odkazy na konfigurační služby</a:t>
            </a:r>
            <a:br>
              <a:rPr lang="cs-CZ" smtClean="0"/>
            </a:br>
            <a:endParaRPr lang="cs-CZ" smtClean="0"/>
          </a:p>
          <a:p>
            <a:pPr eaLnBrk="1" hangingPunct="1"/>
            <a:r>
              <a:rPr lang="cs-CZ" smtClean="0"/>
              <a:t>Mezi konfigurační služby řadíme:</a:t>
            </a:r>
          </a:p>
          <a:p>
            <a:pPr lvl="1" eaLnBrk="1" hangingPunct="1"/>
            <a:r>
              <a:rPr lang="cs-CZ" smtClean="0"/>
              <a:t>Nastavení klávesnice</a:t>
            </a:r>
          </a:p>
          <a:p>
            <a:pPr lvl="1" eaLnBrk="1" hangingPunct="1"/>
            <a:r>
              <a:rPr lang="cs-CZ" smtClean="0"/>
              <a:t>Nastavení myši</a:t>
            </a:r>
          </a:p>
          <a:p>
            <a:pPr lvl="1" eaLnBrk="1" hangingPunct="1"/>
            <a:r>
              <a:rPr lang="cs-CZ" smtClean="0"/>
              <a:t>Nastavení pozadí pracovní plochy</a:t>
            </a:r>
          </a:p>
          <a:p>
            <a:pPr lvl="1" eaLnBrk="1" hangingPunct="1"/>
            <a:r>
              <a:rPr lang="cs-CZ" smtClean="0"/>
              <a:t>Konfiguraci hardwaru</a:t>
            </a:r>
          </a:p>
          <a:p>
            <a:pPr lvl="1" eaLnBrk="1" hangingPunct="1"/>
            <a:r>
              <a:rPr lang="cs-CZ" smtClean="0"/>
              <a:t>Nastavení sítě</a:t>
            </a:r>
          </a:p>
          <a:p>
            <a:pPr lvl="1" eaLnBrk="1" hangingPunct="1"/>
            <a:r>
              <a:rPr lang="cs-CZ" smtClean="0"/>
              <a:t>Nastavení času</a:t>
            </a:r>
          </a:p>
          <a:p>
            <a:pPr lvl="1" eaLnBrk="1" hangingPunct="1"/>
            <a:endParaRPr lang="cs-CZ" smtClean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2184400"/>
            <a:ext cx="2674937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836613"/>
            <a:ext cx="3600450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START►HLEDAT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>
                <a:cs typeface="Arial" charset="0"/>
              </a:rPr>
              <a:t>Slouží k nalezení dokumentu </a:t>
            </a:r>
            <a:br>
              <a:rPr lang="cs-CZ" smtClean="0">
                <a:cs typeface="Arial" charset="0"/>
              </a:rPr>
            </a:br>
            <a:r>
              <a:rPr lang="cs-CZ" smtClean="0">
                <a:cs typeface="Arial" charset="0"/>
              </a:rPr>
              <a:t>v počítači nebo síti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START►NÁPOVĚDA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Aktivuje se nabídkou</a:t>
            </a:r>
            <a:br>
              <a:rPr lang="cs-CZ" smtClean="0"/>
            </a:br>
            <a:r>
              <a:rPr lang="cs-CZ" smtClean="0"/>
              <a:t> START a klávesou F1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1341438"/>
            <a:ext cx="3619500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mn1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3500438"/>
            <a:ext cx="1944688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3131840" y="4869160"/>
            <a:ext cx="288032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START►SPUSTIT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Slouží k přímému spuštění konkrétního programu</a:t>
            </a:r>
          </a:p>
          <a:p>
            <a:pPr eaLnBrk="1" hangingPunct="1"/>
            <a:r>
              <a:rPr lang="cs-CZ" smtClean="0"/>
              <a:t>Spuštění příkazového řádku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492375"/>
            <a:ext cx="24892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3141663"/>
            <a:ext cx="326707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5600" y="4941888"/>
            <a:ext cx="3341688" cy="171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8" descr="ho6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950" y="1916113"/>
            <a:ext cx="170497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8604448" y="4581128"/>
            <a:ext cx="288032" cy="2940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Příkazový řádek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71550" y="1412875"/>
            <a:ext cx="7772400" cy="5075238"/>
          </a:xfrm>
        </p:spPr>
        <p:txBody>
          <a:bodyPr/>
          <a:lstStyle/>
          <a:p>
            <a:pPr eaLnBrk="1" hangingPunct="1"/>
            <a:r>
              <a:rPr lang="cs-CZ" b="1" smtClean="0">
                <a:cs typeface="Arial" charset="0"/>
              </a:rPr>
              <a:t>Příkazový řádek (zkratka CLI, </a:t>
            </a:r>
            <a:r>
              <a:rPr lang="cs-CZ" b="1" smtClean="0">
                <a:cs typeface="Arial" charset="0"/>
                <a:hlinkClick r:id="rId2" tooltip="Angličtina"/>
              </a:rPr>
              <a:t>anglicky</a:t>
            </a:r>
            <a:r>
              <a:rPr lang="cs-CZ" b="1" smtClean="0">
                <a:cs typeface="Arial" charset="0"/>
              </a:rPr>
              <a:t> Command Line Interface) představuje </a:t>
            </a:r>
            <a:r>
              <a:rPr lang="cs-CZ" b="1" smtClean="0">
                <a:cs typeface="Arial" charset="0"/>
                <a:hlinkClick r:id="rId3"/>
              </a:rPr>
              <a:t>uživatelské rozhraní</a:t>
            </a:r>
            <a:r>
              <a:rPr lang="cs-CZ" b="1" smtClean="0">
                <a:cs typeface="Arial" charset="0"/>
              </a:rPr>
              <a:t>, ve kterém </a:t>
            </a:r>
            <a:r>
              <a:rPr lang="cs-CZ" b="1" smtClean="0">
                <a:cs typeface="Arial" charset="0"/>
                <a:hlinkClick r:id="rId4"/>
              </a:rPr>
              <a:t>uživatel</a:t>
            </a:r>
            <a:r>
              <a:rPr lang="cs-CZ" b="1" smtClean="0">
                <a:cs typeface="Arial" charset="0"/>
              </a:rPr>
              <a:t> s </a:t>
            </a:r>
            <a:r>
              <a:rPr lang="cs-CZ" b="1" smtClean="0">
                <a:cs typeface="Arial" charset="0"/>
                <a:hlinkClick r:id="rId5" tooltip="Počítačový program"/>
              </a:rPr>
              <a:t>programy</a:t>
            </a:r>
            <a:r>
              <a:rPr lang="cs-CZ" b="1" smtClean="0">
                <a:cs typeface="Arial" charset="0"/>
              </a:rPr>
              <a:t> nebo </a:t>
            </a:r>
            <a:r>
              <a:rPr lang="cs-CZ" b="1" smtClean="0">
                <a:cs typeface="Arial" charset="0"/>
                <a:hlinkClick r:id="rId6" tooltip="Operační systém"/>
              </a:rPr>
              <a:t>operačním systémem</a:t>
            </a:r>
            <a:r>
              <a:rPr lang="cs-CZ" b="1" smtClean="0">
                <a:cs typeface="Arial" charset="0"/>
              </a:rPr>
              <a:t> komunikuje zapisováním příkazů do příkazového řádku. Na rozdíl od </a:t>
            </a:r>
            <a:r>
              <a:rPr lang="cs-CZ" b="1" smtClean="0">
                <a:cs typeface="Arial" charset="0"/>
                <a:hlinkClick r:id="rId7" tooltip="Textové uživatelské rozhraní"/>
              </a:rPr>
              <a:t>textového rozhraní</a:t>
            </a:r>
            <a:r>
              <a:rPr lang="cs-CZ" b="1" smtClean="0">
                <a:cs typeface="Arial" charset="0"/>
              </a:rPr>
              <a:t> a </a:t>
            </a:r>
            <a:r>
              <a:rPr lang="cs-CZ" b="1" smtClean="0">
                <a:cs typeface="Arial" charset="0"/>
                <a:hlinkClick r:id="rId8" tooltip="Grafické uživatelské rozhraní"/>
              </a:rPr>
              <a:t>grafického</a:t>
            </a:r>
            <a:r>
              <a:rPr lang="cs-CZ" b="1" smtClean="0">
                <a:cs typeface="Arial" charset="0"/>
              </a:rPr>
              <a:t> uživatelského rozhraní nevyužívá </a:t>
            </a:r>
            <a:r>
              <a:rPr lang="cs-CZ" b="1" smtClean="0">
                <a:cs typeface="Arial" charset="0"/>
                <a:hlinkClick r:id="rId9" tooltip="Počítačová myš"/>
              </a:rPr>
              <a:t>myš</a:t>
            </a:r>
            <a:r>
              <a:rPr lang="cs-CZ" b="1" smtClean="0">
                <a:cs typeface="Arial" charset="0"/>
              </a:rPr>
              <a:t> ani menu a nedovede pracovat s celou plochou obrazovky (terminálu).</a:t>
            </a:r>
          </a:p>
          <a:p>
            <a:pPr eaLnBrk="1" hangingPunct="1"/>
            <a:r>
              <a:rPr lang="cs-CZ" b="1" smtClean="0">
                <a:cs typeface="Arial" charset="0"/>
                <a:hlinkClick r:id="rId10"/>
              </a:rPr>
              <a:t>http://cs.wikipedia.org/wiki/ Příkazový_řádek</a:t>
            </a:r>
            <a:endParaRPr lang="cs-CZ" b="1" smtClean="0">
              <a:cs typeface="Arial" charset="0"/>
            </a:endParaRPr>
          </a:p>
          <a:p>
            <a:pPr eaLnBrk="1" hangingPunct="1"/>
            <a:r>
              <a:rPr lang="cs-CZ" b="1" smtClean="0">
                <a:cs typeface="Arial" charset="0"/>
              </a:rPr>
              <a:t>Více zjistíte na </a:t>
            </a:r>
            <a:r>
              <a:rPr lang="cs-CZ" b="1" smtClean="0">
                <a:cs typeface="Arial" charset="0"/>
                <a:hlinkClick r:id="rId11"/>
              </a:rPr>
              <a:t>HRÁTKY S ŘÁDKY</a:t>
            </a:r>
            <a:endParaRPr lang="cs-CZ" b="1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/>
              <a:t>POLOŽKY PŘÍMO V NABÍDCE START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Jak přidat zástupce </a:t>
            </a:r>
            <a:br>
              <a:rPr lang="cs-CZ" smtClean="0"/>
            </a:br>
            <a:r>
              <a:rPr lang="cs-CZ" smtClean="0"/>
              <a:t>do nabídky START?</a:t>
            </a:r>
          </a:p>
          <a:p>
            <a:pPr eaLnBrk="1" hangingPunct="1"/>
            <a:r>
              <a:rPr lang="cs-CZ" smtClean="0"/>
              <a:t>Přesun z plochy</a:t>
            </a:r>
            <a:br>
              <a:rPr lang="cs-CZ" smtClean="0"/>
            </a:br>
            <a:r>
              <a:rPr lang="cs-CZ" smtClean="0"/>
              <a:t>za současného držení</a:t>
            </a:r>
            <a:br>
              <a:rPr lang="cs-CZ" smtClean="0"/>
            </a:br>
            <a:r>
              <a:rPr lang="cs-CZ" smtClean="0"/>
              <a:t>klávesy CTRL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1412875"/>
            <a:ext cx="3581400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5076825" y="3429000"/>
            <a:ext cx="1800225" cy="2305050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16390" name="Line 6"/>
          <p:cNvSpPr>
            <a:spLocks noChangeShapeType="1"/>
          </p:cNvSpPr>
          <p:nvPr/>
        </p:nvSpPr>
        <p:spPr bwMode="auto">
          <a:xfrm flipV="1">
            <a:off x="3924300" y="3716338"/>
            <a:ext cx="1150938" cy="1008062"/>
          </a:xfrm>
          <a:prstGeom prst="line">
            <a:avLst/>
          </a:prstGeom>
          <a:noFill/>
          <a:ln w="25400">
            <a:solidFill>
              <a:srgbClr val="002060"/>
            </a:solidFill>
            <a:round/>
            <a:headEnd/>
            <a:tailEnd type="stealth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971550" y="4724400"/>
            <a:ext cx="3384550" cy="1008063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/>
              <a:t>PROGRAMOVÉ POLOŽKY </a:t>
            </a:r>
          </a:p>
          <a:p>
            <a:pPr algn="ctr"/>
            <a:r>
              <a:rPr lang="cs-CZ"/>
              <a:t>PŘÍMO V NABÍDCE START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START►VYPNOUT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VYPNUTÍ-po provedení </a:t>
            </a:r>
            <a:br>
              <a:rPr lang="cs-CZ" smtClean="0"/>
            </a:br>
            <a:r>
              <a:rPr lang="cs-CZ" smtClean="0"/>
              <a:t>ukončovacích procedur</a:t>
            </a:r>
            <a:br>
              <a:rPr lang="cs-CZ" smtClean="0"/>
            </a:br>
            <a:r>
              <a:rPr lang="cs-CZ" smtClean="0"/>
              <a:t>se počítač sám vypne</a:t>
            </a:r>
          </a:p>
          <a:p>
            <a:pPr eaLnBrk="1" hangingPunct="1"/>
            <a:r>
              <a:rPr lang="cs-CZ" smtClean="0"/>
              <a:t>RESTART-počítač se vypne a provede opět</a:t>
            </a:r>
            <a:br>
              <a:rPr lang="cs-CZ" smtClean="0"/>
            </a:br>
            <a:r>
              <a:rPr lang="cs-CZ" smtClean="0"/>
              <a:t>start – bootování</a:t>
            </a:r>
          </a:p>
          <a:p>
            <a:pPr eaLnBrk="1" hangingPunct="1"/>
            <a:r>
              <a:rPr lang="cs-CZ" smtClean="0"/>
              <a:t>ÚSPORNÝ REŽIM-systém vypne monitor a po určitém čase i harddisk a po pohybu myší nebo stisku klávesy se opět oživí.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692150"/>
            <a:ext cx="2962275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60350"/>
            <a:ext cx="10493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Zápis do sešitu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61288" cy="762000"/>
          </a:xfrm>
        </p:spPr>
        <p:txBody>
          <a:bodyPr/>
          <a:lstStyle/>
          <a:p>
            <a:pPr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NABÍDKA START  - VÝCHOZÍ BOD PRO PRÁCI S PROGRAMY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548640" lvl="1" eaLnBrk="1" fontAlgn="auto" hangingPunct="1">
              <a:lnSpc>
                <a:spcPct val="9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cs typeface="Arial" pitchFamily="34" charset="0"/>
              </a:rPr>
              <a:t>Dokumenty:</a:t>
            </a:r>
          </a:p>
          <a:p>
            <a:pPr marL="822960" lvl="2" eaLnBrk="1" fontAlgn="auto" hangingPunct="1">
              <a:lnSpc>
                <a:spcPct val="90000"/>
              </a:lnSpc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800" dirty="0" smtClean="0">
                <a:cs typeface="Arial" pitchFamily="34" charset="0"/>
              </a:rPr>
              <a:t>Dopisy</a:t>
            </a:r>
          </a:p>
          <a:p>
            <a:pPr marL="822960" lvl="2" eaLnBrk="1" fontAlgn="auto" hangingPunct="1">
              <a:lnSpc>
                <a:spcPct val="90000"/>
              </a:lnSpc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800" dirty="0" smtClean="0">
                <a:cs typeface="Arial" pitchFamily="34" charset="0"/>
              </a:rPr>
              <a:t>Tabulky</a:t>
            </a:r>
          </a:p>
          <a:p>
            <a:pPr marL="822960" lvl="2" eaLnBrk="1" fontAlgn="auto" hangingPunct="1">
              <a:lnSpc>
                <a:spcPct val="90000"/>
              </a:lnSpc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800" dirty="0" smtClean="0">
                <a:cs typeface="Arial" pitchFamily="34" charset="0"/>
              </a:rPr>
              <a:t>Zvukové soubory</a:t>
            </a:r>
          </a:p>
          <a:p>
            <a:pPr marL="822960" lvl="2" eaLnBrk="1" fontAlgn="auto" hangingPunct="1">
              <a:lnSpc>
                <a:spcPct val="90000"/>
              </a:lnSpc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800" dirty="0" smtClean="0">
                <a:cs typeface="Arial" pitchFamily="34" charset="0"/>
              </a:rPr>
              <a:t>Grafické soubory</a:t>
            </a:r>
          </a:p>
          <a:p>
            <a:pPr marL="548640" lvl="1" eaLnBrk="1" fontAlgn="auto" hangingPunct="1">
              <a:lnSpc>
                <a:spcPct val="9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cs-CZ" sz="2000" dirty="0" smtClean="0">
                <a:cs typeface="Arial" pitchFamily="34" charset="0"/>
              </a:rPr>
              <a:t>Nastavení – konfigurace: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700" dirty="0" smtClean="0">
                <a:cs typeface="Arial" pitchFamily="34" charset="0"/>
              </a:rPr>
              <a:t>Nastavení klávesnice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700" dirty="0" smtClean="0">
                <a:cs typeface="Arial" pitchFamily="34" charset="0"/>
              </a:rPr>
              <a:t>Nastavení myši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700" dirty="0" smtClean="0">
                <a:cs typeface="Arial" pitchFamily="34" charset="0"/>
              </a:rPr>
              <a:t>Nastavení pozadí pracovní plochy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700" dirty="0" smtClean="0">
                <a:cs typeface="Arial" pitchFamily="34" charset="0"/>
              </a:rPr>
              <a:t>Konfiguraci hardwaru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700" dirty="0" smtClean="0">
                <a:cs typeface="Arial" pitchFamily="34" charset="0"/>
              </a:rPr>
              <a:t>Nastavení sítě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cs-CZ" sz="1700" dirty="0" smtClean="0">
                <a:cs typeface="Arial" pitchFamily="34" charset="0"/>
              </a:rPr>
              <a:t>Nastavení času</a:t>
            </a:r>
          </a:p>
          <a:p>
            <a:pPr marL="548640" lvl="1" eaLnBrk="1" fontAlgn="auto" hangingPunct="1">
              <a:lnSpc>
                <a:spcPct val="90000"/>
              </a:lnSpc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cs-CZ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cs-CZ" dirty="0"/>
          </a:p>
        </p:txBody>
      </p:sp>
      <p:sp>
        <p:nvSpPr>
          <p:cNvPr id="18438" name="Zástupný symbol pro obsah 6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Příkazový řádek – uživatel komunikuje s počítačem formou zapsání příkazu</a:t>
            </a:r>
          </a:p>
        </p:txBody>
      </p:sp>
      <p:sp>
        <p:nvSpPr>
          <p:cNvPr id="2" name="Obdélník 1"/>
          <p:cNvSpPr/>
          <p:nvPr/>
        </p:nvSpPr>
        <p:spPr>
          <a:xfrm>
            <a:off x="8716963" y="1555750"/>
            <a:ext cx="175517" cy="289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OS – úkol č.3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2420938"/>
            <a:ext cx="7772400" cy="3598862"/>
          </a:xfrm>
        </p:spPr>
        <p:txBody>
          <a:bodyPr/>
          <a:lstStyle/>
          <a:p>
            <a:pPr eaLnBrk="1" hangingPunct="1"/>
            <a:r>
              <a:rPr lang="cs-CZ" smtClean="0"/>
              <a:t>Od učitele vyzvedneš nebo v informačním systému najdeš pracovní list </a:t>
            </a:r>
            <a:br>
              <a:rPr lang="cs-CZ" smtClean="0"/>
            </a:br>
            <a:r>
              <a:rPr lang="cs-CZ" smtClean="0"/>
              <a:t>                    „TLAČÍTKO START“ </a:t>
            </a:r>
          </a:p>
          <a:p>
            <a:pPr lvl="1" eaLnBrk="1" hangingPunct="1"/>
            <a:r>
              <a:rPr lang="cs-CZ" smtClean="0"/>
              <a:t>Doplň do volných popisek názvy jednotlivých prvků </a:t>
            </a:r>
          </a:p>
          <a:p>
            <a:pPr lvl="1" eaLnBrk="1" hangingPunct="1"/>
            <a:r>
              <a:rPr lang="cs-CZ" smtClean="0"/>
              <a:t>Doplň chybějící slova ve větách</a:t>
            </a:r>
          </a:p>
          <a:p>
            <a:pPr lvl="1" eaLnBrk="1" hangingPunct="1"/>
            <a:r>
              <a:rPr lang="cs-CZ" smtClean="0"/>
              <a:t>Hotový pracovní list vytiskni a vlep do sešitu</a:t>
            </a:r>
          </a:p>
          <a:p>
            <a:pPr eaLnBrk="1" hangingPunct="1"/>
            <a:endParaRPr lang="cs-CZ" smtClean="0"/>
          </a:p>
        </p:txBody>
      </p:sp>
      <p:pic>
        <p:nvPicPr>
          <p:cNvPr id="1946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850" y="476250"/>
            <a:ext cx="1219200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8244408" y="1412776"/>
            <a:ext cx="28364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 informací</a:t>
            </a:r>
          </a:p>
        </p:txBody>
      </p:sp>
      <p:sp>
        <p:nvSpPr>
          <p:cNvPr id="2048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cs typeface="Arial" charset="0"/>
              </a:rPr>
              <a:t>Učebnice Informatika pro základní školy, vydavatelství </a:t>
            </a:r>
            <a:r>
              <a:rPr lang="cs-CZ" dirty="0" err="1" smtClean="0">
                <a:cs typeface="Arial" charset="0"/>
              </a:rPr>
              <a:t>Computer</a:t>
            </a:r>
            <a:r>
              <a:rPr lang="cs-CZ" dirty="0" smtClean="0">
                <a:cs typeface="Arial" charset="0"/>
              </a:rPr>
              <a:t> Media</a:t>
            </a:r>
          </a:p>
          <a:p>
            <a:pPr eaLnBrk="1" hangingPunct="1"/>
            <a:r>
              <a:rPr lang="cs-CZ" dirty="0" smtClean="0">
                <a:latin typeface="Arial" charset="0"/>
                <a:cs typeface="Arial" charset="0"/>
              </a:rPr>
              <a:t>Obr</a:t>
            </a:r>
            <a:r>
              <a:rPr lang="cs-CZ" dirty="0">
                <a:latin typeface="Arial" charset="0"/>
                <a:cs typeface="Arial" charset="0"/>
              </a:rPr>
              <a:t>. 1 </a:t>
            </a:r>
            <a:r>
              <a:rPr lang="cs-CZ" dirty="0">
                <a:latin typeface="Arial" charset="0"/>
                <a:cs typeface="Arial" charset="0"/>
                <a:hlinkClick r:id="rId2"/>
              </a:rPr>
              <a:t>http://www.gify.nou.cz/lid_skola.htm</a:t>
            </a:r>
            <a:endParaRPr lang="cs-CZ" dirty="0">
              <a:latin typeface="Arial" charset="0"/>
              <a:cs typeface="Arial" charset="0"/>
            </a:endParaRPr>
          </a:p>
          <a:p>
            <a:pPr eaLnBrk="1" hangingPunct="1"/>
            <a:r>
              <a:rPr lang="cs-CZ" dirty="0">
                <a:latin typeface="Arial" charset="0"/>
                <a:cs typeface="Arial" charset="0"/>
              </a:rPr>
              <a:t>Obr. 2 </a:t>
            </a:r>
            <a:r>
              <a:rPr lang="cs-CZ" dirty="0">
                <a:latin typeface="Arial" charset="0"/>
                <a:cs typeface="Arial" charset="0"/>
                <a:hlinkClick r:id="rId3"/>
              </a:rPr>
              <a:t>http://</a:t>
            </a:r>
            <a:r>
              <a:rPr lang="cs-CZ" dirty="0" smtClean="0">
                <a:latin typeface="Arial" charset="0"/>
                <a:cs typeface="Arial" charset="0"/>
                <a:hlinkClick r:id="rId3"/>
              </a:rPr>
              <a:t>necyklopedie.wikia.com/wiki/Mozek</a:t>
            </a:r>
            <a:endParaRPr lang="cs-CZ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  <a:cs typeface="Arial" charset="0"/>
              </a:rPr>
              <a:t>Obr. </a:t>
            </a:r>
            <a:r>
              <a:rPr lang="cs-CZ" dirty="0">
                <a:latin typeface="Arial" charset="0"/>
                <a:cs typeface="Arial" charset="0"/>
              </a:rPr>
              <a:t>3 </a:t>
            </a:r>
            <a:r>
              <a:rPr lang="cs-CZ" dirty="0">
                <a:latin typeface="Arial" charset="0"/>
                <a:cs typeface="Arial" charset="0"/>
                <a:hlinkClick r:id="rId4"/>
              </a:rPr>
              <a:t>http://www.gify.nou.cz/s_horolez.htm</a:t>
            </a:r>
            <a:r>
              <a:rPr lang="cs-CZ" dirty="0" smtClean="0">
                <a:latin typeface="Arial" charset="0"/>
                <a:cs typeface="Arial" charset="0"/>
                <a:hlinkClick r:id="rId4"/>
              </a:rPr>
              <a:t>#</a:t>
            </a:r>
            <a:endParaRPr lang="cs-CZ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cs-CZ" dirty="0" smtClean="0">
                <a:latin typeface="Arial" charset="0"/>
                <a:cs typeface="Arial" charset="0"/>
              </a:rPr>
              <a:t>Obr. </a:t>
            </a:r>
            <a:r>
              <a:rPr lang="cs-CZ" dirty="0">
                <a:latin typeface="Arial" charset="0"/>
                <a:cs typeface="Arial" charset="0"/>
              </a:rPr>
              <a:t>4 </a:t>
            </a:r>
            <a:r>
              <a:rPr lang="cs-CZ" dirty="0">
                <a:latin typeface="Arial" charset="0"/>
                <a:cs typeface="Arial" charset="0"/>
                <a:hlinkClick r:id="rId5"/>
              </a:rPr>
              <a:t>http</a:t>
            </a:r>
            <a:r>
              <a:rPr lang="cs-CZ">
                <a:latin typeface="Arial" charset="0"/>
                <a:cs typeface="Arial" charset="0"/>
                <a:hlinkClick r:id="rId5"/>
              </a:rPr>
              <a:t>://</a:t>
            </a:r>
            <a:r>
              <a:rPr lang="cs-CZ" smtClean="0">
                <a:latin typeface="Arial" charset="0"/>
                <a:cs typeface="Arial" charset="0"/>
                <a:hlinkClick r:id="rId5"/>
              </a:rPr>
              <a:t>grace2all.org/tsui/closetolord.files/frame.htm</a:t>
            </a:r>
            <a:r>
              <a:rPr lang="cs-CZ" smtClean="0">
                <a:latin typeface="Arial" charset="0"/>
                <a:cs typeface="Arial" charset="0"/>
              </a:rPr>
              <a:t> </a:t>
            </a:r>
            <a:endParaRPr lang="cs-CZ" dirty="0">
              <a:latin typeface="Arial" charset="0"/>
              <a:cs typeface="Arial" charset="0"/>
            </a:endParaRPr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291</TotalTime>
  <Words>332</Words>
  <Application>Microsoft Office PowerPoint</Application>
  <PresentationFormat>Předvádění na obrazovce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Jmění</vt:lpstr>
      <vt:lpstr>Základní škola a mateřská škola Staré Město   Interaktivní škola pro žáka 21.století</vt:lpstr>
      <vt:lpstr>WINDOWS 3</vt:lpstr>
      <vt:lpstr>K ČEMU SLOUŽÍ TLAČÍTKO START?</vt:lpstr>
      <vt:lpstr>START ►PROGRAMY</vt:lpstr>
      <vt:lpstr>START►DOKUMENTY</vt:lpstr>
      <vt:lpstr>START►NASTAVENÍ ►OVLÁDACÍ PANELY</vt:lpstr>
      <vt:lpstr>START►HLEDAT</vt:lpstr>
      <vt:lpstr>START►NÁPOVĚDA</vt:lpstr>
      <vt:lpstr>START►SPUSTIT</vt:lpstr>
      <vt:lpstr>Příkazový řádek</vt:lpstr>
      <vt:lpstr>POLOŽKY PŘÍMO V NABÍDCE START</vt:lpstr>
      <vt:lpstr>START►VYPNOUT</vt:lpstr>
      <vt:lpstr>Zápis do sešitu</vt:lpstr>
      <vt:lpstr>OS – úkol č.3</vt:lpstr>
      <vt:lpstr>Použité zdroje informací</vt:lpstr>
    </vt:vector>
  </TitlesOfParts>
  <Company>zs stare mesto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WINDOWS 1</dc:title>
  <dc:creator>zš stare mesto</dc:creator>
  <cp:lastModifiedBy>Martin a Lída</cp:lastModifiedBy>
  <cp:revision>33</cp:revision>
  <dcterms:created xsi:type="dcterms:W3CDTF">2007-08-17T04:19:27Z</dcterms:created>
  <dcterms:modified xsi:type="dcterms:W3CDTF">2012-12-28T16:14:06Z</dcterms:modified>
</cp:coreProperties>
</file>