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4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8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Garamond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Garamond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167C961-9472-46BA-B871-2088C6C41A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8AEA6C-338E-4592-9B3C-2E3B0DDA3B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5" name="Zaoblený obdélník 4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2F3C4A-7971-46B7-8AD0-E87BB0DED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A5FE4-59D6-4EB0-91CC-AA15351465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ECC67-9552-4587-8755-5034700C6C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5CA48-B3EF-416D-8741-8819613F28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B0F84-B159-4804-B1D3-0194539E93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6" name="Zaoblený obdélník 5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04E9D-058D-488A-A286-C3182A23DF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DBD1BA-A304-48BF-84AD-9B3ADD33AE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3CBD08-F27A-44D7-8EB5-DB0DD1B23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08F969-71E2-4D19-90C3-F97393235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lvl="0"/>
            <a:endParaRPr lang="cs-CZ" noProof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5157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>
          <a:xfrm>
            <a:off x="6553200" y="6248400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DF37E83-67B5-4B3C-B1C3-0D9AF4BCB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3124200" y="6248400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F7170E9A-49A7-49CD-9FD7-D75E38D0AC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3" r:id="rId1"/>
    <p:sldLayoutId id="2147483866" r:id="rId2"/>
    <p:sldLayoutId id="2147483874" r:id="rId3"/>
    <p:sldLayoutId id="2147483867" r:id="rId4"/>
    <p:sldLayoutId id="2147483868" r:id="rId5"/>
    <p:sldLayoutId id="2147483869" r:id="rId6"/>
    <p:sldLayoutId id="2147483870" r:id="rId7"/>
    <p:sldLayoutId id="2147483875" r:id="rId8"/>
    <p:sldLayoutId id="2147483876" r:id="rId9"/>
    <p:sldLayoutId id="2147483871" r:id="rId10"/>
    <p:sldLayoutId id="2147483872" r:id="rId11"/>
    <p:sldLayoutId id="2147483877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Franklin Gothic Book" pitchFamily="34" charset="0"/>
        </a:defRPr>
      </a:lvl9pPr>
    </p:titleStyle>
    <p:bodyStyle>
      <a:lvl1pPr marL="273050" indent="-273050" algn="l" rtl="0" eaLnBrk="0" fontAlgn="base" hangingPunct="0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eaLnBrk="0" fontAlgn="base" hangingPunct="0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eaLnBrk="0" fontAlgn="base" hangingPunct="0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http://www.gify.nou.cz/pc1.htm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hyperlink" Target="http://www.gify.nou.cz/pc1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necyklopedie.wikia.com/wiki/Mozek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necyklopedie.wikia.com/wiki/Mozek" TargetMode="External"/><Relationship Id="rId2" Type="http://schemas.openxmlformats.org/officeDocument/2006/relationships/hyperlink" Target="http://www.gify.nou.cz/lid_skola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gify.nou.cz/pc1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913" y="3644900"/>
            <a:ext cx="6911975" cy="1871663"/>
          </a:xfrm>
        </p:spPr>
        <p:txBody>
          <a:bodyPr>
            <a:normAutofit lnSpcReduction="10000"/>
          </a:bodyPr>
          <a:lstStyle/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Předmět: INFORMATIKA</a:t>
            </a:r>
          </a:p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Ročník: VII.</a:t>
            </a:r>
          </a:p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 celek: SOFTWARE A HARDAWARE</a:t>
            </a:r>
          </a:p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cs typeface="Arial" pitchFamily="34" charset="0"/>
              </a:rPr>
              <a:t>Autor prezentace</a:t>
            </a:r>
            <a:r>
              <a:rPr lang="cs-CZ" dirty="0" smtClean="0"/>
              <a:t>:  </a:t>
            </a:r>
            <a:r>
              <a:rPr lang="cs-CZ" dirty="0" err="1" smtClean="0"/>
              <a:t>Mgr.Jana</a:t>
            </a:r>
            <a:r>
              <a:rPr lang="cs-CZ" dirty="0" smtClean="0"/>
              <a:t> </a:t>
            </a:r>
            <a:r>
              <a:rPr lang="cs-CZ" dirty="0" err="1" smtClean="0"/>
              <a:t>Hložková</a:t>
            </a:r>
            <a:endParaRPr lang="cs-CZ" dirty="0" smtClean="0"/>
          </a:p>
          <a:p>
            <a:pPr algn="l" eaLnBrk="1" fontAlgn="auto" hangingPunct="1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</p:txBody>
      </p:sp>
      <p:sp>
        <p:nvSpPr>
          <p:cNvPr id="7172" name="Zástupný symbol pro zápatí 5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vert="horz" wrap="square" lIns="91440" tIns="45720" rIns="91440" bIns="45720" numCol="1" compatLnSpc="1">
            <a:prstTxWarp prst="textNoShape">
              <a:avLst/>
            </a:prstTxWarp>
          </a:bodyPr>
          <a:lstStyle/>
          <a:p>
            <a:r>
              <a:rPr lang="cs-CZ" dirty="0" smtClean="0"/>
              <a:t>EU do škol  šablona III./2 Inovace a zkvalitnění výuky prostřednictvím ICT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AF12B9-6CA7-42CC-AE2B-C84744027274}" type="slidenum">
              <a:rPr lang="cs-CZ"/>
              <a:pPr>
                <a:defRPr/>
              </a:pPr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650" y="549275"/>
            <a:ext cx="7772400" cy="22320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smtClean="0"/>
              <a:t/>
            </a:r>
            <a:br>
              <a:rPr lang="cs-CZ" sz="3200" smtClean="0"/>
            </a:br>
            <a:r>
              <a:rPr lang="cs-CZ" sz="3600" smtClean="0"/>
              <a:t/>
            </a:r>
            <a:br>
              <a:rPr lang="cs-CZ" sz="3600" smtClean="0"/>
            </a:br>
            <a:r>
              <a:rPr lang="cs-CZ" smtClean="0"/>
              <a:t>Interaktivní škola pro žáka 21.století</a:t>
            </a:r>
            <a:endParaRPr lang="cs-CZ"/>
          </a:p>
        </p:txBody>
      </p:sp>
      <p:pic>
        <p:nvPicPr>
          <p:cNvPr id="717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2636838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Obdélník 9"/>
          <p:cNvSpPr/>
          <p:nvPr/>
        </p:nvSpPr>
        <p:spPr>
          <a:xfrm>
            <a:off x="6804248" y="6165304"/>
            <a:ext cx="1440160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28.4.2011</a:t>
            </a:r>
            <a:endParaRPr lang="cs-CZ" sz="1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SPOUŠTĚNÍ PROGRAMŮ</a:t>
            </a:r>
          </a:p>
          <a:p>
            <a:pPr eaLnBrk="1" hangingPunct="1"/>
            <a:r>
              <a:rPr lang="cs-CZ" smtClean="0"/>
              <a:t> A</a:t>
            </a:r>
          </a:p>
          <a:p>
            <a:pPr eaLnBrk="1" hangingPunct="1"/>
            <a:r>
              <a:rPr lang="cs-CZ" smtClean="0"/>
              <a:t> STROMOVÁ STRUKTURA</a:t>
            </a: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pPr eaLnBrk="1" hangingPunct="1"/>
            <a:r>
              <a:rPr lang="cs-CZ" smtClean="0"/>
              <a:t>WINDOWS 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SPOUŠTĚNÍ PROGRAMŮ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Otevření složky</a:t>
            </a:r>
          </a:p>
          <a:p>
            <a:pPr lvl="2" eaLnBrk="1" hangingPunct="1">
              <a:lnSpc>
                <a:spcPct val="90000"/>
              </a:lnSpc>
            </a:pPr>
            <a:r>
              <a:rPr lang="cs-CZ" smtClean="0"/>
              <a:t>Dvoj-klik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Spuštění programu </a:t>
            </a:r>
            <a:br>
              <a:rPr lang="cs-CZ" smtClean="0"/>
            </a:br>
            <a:r>
              <a:rPr lang="cs-CZ" smtClean="0"/>
              <a:t>z plochy</a:t>
            </a:r>
          </a:p>
          <a:p>
            <a:pPr lvl="2" eaLnBrk="1" hangingPunct="1">
              <a:lnSpc>
                <a:spcPct val="90000"/>
              </a:lnSpc>
            </a:pPr>
            <a:r>
              <a:rPr lang="cs-CZ" smtClean="0"/>
              <a:t>Dvoj-klik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Spuštění programu z </a:t>
            </a:r>
            <a:br>
              <a:rPr lang="cs-CZ" smtClean="0"/>
            </a:br>
            <a:r>
              <a:rPr lang="cs-CZ" smtClean="0"/>
              <a:t>nabídky START</a:t>
            </a:r>
          </a:p>
          <a:p>
            <a:pPr lvl="2" eaLnBrk="1" hangingPunct="1">
              <a:lnSpc>
                <a:spcPct val="90000"/>
              </a:lnSpc>
            </a:pPr>
            <a:r>
              <a:rPr lang="cs-CZ" smtClean="0"/>
              <a:t>Klik – START</a:t>
            </a:r>
          </a:p>
          <a:p>
            <a:pPr lvl="2" eaLnBrk="1" hangingPunct="1">
              <a:lnSpc>
                <a:spcPct val="90000"/>
              </a:lnSpc>
            </a:pPr>
            <a:r>
              <a:rPr lang="cs-CZ" smtClean="0"/>
              <a:t>Klik-PROGRAMY</a:t>
            </a:r>
          </a:p>
          <a:p>
            <a:pPr lvl="2" eaLnBrk="1" hangingPunct="1">
              <a:lnSpc>
                <a:spcPct val="90000"/>
              </a:lnSpc>
            </a:pPr>
            <a:r>
              <a:rPr lang="cs-CZ" smtClean="0"/>
              <a:t>Klik-NÁZEV SPOUŠTĚNÉHO PROGRAMU</a:t>
            </a:r>
          </a:p>
        </p:txBody>
      </p:sp>
      <p:sp>
        <p:nvSpPr>
          <p:cNvPr id="9220" name="Rectangle 6"/>
          <p:cNvSpPr>
            <a:spLocks noGrp="1" noChangeArrowheads="1"/>
          </p:cNvSpPr>
          <p:nvPr>
            <p:ph sz="quarter" idx="2"/>
          </p:nvPr>
        </p:nvSpPr>
        <p:spPr>
          <a:xfrm>
            <a:off x="4648200" y="2492375"/>
            <a:ext cx="4038600" cy="36337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Spuštění programu z PRŮZKUMNÍKA</a:t>
            </a:r>
          </a:p>
          <a:p>
            <a:pPr lvl="2" eaLnBrk="1" hangingPunct="1">
              <a:lnSpc>
                <a:spcPct val="90000"/>
              </a:lnSpc>
            </a:pPr>
            <a:r>
              <a:rPr lang="cs-CZ" smtClean="0"/>
              <a:t>Daný program nalézt ve stromové struktuře</a:t>
            </a:r>
          </a:p>
          <a:p>
            <a:pPr lvl="2" eaLnBrk="1" hangingPunct="1">
              <a:lnSpc>
                <a:spcPct val="90000"/>
              </a:lnSpc>
            </a:pPr>
            <a:r>
              <a:rPr lang="cs-CZ" smtClean="0"/>
              <a:t>Dvoj-klik-spustí program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Ukončení chodu programu</a:t>
            </a:r>
          </a:p>
          <a:p>
            <a:pPr lvl="2" eaLnBrk="1" hangingPunct="1">
              <a:lnSpc>
                <a:spcPct val="90000"/>
              </a:lnSpc>
            </a:pPr>
            <a:r>
              <a:rPr lang="cs-CZ" smtClean="0"/>
              <a:t>Klik-tlačítko křížek</a:t>
            </a:r>
          </a:p>
        </p:txBody>
      </p:sp>
      <p:pic>
        <p:nvPicPr>
          <p:cNvPr id="9221" name="Picture 5" descr="121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850" y="1268413"/>
            <a:ext cx="1019175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328025" y="2201863"/>
            <a:ext cx="204415" cy="2190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PŘEPÍNÁNÍ MEZI OKNY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755650" y="1484313"/>
            <a:ext cx="7772400" cy="4572000"/>
          </a:xfrm>
        </p:spPr>
        <p:txBody>
          <a:bodyPr/>
          <a:lstStyle/>
          <a:p>
            <a:pPr eaLnBrk="1" hangingPunct="1"/>
            <a:r>
              <a:rPr lang="cs-CZ" smtClean="0"/>
              <a:t>Prostřednictvím hlavního panelu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Prostřednictvím klávesové zkratky Alt+Tab</a:t>
            </a:r>
            <a:br>
              <a:rPr lang="cs-CZ" smtClean="0"/>
            </a:br>
            <a:r>
              <a:rPr lang="cs-CZ" smtClean="0"/>
              <a:t>po stisknutí kláves se zobrazí toto hlášení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/>
            </a:r>
            <a:br>
              <a:rPr lang="cs-CZ" smtClean="0"/>
            </a:br>
            <a:endParaRPr lang="cs-CZ" smtClean="0"/>
          </a:p>
          <a:p>
            <a:pPr eaLnBrk="1" hangingPunct="1"/>
            <a:r>
              <a:rPr lang="cs-CZ" smtClean="0"/>
              <a:t>Prostřednictvím klávesové zkratky Alt+Esc</a:t>
            </a:r>
            <a:br>
              <a:rPr lang="cs-CZ" smtClean="0"/>
            </a:br>
            <a:r>
              <a:rPr lang="cs-CZ" smtClean="0"/>
              <a:t>operace probíhá téměř stejně jako u předešlé</a:t>
            </a:r>
          </a:p>
        </p:txBody>
      </p:sp>
      <p:pic>
        <p:nvPicPr>
          <p:cNvPr id="10244" name="Picture 5" descr="35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488" y="1196974"/>
            <a:ext cx="1885950" cy="1343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550" y="2205038"/>
            <a:ext cx="5619750" cy="35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6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213" y="3357563"/>
            <a:ext cx="313372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532440" y="2540000"/>
            <a:ext cx="216024" cy="2409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smtClean="0"/>
              <a:t>Prostřednictvím SPRÁVCE ÚLOH</a:t>
            </a:r>
          </a:p>
          <a:p>
            <a:pPr lvl="2" eaLnBrk="1" hangingPunct="1">
              <a:lnSpc>
                <a:spcPct val="80000"/>
              </a:lnSpc>
            </a:pPr>
            <a:r>
              <a:rPr lang="cs-CZ" smtClean="0"/>
              <a:t>Jde o nejpomalejší variantu</a:t>
            </a:r>
          </a:p>
          <a:p>
            <a:pPr lvl="2" eaLnBrk="1" hangingPunct="1">
              <a:lnSpc>
                <a:spcPct val="80000"/>
              </a:lnSpc>
            </a:pPr>
            <a:r>
              <a:rPr lang="cs-CZ" smtClean="0"/>
              <a:t>Stiskem CTRL+ALT+DEL se zobrazí</a:t>
            </a:r>
          </a:p>
          <a:p>
            <a:pPr lvl="3" eaLnBrk="1" hangingPunct="1">
              <a:lnSpc>
                <a:spcPct val="80000"/>
              </a:lnSpc>
            </a:pPr>
            <a:r>
              <a:rPr lang="cs-CZ" sz="1800" smtClean="0"/>
              <a:t>SPRÁVCE ÚLOH</a:t>
            </a:r>
          </a:p>
          <a:p>
            <a:pPr lvl="2" eaLnBrk="1" hangingPunct="1">
              <a:lnSpc>
                <a:spcPct val="80000"/>
              </a:lnSpc>
            </a:pPr>
            <a:r>
              <a:rPr lang="cs-CZ" smtClean="0"/>
              <a:t>Klepnete na záložku </a:t>
            </a:r>
            <a:br>
              <a:rPr lang="cs-CZ" smtClean="0"/>
            </a:br>
            <a:r>
              <a:rPr lang="cs-CZ" smtClean="0"/>
              <a:t>APLIKACE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Výhodou je, že máte</a:t>
            </a:r>
            <a:br>
              <a:rPr lang="cs-CZ" sz="2800" smtClean="0"/>
            </a:br>
            <a:r>
              <a:rPr lang="cs-CZ" sz="2800" smtClean="0"/>
              <a:t>přehled o spouštěných</a:t>
            </a:r>
            <a:br>
              <a:rPr lang="cs-CZ" sz="2800" smtClean="0"/>
            </a:br>
            <a:r>
              <a:rPr lang="cs-CZ" sz="2800" smtClean="0"/>
              <a:t>aplikacích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smtClean="0"/>
              <a:t>Přes toto okno můžete</a:t>
            </a:r>
            <a:br>
              <a:rPr lang="cs-CZ" sz="2800" smtClean="0"/>
            </a:br>
            <a:r>
              <a:rPr lang="cs-CZ" sz="2800" smtClean="0"/>
              <a:t>násilně ukončit nefunkční</a:t>
            </a:r>
            <a:br>
              <a:rPr lang="cs-CZ" sz="2800" smtClean="0"/>
            </a:br>
            <a:r>
              <a:rPr lang="cs-CZ" sz="2800" smtClean="0"/>
              <a:t>aplikaci</a:t>
            </a:r>
          </a:p>
        </p:txBody>
      </p:sp>
      <p:pic>
        <p:nvPicPr>
          <p:cNvPr id="11267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825" y="2852738"/>
            <a:ext cx="3381375" cy="352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STROMOVÁ STRUKTURA</a:t>
            </a:r>
          </a:p>
        </p:txBody>
      </p:sp>
      <p:graphicFrame>
        <p:nvGraphicFramePr>
          <p:cNvPr id="108680" name="Group 136"/>
          <p:cNvGraphicFramePr>
            <a:graphicFrameLocks noGrp="1"/>
          </p:cNvGraphicFramePr>
          <p:nvPr>
            <p:ph type="tbl" idx="1"/>
          </p:nvPr>
        </p:nvGraphicFramePr>
        <p:xfrm>
          <a:off x="468313" y="1341438"/>
          <a:ext cx="8218487" cy="5473427"/>
        </p:xfrm>
        <a:graphic>
          <a:graphicData uri="http://schemas.openxmlformats.org/drawingml/2006/table">
            <a:tbl>
              <a:tblPr/>
              <a:tblGrid>
                <a:gridCol w="3311525"/>
                <a:gridCol w="4906962"/>
              </a:tblGrid>
              <a:tr h="1082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Složka obsahující základní jednotky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207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Procházení počítačovou sítí do které je připojen tvůj počítač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14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Slouží k mazání souborů a složek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74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SLOŽKA – ADRESÁŘ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Otevřená-zavřená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2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Ikona ZIP složky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2311" name="Picture 6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484313"/>
            <a:ext cx="1171575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2" name="Picture 7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636838"/>
            <a:ext cx="971550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3" name="Picture 7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713" y="3789363"/>
            <a:ext cx="790575" cy="74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4" name="Picture 8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92275" y="4941888"/>
            <a:ext cx="1066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15" name="Picture 8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050" y="5949950"/>
            <a:ext cx="619125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1648" name="Group 32"/>
          <p:cNvGraphicFramePr>
            <a:graphicFrameLocks noGrp="1"/>
          </p:cNvGraphicFramePr>
          <p:nvPr>
            <p:ph type="tbl" idx="1"/>
          </p:nvPr>
        </p:nvGraphicFramePr>
        <p:xfrm>
          <a:off x="395288" y="1628775"/>
          <a:ext cx="8229600" cy="4175127"/>
        </p:xfrm>
        <a:graphic>
          <a:graphicData uri="http://schemas.openxmlformats.org/drawingml/2006/table">
            <a:tbl>
              <a:tblPr/>
              <a:tblGrid>
                <a:gridCol w="2674937"/>
                <a:gridCol w="5554663"/>
              </a:tblGrid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Ikona disku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Ikona DVD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+mj-lt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6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Textový soubor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42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Garamond" pitchFamily="18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7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</a:rPr>
                        <a:t>Samo-spustitelný soubor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31" name="Picture 2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1844675"/>
            <a:ext cx="1466850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32" name="Picture 2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2781300"/>
            <a:ext cx="1724025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33" name="Picture 3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350" y="3933825"/>
            <a:ext cx="865188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34" name="Picture 3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941888"/>
            <a:ext cx="673100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/>
              <a:t>PROCHÁZENÍ DISKEM POMOCÍ OBJEKTU TENTO POČÍTAČ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914400" y="1447800"/>
            <a:ext cx="3749675" cy="4572000"/>
          </a:xfrm>
        </p:spPr>
        <p:txBody>
          <a:bodyPr/>
          <a:lstStyle/>
          <a:p>
            <a:pPr eaLnBrk="1" hangingPunct="1"/>
            <a:r>
              <a:rPr lang="cs-CZ" smtClean="0"/>
              <a:t>Dvoj-klik na ikonu TENTO POČÍTAČ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14340" name="Rectangle 5"/>
          <p:cNvSpPr>
            <a:spLocks noGrp="1" noChangeArrowheads="1"/>
          </p:cNvSpPr>
          <p:nvPr>
            <p:ph sz="quarter" idx="2"/>
          </p:nvPr>
        </p:nvSpPr>
        <p:spPr>
          <a:xfrm>
            <a:off x="4933950" y="1447800"/>
            <a:ext cx="3749675" cy="4572000"/>
          </a:xfrm>
        </p:spPr>
        <p:txBody>
          <a:bodyPr/>
          <a:lstStyle/>
          <a:p>
            <a:pPr eaLnBrk="1" hangingPunct="1"/>
            <a:r>
              <a:rPr lang="cs-CZ" smtClean="0"/>
              <a:t>Vybrat adresář  ve kterém se nachází hledaný soubor a dvoj-klikem otevřít</a:t>
            </a:r>
          </a:p>
          <a:p>
            <a:pPr eaLnBrk="1" hangingPunct="1"/>
            <a:endParaRPr lang="cs-CZ" smtClean="0"/>
          </a:p>
        </p:txBody>
      </p:sp>
      <p:pic>
        <p:nvPicPr>
          <p:cNvPr id="1434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2924175"/>
            <a:ext cx="2079625" cy="301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2" name="Line 6"/>
          <p:cNvSpPr>
            <a:spLocks noChangeShapeType="1"/>
          </p:cNvSpPr>
          <p:nvPr/>
        </p:nvSpPr>
        <p:spPr bwMode="auto">
          <a:xfrm flipH="1">
            <a:off x="2843213" y="2492375"/>
            <a:ext cx="215900" cy="1368425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cs-CZ"/>
          </a:p>
        </p:txBody>
      </p:sp>
      <p:pic>
        <p:nvPicPr>
          <p:cNvPr id="14343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3644900"/>
            <a:ext cx="3640137" cy="244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4" name="Line 8"/>
          <p:cNvSpPr>
            <a:spLocks noChangeShapeType="1"/>
          </p:cNvSpPr>
          <p:nvPr/>
        </p:nvSpPr>
        <p:spPr bwMode="auto">
          <a:xfrm>
            <a:off x="5364163" y="3284538"/>
            <a:ext cx="1295400" cy="1008062"/>
          </a:xfrm>
          <a:prstGeom prst="line">
            <a:avLst/>
          </a:prstGeom>
          <a:noFill/>
          <a:ln w="19050">
            <a:solidFill>
              <a:schemeClr val="bg2"/>
            </a:solidFill>
            <a:round/>
            <a:headEnd/>
            <a:tailEnd type="triangle" w="lg" len="lg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14400" y="260350"/>
            <a:ext cx="7772400" cy="1157288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START – PROGRAMY-PŘÍSLUŠENSTVÍ-PRŮZKUMNÍK</a:t>
            </a:r>
            <a:endParaRPr lang="cs-CZ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algn="ctr" eaLnBrk="1" hangingPunct="1"/>
            <a:endParaRPr lang="cs-CZ" smtClean="0"/>
          </a:p>
        </p:txBody>
      </p:sp>
      <p:pic>
        <p:nvPicPr>
          <p:cNvPr id="1536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268413"/>
            <a:ext cx="8078788" cy="482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dirty="0" smtClean="0"/>
          </a:p>
          <a:p>
            <a:pPr eaLnBrk="1" hangingPunct="1"/>
            <a:r>
              <a:rPr lang="cs-CZ" dirty="0" smtClean="0"/>
              <a:t>Dnes nemusíš nic zapisovat uprav si obrázek z 9 snímku tak, aby byl vhodný  k tisku do sešitu a obrázek vytiskni a vlep do sešitu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To je vše a vrhni se na řešení úkolů</a:t>
            </a:r>
          </a:p>
        </p:txBody>
      </p:sp>
      <p:sp>
        <p:nvSpPr>
          <p:cNvPr id="1638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Zápis do sešitu</a:t>
            </a:r>
          </a:p>
        </p:txBody>
      </p:sp>
      <p:pic>
        <p:nvPicPr>
          <p:cNvPr id="16388" name="Picture 4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260350"/>
            <a:ext cx="1049338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716963" y="1555750"/>
            <a:ext cx="175517" cy="217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OS – úkol č.4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Všechny zadání pro dnešní cvičení najdeš v pracovním listě s názvem PRŮZKUMNÍK</a:t>
            </a:r>
          </a:p>
        </p:txBody>
      </p:sp>
      <p:pic>
        <p:nvPicPr>
          <p:cNvPr id="17412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8850" y="476250"/>
            <a:ext cx="1219200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8528050" y="1412776"/>
            <a:ext cx="22041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 informací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cs typeface="Arial" charset="0"/>
              </a:rPr>
              <a:t>Učebnice Informatika pro základní školy, vydavatelství </a:t>
            </a:r>
            <a:r>
              <a:rPr lang="cs-CZ" dirty="0" err="1" smtClean="0">
                <a:cs typeface="Arial" charset="0"/>
              </a:rPr>
              <a:t>Computer</a:t>
            </a:r>
            <a:r>
              <a:rPr lang="cs-CZ" dirty="0" smtClean="0">
                <a:cs typeface="Arial" charset="0"/>
              </a:rPr>
              <a:t> Media</a:t>
            </a:r>
          </a:p>
          <a:p>
            <a:pPr eaLnBrk="1" hangingPunct="1"/>
            <a:r>
              <a:rPr lang="cs-CZ" dirty="0" smtClean="0">
                <a:cs typeface="Arial" charset="0"/>
              </a:rPr>
              <a:t>Příklady  a cvičení z informatiky a výpočetní techniky – </a:t>
            </a:r>
            <a:r>
              <a:rPr lang="cs-CZ" dirty="0" err="1" smtClean="0">
                <a:cs typeface="Arial" charset="0"/>
              </a:rPr>
              <a:t>ComputerMedia</a:t>
            </a:r>
            <a:endParaRPr lang="cs-CZ" dirty="0" smtClean="0">
              <a:cs typeface="Arial" charset="0"/>
            </a:endParaRPr>
          </a:p>
          <a:p>
            <a:pPr eaLnBrk="1" hangingPunct="1"/>
            <a:r>
              <a:rPr lang="cs-CZ" dirty="0" smtClean="0">
                <a:cs typeface="Arial" charset="0"/>
              </a:rPr>
              <a:t>Digitální technologie ve výuce - </a:t>
            </a:r>
            <a:r>
              <a:rPr lang="cs-CZ" dirty="0" err="1" smtClean="0">
                <a:cs typeface="Arial" charset="0"/>
              </a:rPr>
              <a:t>ComputerMedia</a:t>
            </a:r>
            <a:endParaRPr lang="cs-CZ" dirty="0" smtClean="0">
              <a:cs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  <a:cs typeface="Arial" charset="0"/>
              </a:rPr>
              <a:t>Obr</a:t>
            </a:r>
            <a:r>
              <a:rPr lang="cs-CZ" dirty="0">
                <a:latin typeface="Arial" charset="0"/>
                <a:cs typeface="Arial" charset="0"/>
              </a:rPr>
              <a:t>. 1 </a:t>
            </a:r>
            <a:r>
              <a:rPr lang="cs-CZ" dirty="0">
                <a:latin typeface="Arial" charset="0"/>
                <a:cs typeface="Arial" charset="0"/>
                <a:hlinkClick r:id="rId2"/>
              </a:rPr>
              <a:t>http://www.gify.nou.cz/lid_skola.htm</a:t>
            </a:r>
            <a:endParaRPr lang="cs-CZ" dirty="0">
              <a:latin typeface="Arial" charset="0"/>
              <a:cs typeface="Arial" charset="0"/>
            </a:endParaRPr>
          </a:p>
          <a:p>
            <a:pPr eaLnBrk="1" hangingPunct="1"/>
            <a:r>
              <a:rPr lang="cs-CZ" dirty="0">
                <a:latin typeface="Arial" charset="0"/>
                <a:cs typeface="Arial" charset="0"/>
              </a:rPr>
              <a:t>Obr. 2 </a:t>
            </a:r>
            <a:r>
              <a:rPr lang="cs-CZ" dirty="0">
                <a:latin typeface="Arial" charset="0"/>
                <a:cs typeface="Arial" charset="0"/>
                <a:hlinkClick r:id="rId3"/>
              </a:rPr>
              <a:t>http://</a:t>
            </a:r>
            <a:r>
              <a:rPr lang="cs-CZ" dirty="0" smtClean="0">
                <a:latin typeface="Arial" charset="0"/>
                <a:cs typeface="Arial" charset="0"/>
                <a:hlinkClick r:id="rId3"/>
              </a:rPr>
              <a:t>necyklopedie.wikia.com/wiki/Mozek</a:t>
            </a:r>
            <a:endParaRPr lang="cs-CZ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dirty="0" smtClean="0">
                <a:latin typeface="Arial" charset="0"/>
                <a:cs typeface="Arial" charset="0"/>
              </a:rPr>
              <a:t>Obr. </a:t>
            </a:r>
            <a:r>
              <a:rPr lang="cs-CZ" dirty="0">
                <a:latin typeface="Arial" charset="0"/>
                <a:cs typeface="Arial" charset="0"/>
              </a:rPr>
              <a:t>3 </a:t>
            </a:r>
            <a:r>
              <a:rPr lang="cs-CZ" dirty="0">
                <a:latin typeface="Arial" charset="0"/>
                <a:cs typeface="Arial" charset="0"/>
                <a:hlinkClick r:id="rId4"/>
              </a:rPr>
              <a:t>http://www.gify.nou.cz/pc1.htm</a:t>
            </a:r>
            <a:r>
              <a:rPr lang="cs-CZ" dirty="0" smtClean="0">
                <a:latin typeface="Arial" charset="0"/>
                <a:cs typeface="Arial" charset="0"/>
                <a:hlinkClick r:id="rId4"/>
              </a:rPr>
              <a:t>#</a:t>
            </a:r>
            <a:endParaRPr lang="cs-CZ" dirty="0" smtClean="0">
              <a:latin typeface="Arial" charset="0"/>
              <a:cs typeface="Arial" charset="0"/>
            </a:endParaRPr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218</TotalTime>
  <Words>253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Základní škola a mateřská škola Staré Město   Interaktivní škola pro žáka 21.století</vt:lpstr>
      <vt:lpstr>WINDOWS 4</vt:lpstr>
      <vt:lpstr>SPOUŠTĚNÍ PROGRAMŮ</vt:lpstr>
      <vt:lpstr>PŘEPÍNÁNÍ MEZI OKNY</vt:lpstr>
      <vt:lpstr>Prezentace aplikace PowerPoint</vt:lpstr>
      <vt:lpstr>STROMOVÁ STRUKTURA</vt:lpstr>
      <vt:lpstr>Prezentace aplikace PowerPoint</vt:lpstr>
      <vt:lpstr>PROCHÁZENÍ DISKEM POMOCÍ OBJEKTU TENTO POČÍTAČ</vt:lpstr>
      <vt:lpstr>           START – PROGRAMY-PŘÍSLUŠENSTVÍ-PRŮZKUMNÍK</vt:lpstr>
      <vt:lpstr>Zápis do sešitu</vt:lpstr>
      <vt:lpstr>OS – úkol č.4</vt:lpstr>
      <vt:lpstr>Použité zdroje informací</vt:lpstr>
    </vt:vector>
  </TitlesOfParts>
  <Company>zs stare mesto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WINDOWS 1</dc:title>
  <dc:creator>zš stare mesto</dc:creator>
  <cp:lastModifiedBy>Martin a Lída</cp:lastModifiedBy>
  <cp:revision>22</cp:revision>
  <dcterms:created xsi:type="dcterms:W3CDTF">2007-08-17T04:19:27Z</dcterms:created>
  <dcterms:modified xsi:type="dcterms:W3CDTF">2012-12-28T16:28:38Z</dcterms:modified>
</cp:coreProperties>
</file>