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0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8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99"/>
    <a:srgbClr val="FF66CC"/>
    <a:srgbClr val="FF66FF"/>
    <a:srgbClr val="FF33CC"/>
    <a:srgbClr val="FF3300"/>
    <a:srgbClr val="99FF33"/>
    <a:srgbClr val="D3B857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779" autoAdjust="0"/>
  </p:normalViewPr>
  <p:slideViewPr>
    <p:cSldViewPr>
      <p:cViewPr>
        <p:scale>
          <a:sx n="91" d="100"/>
          <a:sy n="91" d="100"/>
        </p:scale>
        <p:origin x="-786" y="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562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3.wmf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899592" y="4581128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VY_32_INOVACE_XV_2_14_Koleda, koleda, Štěpáne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</a:t>
            </a:r>
            <a:r>
              <a:rPr lang="cs-CZ" dirty="0" smtClean="0"/>
              <a:t>XV </a:t>
            </a:r>
            <a:r>
              <a:rPr lang="cs-CZ" b="1" dirty="0" smtClean="0"/>
              <a:t>             Sada číslo:    </a:t>
            </a:r>
            <a:r>
              <a:rPr lang="cs-CZ" dirty="0" smtClean="0"/>
              <a:t>2</a:t>
            </a:r>
            <a:r>
              <a:rPr lang="cs-CZ" b="1" dirty="0" smtClean="0"/>
              <a:t>            Pořadové číslo DUM:   </a:t>
            </a:r>
            <a:r>
              <a:rPr lang="cs-CZ" dirty="0" smtClean="0"/>
              <a:t>14</a:t>
            </a:r>
          </a:p>
          <a:p>
            <a:endParaRPr lang="cs-CZ" b="1" dirty="0" smtClean="0"/>
          </a:p>
          <a:p>
            <a:r>
              <a:rPr lang="cs-CZ" b="1" dirty="0" smtClean="0"/>
              <a:t>Autor:  </a:t>
            </a:r>
            <a:r>
              <a:rPr lang="cs-CZ" dirty="0" smtClean="0"/>
              <a:t>Mgr. Eva Komárková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63231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dirty="0" smtClean="0"/>
              <a:t>Anotace:   </a:t>
            </a:r>
            <a:r>
              <a:rPr lang="cs-CZ" sz="1600" b="1" dirty="0" smtClean="0"/>
              <a:t> </a:t>
            </a:r>
            <a:r>
              <a:rPr lang="cs-CZ" dirty="0"/>
              <a:t>Prezentace je určená </a:t>
            </a:r>
            <a:r>
              <a:rPr lang="cs-CZ" dirty="0" smtClean="0"/>
              <a:t>k nácviku </a:t>
            </a:r>
            <a:r>
              <a:rPr lang="cs-CZ" dirty="0" smtClean="0"/>
              <a:t>zpěvu a doprovodu lidové koledy.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  </a:t>
            </a:r>
            <a:r>
              <a:rPr lang="cs-CZ" dirty="0" smtClean="0"/>
              <a:t>Žák umí zazpívat lidovou vánoční koledu, umí melodii</a:t>
            </a:r>
          </a:p>
          <a:p>
            <a:r>
              <a:rPr lang="cs-CZ" dirty="0"/>
              <a:t>d</a:t>
            </a:r>
            <a:r>
              <a:rPr lang="cs-CZ" dirty="0" smtClean="0"/>
              <a:t>oprovodit  na rytmické dětské nástroje</a:t>
            </a:r>
            <a:r>
              <a:rPr lang="cs-CZ" dirty="0" smtClean="0"/>
              <a:t>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  </a:t>
            </a:r>
            <a:r>
              <a:rPr lang="cs-CZ" dirty="0" smtClean="0"/>
              <a:t>prezentace</a:t>
            </a:r>
          </a:p>
          <a:p>
            <a:r>
              <a:rPr lang="cs-CZ" b="1" dirty="0" smtClean="0"/>
              <a:t>Typická věková skupina: </a:t>
            </a:r>
            <a:r>
              <a:rPr lang="cs-CZ" b="1" dirty="0" smtClean="0"/>
              <a:t>  </a:t>
            </a:r>
            <a:r>
              <a:rPr lang="cs-CZ" dirty="0" smtClean="0"/>
              <a:t>7 – 8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    </a:t>
            </a:r>
            <a:r>
              <a:rPr lang="cs-CZ" dirty="0" smtClean="0"/>
              <a:t>lidová píseň, koleda</a:t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b="1" dirty="0" smtClean="0"/>
              <a:t>   </a:t>
            </a:r>
            <a:r>
              <a:rPr lang="cs-CZ" dirty="0" smtClean="0"/>
              <a:t>interaktivní </a:t>
            </a:r>
            <a:r>
              <a:rPr lang="cs-CZ" dirty="0" smtClean="0"/>
              <a:t>tabule</a:t>
            </a:r>
            <a:endParaRPr lang="cs-CZ" dirty="0"/>
          </a:p>
          <a:p>
            <a:r>
              <a:rPr lang="cs-CZ" b="1" dirty="0" smtClean="0"/>
              <a:t>Potřebný čas pro výuku DUM: </a:t>
            </a:r>
            <a:r>
              <a:rPr lang="cs-CZ" b="1" dirty="0" smtClean="0"/>
              <a:t>  </a:t>
            </a:r>
            <a:r>
              <a:rPr lang="cs-CZ" dirty="0" smtClean="0"/>
              <a:t>15 minut</a:t>
            </a:r>
          </a:p>
          <a:p>
            <a:endParaRPr lang="cs-CZ" dirty="0"/>
          </a:p>
          <a:p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b="1" dirty="0" smtClean="0"/>
              <a:t>    </a:t>
            </a:r>
            <a:r>
              <a:rPr lang="cs-CZ" dirty="0" smtClean="0"/>
              <a:t>Učitel žákům nejprve koledu zazpívá  sám, může ji i doprovodit hrou na </a:t>
            </a:r>
            <a:r>
              <a:rPr lang="cs-CZ" dirty="0" smtClean="0"/>
              <a:t>klavír např. </a:t>
            </a:r>
            <a:r>
              <a:rPr lang="cs-CZ" dirty="0" smtClean="0"/>
              <a:t>podle </a:t>
            </a:r>
            <a:r>
              <a:rPr lang="cs-CZ" dirty="0" smtClean="0"/>
              <a:t>učebnice „Hrátky s flétnou, písničkami a pastelkami“ od Ivety Hlavaté ( nakladatelství Vladimír Beneš).</a:t>
            </a:r>
            <a:endParaRPr lang="cs-CZ" dirty="0" smtClean="0"/>
          </a:p>
          <a:p>
            <a:r>
              <a:rPr lang="cs-CZ" dirty="0" smtClean="0"/>
              <a:t>Potom </a:t>
            </a:r>
            <a:r>
              <a:rPr lang="cs-CZ" dirty="0" smtClean="0"/>
              <a:t>učitel děti </a:t>
            </a:r>
            <a:r>
              <a:rPr lang="cs-CZ" dirty="0" smtClean="0"/>
              <a:t>naučí píseň pomocí </a:t>
            </a:r>
            <a:r>
              <a:rPr lang="cs-CZ" smtClean="0"/>
              <a:t>prezentace </a:t>
            </a:r>
            <a:r>
              <a:rPr lang="cs-CZ" smtClean="0"/>
              <a:t>na </a:t>
            </a:r>
            <a:r>
              <a:rPr lang="cs-CZ" dirty="0" smtClean="0"/>
              <a:t>interaktivní tabuli.</a:t>
            </a:r>
          </a:p>
          <a:p>
            <a:r>
              <a:rPr lang="cs-CZ" dirty="0" smtClean="0"/>
              <a:t>Na závěr děti mohou doprovázet zpěv vyťukáváním rytmu např. na dřevěné hůlky podle červeně označených písmen a na bubínek podle podtržených písmen v textu.</a:t>
            </a:r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Eva\AppData\Local\Microsoft\Windows\Temporary Internet Files\Content.IE5\GMQUFGI7\MC90044057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3280675" cy="328067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0" y="889675"/>
            <a:ext cx="9144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</a:rPr>
              <a:t>K</a:t>
            </a:r>
            <a:r>
              <a:rPr lang="cs-CZ" sz="3600" dirty="0" smtClean="0"/>
              <a:t>oleda, </a:t>
            </a:r>
            <a:r>
              <a:rPr lang="cs-CZ" sz="3600" dirty="0">
                <a:solidFill>
                  <a:srgbClr val="FF0000"/>
                </a:solidFill>
              </a:rPr>
              <a:t>k</a:t>
            </a:r>
            <a:r>
              <a:rPr lang="cs-CZ" sz="3600" dirty="0"/>
              <a:t>oleda</a:t>
            </a:r>
            <a:r>
              <a:rPr lang="cs-CZ" sz="3600" dirty="0" smtClean="0"/>
              <a:t>, </a:t>
            </a:r>
            <a:r>
              <a:rPr lang="cs-CZ" sz="3600" u="sng" dirty="0" smtClean="0">
                <a:solidFill>
                  <a:srgbClr val="FF0000"/>
                </a:solidFill>
              </a:rPr>
              <a:t>Š</a:t>
            </a:r>
            <a:r>
              <a:rPr lang="cs-CZ" sz="3600" dirty="0" smtClean="0"/>
              <a:t>těpá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e, </a:t>
            </a:r>
            <a:r>
              <a:rPr lang="cs-CZ" sz="3600" u="sng" dirty="0" smtClean="0">
                <a:solidFill>
                  <a:srgbClr val="FF0000"/>
                </a:solidFill>
              </a:rPr>
              <a:t>c</a:t>
            </a:r>
            <a:r>
              <a:rPr lang="cs-CZ" sz="3600" dirty="0" smtClean="0"/>
              <a:t>o to 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eseš </a:t>
            </a:r>
            <a:r>
              <a:rPr lang="cs-CZ" sz="3600" u="sng" dirty="0" smtClean="0">
                <a:solidFill>
                  <a:srgbClr val="FF0000"/>
                </a:solidFill>
              </a:rPr>
              <a:t>v</a:t>
            </a:r>
            <a:r>
              <a:rPr lang="cs-CZ" sz="3600" dirty="0" smtClean="0"/>
              <a:t>e džbá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ě?</a:t>
            </a:r>
            <a:endParaRPr lang="cs-CZ" sz="3600" dirty="0"/>
          </a:p>
        </p:txBody>
      </p:sp>
      <p:pic>
        <p:nvPicPr>
          <p:cNvPr id="1032" name="Picture 8" descr="C:\Users\Eva\AppData\Local\Microsoft\Windows\Temporary Internet Files\Content.IE5\GMQUFGI7\MC90029004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492896"/>
            <a:ext cx="2954777" cy="27363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esu, 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esu </a:t>
            </a:r>
            <a:r>
              <a:rPr lang="cs-CZ" sz="3600" u="sng" dirty="0" smtClean="0">
                <a:solidFill>
                  <a:srgbClr val="FF0000"/>
                </a:solidFill>
              </a:rPr>
              <a:t>k</a:t>
            </a:r>
            <a:r>
              <a:rPr lang="cs-CZ" sz="3600" dirty="0" smtClean="0"/>
              <a:t>ole</a:t>
            </a:r>
            <a:r>
              <a:rPr lang="cs-CZ" sz="3600" dirty="0" smtClean="0">
                <a:solidFill>
                  <a:srgbClr val="FF0000"/>
                </a:solidFill>
              </a:rPr>
              <a:t>d</a:t>
            </a:r>
            <a:r>
              <a:rPr lang="cs-CZ" sz="3600" dirty="0" smtClean="0"/>
              <a:t>u, </a:t>
            </a:r>
            <a:r>
              <a:rPr lang="cs-CZ" sz="3600" u="sng" dirty="0" err="1" smtClean="0">
                <a:solidFill>
                  <a:srgbClr val="FF0000"/>
                </a:solidFill>
              </a:rPr>
              <a:t>u</a:t>
            </a:r>
            <a:r>
              <a:rPr lang="cs-CZ" sz="3600" dirty="0" err="1" smtClean="0"/>
              <a:t>pad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j</a:t>
            </a:r>
            <a:r>
              <a:rPr lang="cs-CZ" sz="3600" dirty="0" smtClean="0"/>
              <a:t>sem s ní </a:t>
            </a:r>
            <a:r>
              <a:rPr lang="cs-CZ" sz="3600" u="sng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a le</a:t>
            </a:r>
            <a:r>
              <a:rPr lang="cs-CZ" sz="3600" dirty="0" smtClean="0">
                <a:solidFill>
                  <a:srgbClr val="FF0000"/>
                </a:solidFill>
              </a:rPr>
              <a:t>d</a:t>
            </a:r>
            <a:r>
              <a:rPr lang="cs-CZ" sz="3600" dirty="0" smtClean="0"/>
              <a:t>u.</a:t>
            </a:r>
            <a:endParaRPr lang="cs-CZ" sz="3600" dirty="0"/>
          </a:p>
        </p:txBody>
      </p:sp>
      <p:pic>
        <p:nvPicPr>
          <p:cNvPr id="2050" name="Picture 2" descr="C:\Users\Eva\AppData\Local\Microsoft\Windows\Temporary Internet Files\Content.IE5\EEMM1IA4\MC90044057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204864"/>
            <a:ext cx="3208667" cy="3208667"/>
          </a:xfrm>
          <a:prstGeom prst="rect">
            <a:avLst/>
          </a:prstGeom>
          <a:noFill/>
        </p:spPr>
      </p:pic>
      <p:pic>
        <p:nvPicPr>
          <p:cNvPr id="2051" name="Picture 3" descr="C:\Users\Eva\AppData\Local\Microsoft\Windows\Temporary Internet Files\Content.IE5\EEMM1IA4\MC9003114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852935"/>
            <a:ext cx="1703523" cy="2178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72640" y="476671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</a:rPr>
              <a:t>P</a:t>
            </a:r>
            <a:r>
              <a:rPr lang="cs-CZ" sz="3200" dirty="0" smtClean="0"/>
              <a:t>si se </a:t>
            </a:r>
            <a:r>
              <a:rPr lang="cs-CZ" sz="3200" dirty="0" smtClean="0">
                <a:solidFill>
                  <a:srgbClr val="FF0000"/>
                </a:solidFill>
              </a:rPr>
              <a:t>n</a:t>
            </a:r>
            <a:r>
              <a:rPr lang="cs-CZ" sz="3200" dirty="0" smtClean="0"/>
              <a:t>a mě </a:t>
            </a:r>
            <a:r>
              <a:rPr lang="cs-CZ" sz="3200" u="sng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běh</a:t>
            </a:r>
            <a:r>
              <a:rPr lang="cs-CZ" sz="3200" dirty="0" smtClean="0">
                <a:solidFill>
                  <a:srgbClr val="FF0000"/>
                </a:solidFill>
              </a:rPr>
              <a:t>l</a:t>
            </a:r>
            <a:r>
              <a:rPr lang="cs-CZ" sz="3200" dirty="0" smtClean="0"/>
              <a:t>i, </a:t>
            </a:r>
            <a:r>
              <a:rPr lang="cs-CZ" sz="3200" u="sng" dirty="0" smtClean="0">
                <a:solidFill>
                  <a:srgbClr val="FF0000"/>
                </a:solidFill>
              </a:rPr>
              <a:t>k</a:t>
            </a:r>
            <a:r>
              <a:rPr lang="cs-CZ" sz="3200" dirty="0" smtClean="0"/>
              <a:t>ole</a:t>
            </a:r>
            <a:r>
              <a:rPr lang="cs-CZ" sz="3200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u mi </a:t>
            </a:r>
            <a:r>
              <a:rPr lang="cs-CZ" sz="3200" u="sng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něd</a:t>
            </a:r>
            <a:r>
              <a:rPr lang="cs-CZ" sz="3200" dirty="0" smtClean="0">
                <a:solidFill>
                  <a:srgbClr val="FF0000"/>
                </a:solidFill>
              </a:rPr>
              <a:t>l</a:t>
            </a:r>
            <a:r>
              <a:rPr lang="cs-CZ" sz="3200" dirty="0" smtClean="0"/>
              <a:t>i.</a:t>
            </a:r>
            <a:endParaRPr lang="cs-CZ" sz="3200" dirty="0"/>
          </a:p>
        </p:txBody>
      </p:sp>
      <p:pic>
        <p:nvPicPr>
          <p:cNvPr id="3079" name="Picture 7" descr="C:\Users\Eva\AppData\Local\Microsoft\Windows\Temporary Internet Files\Content.IE5\2291Z0GP\MP9004465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77072"/>
            <a:ext cx="2806758" cy="2167441"/>
          </a:xfrm>
          <a:prstGeom prst="rect">
            <a:avLst/>
          </a:prstGeom>
          <a:noFill/>
        </p:spPr>
      </p:pic>
      <p:pic>
        <p:nvPicPr>
          <p:cNvPr id="3097" name="Picture 25" descr="C:\Users\Eva\AppData\Local\Microsoft\Windows\Temporary Internet Files\Content.IE5\GMQUFGI7\MP9004018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96752"/>
            <a:ext cx="3457735" cy="2304256"/>
          </a:xfrm>
          <a:prstGeom prst="rect">
            <a:avLst/>
          </a:prstGeom>
          <a:noFill/>
        </p:spPr>
      </p:pic>
      <p:pic>
        <p:nvPicPr>
          <p:cNvPr id="3099" name="Picture 27" descr="C:\Users\Eva\AppData\Local\Microsoft\Windows\Temporary Internet Files\Content.IE5\2291Z0GP\MP90040192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196752"/>
            <a:ext cx="3901440" cy="25999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2.08883E-6 C 0.01058 -0.00439 0.02135 -0.00555 0.03211 -0.00902 C 0.04652 -0.01365 0.06023 -0.02174 0.07464 -0.02591 C 0.08662 -0.03285 0.09964 -0.03446 0.11249 -0.03817 C 0.12482 -0.04649 0.13819 -0.05205 0.15155 -0.05644 C 0.16145 -0.06407 0.17291 -0.06477 0.18385 -0.0687 C 0.19843 -0.07402 0.21249 -0.08536 0.22742 -0.08883 C 0.23385 -0.09044 0.24044 -0.08975 0.24704 -0.09021 C 0.26041 -0.09415 0.26753 -0.09947 0.28159 -0.10085 C 0.29617 -0.10964 0.3118 -0.11751 0.32742 -0.12237 C 0.33506 -0.12908 0.34496 -0.13139 0.35398 -0.13324 C 0.44062 -0.12908 0.40989 -0.15313 0.43089 -0.11011 C 0.42881 -0.09299 0.42638 -0.07518 0.42065 -0.05968 C 0.41857 -0.0539 0.41857 -0.04834 0.41596 -0.04279 C 0.41492 -0.03192 0.41301 -0.02382 0.40798 -0.01527 C 0.40589 -0.0074 0.40398 0.00208 0.39756 0.00463 C 0.396 0.00764 0.39461 0.01087 0.39305 0.01388 C 0.39235 0.0155 0.39079 0.01851 0.39079 0.01851 C 0.38905 0.0266 0.38541 0.03539 0.37916 0.0384 C 0.37447 0.04812 0.36423 0.0495 0.35624 0.05228 C 0.33662 0.05876 0.31371 0.05783 0.29409 0.05991 C 0.1703 0.05876 0.03767 0.11705 -0.07709 0.05529 C -0.08612 0.05043 -0.07709 0.05367 -0.08751 0.05066 C -0.09515 0.04557 -0.10383 0.04557 -0.11164 0.04141 C -0.13126 0.03077 -0.15053 0.02151 -0.17136 0.0155 C -0.18161 0.00856 -0.19237 0.00347 -0.20348 2.08883E-6 C -0.21112 -0.00717 -0.21876 -0.00532 -0.22761 -0.01064 C -0.24532 -0.02128 -0.26477 -0.03169 -0.28404 -0.03516 C -0.29011 -0.03863 -0.29584 -0.04511 -0.30244 -0.0458 C -0.32206 -0.04811 -0.34133 -0.05112 -0.36095 -0.05343 C -0.38247 -0.06361 -0.40313 -0.04811 -0.42414 -0.04441 C -0.42744 -0.04002 -0.4297 -0.04071 -0.4323 -0.03516 C -0.43456 -0.02475 -0.43143 -0.03678 -0.43681 -0.02591 C -0.43751 -0.02452 -0.43733 -0.02267 -0.43803 -0.02128 C -0.4389 -0.01943 -0.44063 -0.0185 -0.4415 -0.01665 C -0.44324 -0.01341 -0.44428 -0.00948 -0.44602 -0.00601 C -0.44549 0.00833 -0.44793 0.02684 -0.4415 0.04002 C -0.44011 0.04719 -0.43977 0.04997 -0.43577 0.05529 C -0.43161 0.07148 -0.42327 0.08258 -0.41268 0.09207 C -0.40747 0.10294 -0.38803 0.11381 -0.37831 0.11659 C -0.34723 0.13648 -0.30956 0.13047 -0.27709 0.13185 C -0.23716 0.13093 -0.19723 0.13209 -0.15747 0.12885 C -0.15365 0.12862 -0.1507 0.12376 -0.14723 0.12121 C -0.14515 0.11959 -0.14029 0.11798 -0.14029 0.11798 C -0.13508 0.11266 -0.13317 0.10919 -0.12657 0.10733 C -0.1224 0.10225 -0.1165 0.10178 -0.11164 0.09808 C -0.10036 0.08929 -0.09237 0.07726 -0.07935 0.07356 C -0.06841 0.06639 -0.07345 0.06847 -0.06442 0.06593 C -0.05713 0.05991 -0.04011 0.0539 -0.03108 0.05228 C -0.02674 0.04603 -0.01772 0.04673 -0.01164 0.04442 C -0.00504 0.04488 0.00798 0.04603 0.00798 0.04603 " pathEditMode="relative" ptsTypes="fff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908720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</a:rPr>
              <a:t>C</a:t>
            </a:r>
            <a:r>
              <a:rPr lang="cs-CZ" sz="3200" dirty="0" smtClean="0"/>
              <a:t>o mám </a:t>
            </a:r>
            <a:r>
              <a:rPr lang="cs-CZ" sz="3200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mutný </a:t>
            </a:r>
            <a:r>
              <a:rPr lang="cs-CZ" sz="3200" u="sng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ěla</a:t>
            </a:r>
            <a:r>
              <a:rPr lang="cs-CZ" sz="3200" dirty="0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i, </a:t>
            </a:r>
            <a:r>
              <a:rPr lang="cs-CZ" sz="3200" u="sng" dirty="0" smtClean="0">
                <a:solidFill>
                  <a:srgbClr val="FF0000"/>
                </a:solidFill>
              </a:rPr>
              <a:t>m</a:t>
            </a:r>
            <a:r>
              <a:rPr lang="cs-CZ" sz="3200" dirty="0" smtClean="0"/>
              <a:t>usím </a:t>
            </a:r>
            <a:r>
              <a:rPr lang="cs-CZ" sz="3200" dirty="0" smtClean="0">
                <a:solidFill>
                  <a:srgbClr val="FF0000"/>
                </a:solidFill>
              </a:rPr>
              <a:t>j</a:t>
            </a:r>
            <a:r>
              <a:rPr lang="cs-CZ" sz="3200" dirty="0" smtClean="0"/>
              <a:t>inou </a:t>
            </a:r>
            <a:r>
              <a:rPr lang="cs-CZ" sz="3200" u="sng" dirty="0" smtClean="0">
                <a:solidFill>
                  <a:srgbClr val="FF0000"/>
                </a:solidFill>
              </a:rPr>
              <a:t>ž</a:t>
            </a:r>
            <a:r>
              <a:rPr lang="cs-CZ" sz="3200" dirty="0" smtClean="0"/>
              <a:t>ebra</a:t>
            </a:r>
            <a:r>
              <a:rPr lang="cs-CZ" sz="3200" dirty="0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i.  </a:t>
            </a:r>
            <a:r>
              <a:rPr lang="cs-CZ" sz="3200" u="sng" dirty="0" smtClean="0">
                <a:solidFill>
                  <a:srgbClr val="FF0000"/>
                </a:solidFill>
              </a:rPr>
              <a:t>K</a:t>
            </a:r>
            <a:r>
              <a:rPr lang="cs-CZ" sz="3200" dirty="0" smtClean="0"/>
              <a:t>ole</a:t>
            </a:r>
            <a:r>
              <a:rPr lang="cs-CZ" sz="3200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u mi </a:t>
            </a:r>
            <a:r>
              <a:rPr lang="cs-CZ" sz="3200" u="sng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ej</a:t>
            </a:r>
            <a:r>
              <a:rPr lang="cs-CZ" sz="3200" dirty="0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e, </a:t>
            </a:r>
            <a:r>
              <a:rPr lang="cs-CZ" sz="3200" u="sng" dirty="0" smtClean="0">
                <a:solidFill>
                  <a:srgbClr val="FF0000"/>
                </a:solidFill>
              </a:rPr>
              <a:t>j</a:t>
            </a:r>
            <a:r>
              <a:rPr lang="cs-CZ" sz="3200" dirty="0" smtClean="0"/>
              <a:t>en se </a:t>
            </a:r>
            <a:r>
              <a:rPr lang="cs-CZ" sz="3200" dirty="0" smtClean="0">
                <a:solidFill>
                  <a:srgbClr val="FF0000"/>
                </a:solidFill>
              </a:rPr>
              <a:t>m</a:t>
            </a:r>
            <a:r>
              <a:rPr lang="cs-CZ" sz="3200" dirty="0" smtClean="0"/>
              <a:t>i ne</a:t>
            </a:r>
            <a:r>
              <a:rPr lang="cs-CZ" sz="3200" u="sng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měj</a:t>
            </a:r>
            <a:r>
              <a:rPr lang="cs-CZ" sz="3200" dirty="0" smtClean="0">
                <a:solidFill>
                  <a:srgbClr val="FF0000"/>
                </a:solidFill>
              </a:rPr>
              <a:t>t</a:t>
            </a:r>
            <a:r>
              <a:rPr lang="cs-CZ" sz="3200" dirty="0" smtClean="0"/>
              <a:t>e.</a:t>
            </a:r>
            <a:endParaRPr lang="cs-CZ" sz="3200" dirty="0"/>
          </a:p>
        </p:txBody>
      </p:sp>
      <p:pic>
        <p:nvPicPr>
          <p:cNvPr id="5" name="Picture 2" descr="C:\Users\Eva\AppData\Local\Microsoft\Windows\Temporary Internet Files\Content.IE5\EEMM1IA4\MC90044057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564904"/>
            <a:ext cx="3208667" cy="3208667"/>
          </a:xfrm>
          <a:prstGeom prst="rect">
            <a:avLst/>
          </a:prstGeom>
          <a:noFill/>
        </p:spPr>
      </p:pic>
      <p:pic>
        <p:nvPicPr>
          <p:cNvPr id="7" name="Picture 3" descr="C:\Users\Eva\AppData\Local\Microsoft\Windows\Temporary Internet Files\Content.IE5\EEMM1IA4\MC9003114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068960"/>
            <a:ext cx="1703523" cy="2178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980728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</a:rPr>
              <a:t>K</a:t>
            </a:r>
            <a:r>
              <a:rPr lang="cs-CZ" sz="3200" dirty="0" smtClean="0"/>
              <a:t>ole</a:t>
            </a:r>
            <a:r>
              <a:rPr lang="cs-CZ" sz="3200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u mi </a:t>
            </a:r>
            <a:r>
              <a:rPr lang="cs-CZ" sz="3200" u="sng" dirty="0" smtClean="0">
                <a:solidFill>
                  <a:srgbClr val="FF0000"/>
                </a:solidFill>
              </a:rPr>
              <a:t>d</a:t>
            </a:r>
            <a:r>
              <a:rPr lang="cs-CZ" sz="3200" dirty="0" smtClean="0"/>
              <a:t>a</a:t>
            </a:r>
            <a:r>
              <a:rPr lang="cs-CZ" sz="3200" dirty="0" smtClean="0">
                <a:solidFill>
                  <a:srgbClr val="FF0000"/>
                </a:solidFill>
              </a:rPr>
              <a:t>l</a:t>
            </a:r>
            <a:r>
              <a:rPr lang="cs-CZ" sz="3200" dirty="0" smtClean="0"/>
              <a:t>i, </a:t>
            </a:r>
            <a:r>
              <a:rPr lang="cs-CZ" sz="3200" u="sng" dirty="0" smtClean="0">
                <a:solidFill>
                  <a:srgbClr val="FF0000"/>
                </a:solidFill>
              </a:rPr>
              <a:t>p</a:t>
            </a:r>
            <a:r>
              <a:rPr lang="cs-CZ" sz="3200" dirty="0" smtClean="0"/>
              <a:t>řece </a:t>
            </a:r>
            <a:r>
              <a:rPr lang="cs-CZ" sz="3200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e mi </a:t>
            </a:r>
            <a:r>
              <a:rPr lang="cs-CZ" sz="3200" u="sng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má</a:t>
            </a:r>
            <a:r>
              <a:rPr lang="cs-CZ" sz="3200" dirty="0" smtClean="0">
                <a:solidFill>
                  <a:srgbClr val="FF0000"/>
                </a:solidFill>
              </a:rPr>
              <a:t>l</a:t>
            </a:r>
            <a:r>
              <a:rPr lang="cs-CZ" sz="3200" dirty="0" smtClean="0"/>
              <a:t>i.</a:t>
            </a:r>
            <a:endParaRPr lang="cs-CZ" sz="3200" dirty="0"/>
          </a:p>
        </p:txBody>
      </p:sp>
      <p:pic>
        <p:nvPicPr>
          <p:cNvPr id="1029" name="Picture 5" descr="C:\Users\Eva\AppData\Local\Microsoft\Windows\Temporary Internet Files\Content.IE5\2291Z0GP\MC9003587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1872208" cy="3442062"/>
          </a:xfrm>
          <a:prstGeom prst="rect">
            <a:avLst/>
          </a:prstGeom>
          <a:noFill/>
        </p:spPr>
      </p:pic>
      <p:pic>
        <p:nvPicPr>
          <p:cNvPr id="1037" name="Picture 13" descr="C:\Users\Eva\AppData\Local\Microsoft\Windows\Temporary Internet Files\Content.IE5\GMQUFGI7\MC9001955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204864"/>
            <a:ext cx="1470798" cy="2893633"/>
          </a:xfrm>
          <a:prstGeom prst="rect">
            <a:avLst/>
          </a:prstGeom>
          <a:noFill/>
        </p:spPr>
      </p:pic>
      <p:pic>
        <p:nvPicPr>
          <p:cNvPr id="1044" name="Picture 20" descr="C:\Users\Eva\AppData\Local\Microsoft\Windows\Temporary Internet Files\Content.IE5\E6TWY17R\MC900358827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772816"/>
            <a:ext cx="1115568" cy="1831543"/>
          </a:xfrm>
          <a:prstGeom prst="rect">
            <a:avLst/>
          </a:prstGeom>
          <a:noFill/>
        </p:spPr>
      </p:pic>
      <p:pic>
        <p:nvPicPr>
          <p:cNvPr id="1054" name="Picture 30" descr="C:\Users\Eva\AppData\Local\Microsoft\Windows\Temporary Internet Files\Content.IE5\EEMM1IA4\MC90029004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077072"/>
            <a:ext cx="2304256" cy="2133881"/>
          </a:xfrm>
          <a:prstGeom prst="rect">
            <a:avLst/>
          </a:prstGeom>
          <a:noFill/>
        </p:spPr>
      </p:pic>
      <p:pic>
        <p:nvPicPr>
          <p:cNvPr id="34" name="Picture 3" descr="C:\Users\Eva\AppData\Local\Microsoft\Windows\Temporary Internet Files\Content.IE5\EEMM1IA4\MC90031147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861048"/>
            <a:ext cx="1703523" cy="2178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1227</TotalTime>
  <Words>134</Words>
  <Application>Microsoft Office PowerPoint</Application>
  <PresentationFormat>Předvádění na obrazovce (4:3)</PresentationFormat>
  <Paragraphs>33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nesu, nesu koledu, upad jsem s ní na ledu.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acer</cp:lastModifiedBy>
  <cp:revision>265</cp:revision>
  <dcterms:created xsi:type="dcterms:W3CDTF">2012-03-26T21:10:22Z</dcterms:created>
  <dcterms:modified xsi:type="dcterms:W3CDTF">2012-12-28T15:22:01Z</dcterms:modified>
</cp:coreProperties>
</file>