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1"/>
  </p:notesMasterIdLst>
  <p:handoutMasterIdLst>
    <p:handoutMasterId r:id="rId12"/>
  </p:handoutMasterIdLst>
  <p:sldIdLst>
    <p:sldId id="262" r:id="rId2"/>
    <p:sldId id="264" r:id="rId3"/>
    <p:sldId id="270" r:id="rId4"/>
    <p:sldId id="271" r:id="rId5"/>
    <p:sldId id="272" r:id="rId6"/>
    <p:sldId id="273" r:id="rId7"/>
    <p:sldId id="274" r:id="rId8"/>
    <p:sldId id="275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82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370850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902796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16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578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86ED39-43AB-467F-8349-AD854EB856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3716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2578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13716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2578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EACEBA-E1A8-4402-A2ED-3FF8B039C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16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2578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2578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C55414-E4B4-41D0-852C-39BA6B45CB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7" r:id="rId12"/>
    <p:sldLayoutId id="2147483758" r:id="rId13"/>
    <p:sldLayoutId id="2147483759" r:id="rId14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http://www.gify.nou.cz/lid_vojaci.htm" TargetMode="External"/><Relationship Id="rId1" Type="http://schemas.openxmlformats.org/officeDocument/2006/relationships/slideLayout" Target="../slideLayouts/slideLayout12.xml"/><Relationship Id="rId4" Type="http://schemas.openxmlformats.org/officeDocument/2006/relationships/slide" Target="slide9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image" Target="../media/image4.jpeg"/><Relationship Id="rId7" Type="http://schemas.openxmlformats.org/officeDocument/2006/relationships/hyperlink" Target="http://www.youtube.com/watch?v=5lasqkciRNY&amp;feature=related" TargetMode="External"/><Relationship Id="rId2" Type="http://schemas.openxmlformats.org/officeDocument/2006/relationships/hyperlink" Target="http://druhavalkavychod.euweb.cz/stalingrad.htm" TargetMode="Externa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http://encyklopedia.sme.sk/c/1050822/mussoliniho-poprava.html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://www.panzernet.net/php/index.php?topic=2020.0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www.adrowe.com/wwii-history-files-canadians-invade-sicily/" TargetMode="External"/><Relationship Id="rId9" Type="http://schemas.openxmlformats.org/officeDocument/2006/relationships/slide" Target="slide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druha.svetova.cz/clanky/1942/guadalcanal/" TargetMode="External"/><Relationship Id="rId1" Type="http://schemas.openxmlformats.org/officeDocument/2006/relationships/slideLayout" Target="../slideLayouts/slideLayout4.xml"/><Relationship Id="rId6" Type="http://schemas.openxmlformats.org/officeDocument/2006/relationships/slide" Target="slide9.xml"/><Relationship Id="rId5" Type="http://schemas.openxmlformats.org/officeDocument/2006/relationships/image" Target="../media/image13.jpeg"/><Relationship Id="rId4" Type="http://schemas.openxmlformats.org/officeDocument/2006/relationships/hyperlink" Target="http://cs.wikipedia.org/wiki/Bitva_o_Guadalcana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druhavalkavychod.euweb.cz/japan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druhavalkavychod.euweb.cz/th%2043.htm" TargetMode="External"/><Relationship Id="rId1" Type="http://schemas.openxmlformats.org/officeDocument/2006/relationships/slideLayout" Target="../slideLayouts/slideLayout12.xml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druha.svetova.cz/clanky/1942/guadalcanal/" TargetMode="External"/><Relationship Id="rId3" Type="http://schemas.openxmlformats.org/officeDocument/2006/relationships/hyperlink" Target="http://www.gify.nou.cz/lid_vojaci.htm" TargetMode="External"/><Relationship Id="rId7" Type="http://schemas.openxmlformats.org/officeDocument/2006/relationships/hyperlink" Target="http://www.panzernet.net/php/index.php?topic=2020.0" TargetMode="External"/><Relationship Id="rId2" Type="http://schemas.openxmlformats.org/officeDocument/2006/relationships/hyperlink" Target="http://www.youtube.com/watch?v=5lasqkciRNY&amp;feature=relat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drowe.com/wwii-history-files-canadians-invade-sicily/" TargetMode="External"/><Relationship Id="rId11" Type="http://schemas.openxmlformats.org/officeDocument/2006/relationships/hyperlink" Target="http://druhavalkavychod.euweb.cz/th%2043.htm" TargetMode="External"/><Relationship Id="rId5" Type="http://schemas.openxmlformats.org/officeDocument/2006/relationships/hyperlink" Target="http://encyklopedia.sme.sk/c/1050822/mussoliniho-poprava.html" TargetMode="External"/><Relationship Id="rId10" Type="http://schemas.openxmlformats.org/officeDocument/2006/relationships/hyperlink" Target="http://druhavalkavychod.euweb.cz/japan.htm" TargetMode="External"/><Relationship Id="rId4" Type="http://schemas.openxmlformats.org/officeDocument/2006/relationships/hyperlink" Target="http://druhavalkavychod.euweb.cz/stalingrad.htm" TargetMode="External"/><Relationship Id="rId9" Type="http://schemas.openxmlformats.org/officeDocument/2006/relationships/hyperlink" Target="http://cs.wikipedia.org/wiki/Bitva_o_Guadalcana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770485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Invaze v Itálii, Konference PHK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6600" smtClean="0"/>
              <a:t>DRUHÁ SVĚTOVÁ VÁLKA</a:t>
            </a:r>
          </a:p>
        </p:txBody>
      </p:sp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5652120" y="4581128"/>
            <a:ext cx="2016125" cy="830997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4800" dirty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Průběh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>
          <a:xfrm>
            <a:off x="2411413" y="188913"/>
            <a:ext cx="6356350" cy="908050"/>
          </a:xfrm>
        </p:spPr>
        <p:txBody>
          <a:bodyPr/>
          <a:lstStyle/>
          <a:p>
            <a:pPr eaLnBrk="1" hangingPunct="1"/>
            <a:r>
              <a:rPr lang="cs-CZ" sz="4000" b="1" smtClean="0"/>
              <a:t>Přelom ve válce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11560" y="1196975"/>
            <a:ext cx="8532440" cy="48958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léto 1942 – Němci se neúspěšně snaží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a) proniknout mezi Don a Vislu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b) obsadit naftová ložiska v Baku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9/1942 – 2/1943 </a:t>
            </a:r>
            <a:r>
              <a:rPr lang="cs-CZ" sz="2400" b="1" u="sng" dirty="0" smtClean="0">
                <a:solidFill>
                  <a:schemeClr val="folHlink"/>
                </a:solidFill>
                <a:latin typeface="Times New Roman" pitchFamily="18" charset="0"/>
                <a:cs typeface="Times New Roman" pitchFamily="18" charset="0"/>
              </a:rPr>
              <a:t>Stalingradská bitva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(Volgograd)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něm.armáda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uzavřena v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tzv.“</a:t>
            </a:r>
            <a:r>
              <a:rPr lang="cs-CZ" sz="2400" u="sng" dirty="0" err="1" smtClean="0">
                <a:latin typeface="Times New Roman" pitchFamily="18" charset="0"/>
                <a:cs typeface="Times New Roman" pitchFamily="18" charset="0"/>
              </a:rPr>
              <a:t>stalingradském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 kotli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“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drtivá porážka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něm.vojsk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(maršál Paulus). Rudá armáda přechází do protiútoku na celé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sovětsko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německé frontě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Totální válka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= maximální nasazení všech politických, ekonomických a vojenských prostředků proti protivníkovi, případně i taktika „spálené země“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7/1943 – bitva 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Kurska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vedena s vrcholnou brutalitou  největší tanková bitva 2.svět.války 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Prochorovky</a:t>
            </a:r>
            <a:endParaRPr lang="cs-CZ" sz="2400" dirty="0" smtClean="0">
              <a:latin typeface="Times New Roman" pitchFamily="18" charset="0"/>
              <a:cs typeface="Times New Roman" pitchFamily="18" charset="0"/>
              <a:sym typeface="Wingdings" pitchFamily="2" charset="2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                   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Bojovou iniciativu přebírá RA a drží ji až do konce války!</a:t>
            </a:r>
          </a:p>
          <a:p>
            <a:pPr eaLnBrk="1" hangingPunct="1">
              <a:lnSpc>
                <a:spcPct val="80000"/>
              </a:lnSpc>
            </a:pPr>
            <a:endParaRPr lang="cs-CZ" sz="2400" dirty="0" smtClean="0">
              <a:latin typeface="Wingdings 3" pitchFamily="18" charset="2"/>
            </a:endParaRPr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1403350" y="692150"/>
            <a:ext cx="914400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SSSR</a:t>
            </a:r>
          </a:p>
        </p:txBody>
      </p:sp>
      <p:pic>
        <p:nvPicPr>
          <p:cNvPr id="53253" name="Picture 8" descr="v14ab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3663" y="908050"/>
            <a:ext cx="234315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58" name="Picture 10" descr="v14ab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930012" flipH="1">
            <a:off x="2601913" y="5873750"/>
            <a:ext cx="1763712" cy="941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59" name="Picture 11" descr="v14ab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191801">
            <a:off x="6072188" y="5778500"/>
            <a:ext cx="1728787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8794224" y="134076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rId4" action="ppaction://hlinksldjump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01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01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01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90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90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90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0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0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0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0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0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0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0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0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0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0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0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0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0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0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0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0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0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90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0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0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90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32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32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3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3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53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53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901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901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901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9" descr="stalig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795963" y="4689475"/>
            <a:ext cx="3348037" cy="2168525"/>
          </a:xfrm>
          <a:noFill/>
        </p:spPr>
      </p:pic>
      <p:pic>
        <p:nvPicPr>
          <p:cNvPr id="54275" name="Picture 17" descr="stalingrad%20nov">
            <a:hlinkClick r:id="rId2"/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0" y="0"/>
            <a:ext cx="5176838" cy="6858000"/>
          </a:xfrm>
          <a:noFill/>
        </p:spPr>
      </p:pic>
      <p:pic>
        <p:nvPicPr>
          <p:cNvPr id="54276" name="Picture 13" descr="rusko03">
            <a:hlinkClick r:id="rId2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4716463" y="2565400"/>
            <a:ext cx="1951037" cy="2447925"/>
          </a:xfrm>
          <a:noFill/>
        </p:spPr>
      </p:pic>
      <p:pic>
        <p:nvPicPr>
          <p:cNvPr id="54277" name="Picture 5" descr="stalingrad-251">
            <a:hlinkClick r:id="rId2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6" cstate="print"/>
          <a:srcRect/>
          <a:stretch>
            <a:fillRect/>
          </a:stretch>
        </p:blipFill>
        <p:spPr>
          <a:xfrm>
            <a:off x="6330950" y="0"/>
            <a:ext cx="2813050" cy="3500438"/>
          </a:xfrm>
          <a:noFill/>
        </p:spPr>
      </p:pic>
      <p:sp>
        <p:nvSpPr>
          <p:cNvPr id="54278" name="Text Box 20"/>
          <p:cNvSpPr txBox="1">
            <a:spLocks noChangeArrowheads="1"/>
          </p:cNvSpPr>
          <p:nvPr/>
        </p:nvSpPr>
        <p:spPr bwMode="auto">
          <a:xfrm>
            <a:off x="6635750" y="3860800"/>
            <a:ext cx="2508250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1800" b="1" i="1">
                <a:solidFill>
                  <a:srgbClr val="0000CC"/>
                </a:solidFill>
              </a:rPr>
              <a:t>   </a:t>
            </a:r>
            <a:r>
              <a:rPr lang="cs-CZ" sz="1800" b="1" i="1">
                <a:solidFill>
                  <a:srgbClr val="0000CC"/>
                </a:solidFill>
                <a:hlinkClick r:id="rId7"/>
              </a:rPr>
              <a:t>film </a:t>
            </a:r>
          </a:p>
          <a:p>
            <a:r>
              <a:rPr lang="cs-CZ" sz="1800" b="1" i="1">
                <a:solidFill>
                  <a:srgbClr val="0000CC"/>
                </a:solidFill>
                <a:hlinkClick r:id="rId7"/>
              </a:rPr>
              <a:t>„Nepřítel před branami“</a:t>
            </a:r>
            <a:endParaRPr lang="cs-CZ" sz="1800" b="1" i="1">
              <a:solidFill>
                <a:srgbClr val="0000CC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220072" y="11663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8" action="ppaction://hlinksldjump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012160" y="162880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8" action="ppaction://hlinksldjump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195309" y="508518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8" action="ppaction://hlinksldjump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20322" y="641659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8" action="ppaction://hlinksldjump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1" name="Rectangle 5"/>
          <p:cNvSpPr>
            <a:spLocks noChangeArrowheads="1"/>
          </p:cNvSpPr>
          <p:nvPr/>
        </p:nvSpPr>
        <p:spPr bwMode="auto">
          <a:xfrm>
            <a:off x="1258888" y="0"/>
            <a:ext cx="1673225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Středomoří</a:t>
            </a:r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1187450" y="549275"/>
            <a:ext cx="7772400" cy="172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w"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porážka něm.-italských vojsk v Tunisu – konec italského snu o obnovení staré římské říše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w"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10.7.1943 – spojenecká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Invaze na Sicílii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(„muž, který nebyl“). Krycí název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Operace „Husky“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způsobila vyklizení jednotek Osy z celého ostrova  </a:t>
            </a:r>
            <a:r>
              <a:rPr lang="cs-CZ" sz="2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</a:t>
            </a:r>
            <a:endParaRPr lang="cs-CZ" sz="2400" b="1" dirty="0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  <a:sym typeface="Wingdings 3" pitchFamily="18" charset="2"/>
            </a:endParaRP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Font typeface="Wingdings" pitchFamily="2" charset="2"/>
              <a:buNone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- svržení fašistické diktatury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B.Mussoliniho</a:t>
            </a:r>
            <a:endParaRPr lang="cs-CZ" sz="2400" dirty="0">
              <a:latin typeface="Times New Roman" pitchFamily="18" charset="0"/>
              <a:cs typeface="Times New Roman" pitchFamily="18" charset="0"/>
              <a:sym typeface="Wingdings 3" pitchFamily="18" charset="2"/>
            </a:endParaRP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Font typeface="Wingdings" pitchFamily="2" charset="2"/>
              <a:buNone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- kapitulace italské vlády 10/1943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Font typeface="Wingdings" pitchFamily="2" charset="2"/>
              <a:buNone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- Itálie vyhlásila válku Německu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Font typeface="Wingdings" pitchFamily="2" charset="2"/>
              <a:buNone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- Německo obsazuje sever a střed Itálie</a:t>
            </a:r>
          </a:p>
        </p:txBody>
      </p:sp>
      <p:pic>
        <p:nvPicPr>
          <p:cNvPr id="91147" name="Picture 11" descr="konecMussolini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978650" y="2205038"/>
            <a:ext cx="1701800" cy="2160587"/>
          </a:xfrm>
          <a:noFill/>
        </p:spPr>
      </p:pic>
      <p:pic>
        <p:nvPicPr>
          <p:cNvPr id="91152" name="Picture 16" descr="Soubor:SC180476.jpg">
            <a:hlinkClick r:id="rId4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0" y="4448175"/>
            <a:ext cx="3563938" cy="2409825"/>
          </a:xfrm>
        </p:spPr>
      </p:pic>
      <p:pic>
        <p:nvPicPr>
          <p:cNvPr id="91150" name="Picture 14" descr="Soubor:ItalySalernoInvasion1943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888" y="4448175"/>
            <a:ext cx="3059112" cy="240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1156" name="Picture 20" descr="Soubor:Map operation husky landing.jpg">
            <a:hlinkClick r:id="rId4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8" cstate="print"/>
          <a:srcRect/>
          <a:stretch>
            <a:fillRect/>
          </a:stretch>
        </p:blipFill>
        <p:spPr>
          <a:xfrm>
            <a:off x="3677975" y="4792705"/>
            <a:ext cx="2232025" cy="1606550"/>
          </a:xfrm>
        </p:spPr>
      </p:pic>
      <p:sp>
        <p:nvSpPr>
          <p:cNvPr id="2" name="Obdélník 1"/>
          <p:cNvSpPr/>
          <p:nvPr/>
        </p:nvSpPr>
        <p:spPr>
          <a:xfrm>
            <a:off x="6588224" y="317226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9" action="ppaction://hlinksldjump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4078843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9" action="ppaction://hlinksldjump"/>
              </a:rPr>
              <a:t>7.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07904" y="446140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9" action="ppaction://hlinksldjump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35112" y="646542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9" action="ppaction://hlinksldjump"/>
              </a:rPr>
              <a:t>9.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1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1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1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1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1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1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11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11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11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1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1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1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11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1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1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1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1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1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11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11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11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1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11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11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11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11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911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11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911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911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911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5" descr="Mapka průběhu bitvy o Guadalcanal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1844675"/>
            <a:ext cx="5111750" cy="3911600"/>
          </a:xfrm>
          <a:noFill/>
        </p:spPr>
      </p:pic>
      <p:pic>
        <p:nvPicPr>
          <p:cNvPr id="56323" name="Picture 9" descr="Americké jednotky na ostrově.">
            <a:hlinkClick r:id="rId4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5076825" y="3554413"/>
            <a:ext cx="4067175" cy="3303587"/>
          </a:xfrm>
          <a:noFill/>
        </p:spPr>
      </p:pic>
      <p:sp>
        <p:nvSpPr>
          <p:cNvPr id="151564" name="Rectangle 12"/>
          <p:cNvSpPr>
            <a:spLocks noChangeArrowheads="1"/>
          </p:cNvSpPr>
          <p:nvPr/>
        </p:nvSpPr>
        <p:spPr bwMode="auto">
          <a:xfrm>
            <a:off x="981019" y="692150"/>
            <a:ext cx="7969362" cy="172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w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8/1942 – 2/1943 – boje o ostrov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Guadalcanal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(letecká a námořní základna Japonska) na Šalomounových ostrovech                         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 přelom ve válce                   </a:t>
            </a:r>
            <a:br>
              <a:rPr lang="cs-CZ" sz="2400" dirty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</a:br>
            <a:r>
              <a:rPr lang="cs-CZ" sz="2400" dirty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                                                      v Tichomoří                                                           </a:t>
            </a:r>
            <a:br>
              <a:rPr lang="cs-CZ" sz="2400" dirty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</a:br>
            <a:r>
              <a:rPr lang="cs-CZ" sz="2400" dirty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                                                     (porážka na pevnině)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1565" name="Rectangle 13"/>
          <p:cNvSpPr>
            <a:spLocks noChangeArrowheads="1"/>
          </p:cNvSpPr>
          <p:nvPr/>
        </p:nvSpPr>
        <p:spPr bwMode="auto">
          <a:xfrm>
            <a:off x="1403350" y="188913"/>
            <a:ext cx="1096963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Pacifik</a:t>
            </a:r>
          </a:p>
        </p:txBody>
      </p:sp>
      <p:sp>
        <p:nvSpPr>
          <p:cNvPr id="56326" name="Text Box 14"/>
          <p:cNvSpPr txBox="1">
            <a:spLocks noChangeArrowheads="1"/>
          </p:cNvSpPr>
          <p:nvPr/>
        </p:nvSpPr>
        <p:spPr bwMode="auto">
          <a:xfrm>
            <a:off x="1403350" y="6092825"/>
            <a:ext cx="3562350" cy="461963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b="1" i="1">
                <a:solidFill>
                  <a:srgbClr val="0000CC"/>
                </a:solidFill>
              </a:rPr>
              <a:t>film „Tenká červená linie“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 rot="-2477932">
            <a:off x="7235825" y="2736850"/>
            <a:ext cx="2005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i="1">
                <a:solidFill>
                  <a:srgbClr val="0000FF"/>
                </a:solidFill>
              </a:rPr>
              <a:t>Kód „Navajo“</a:t>
            </a:r>
          </a:p>
        </p:txBody>
      </p:sp>
      <p:sp>
        <p:nvSpPr>
          <p:cNvPr id="2" name="Obdélník 1"/>
          <p:cNvSpPr/>
          <p:nvPr/>
        </p:nvSpPr>
        <p:spPr>
          <a:xfrm>
            <a:off x="179512" y="5723493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6" action="ppaction://hlinksldjump"/>
              </a:rPr>
              <a:t>10.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676456" y="3089314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6" action="ppaction://hlinksldjump"/>
              </a:rPr>
              <a:t>11.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51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51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51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15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15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515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63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6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6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63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6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6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63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6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6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6" grpId="0"/>
      <p:bldP spid="7" grpId="0"/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5" descr="pacifi01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8313" y="-23813"/>
            <a:ext cx="8675687" cy="6881813"/>
          </a:xfrm>
          <a:noFill/>
        </p:spPr>
      </p:pic>
      <p:sp>
        <p:nvSpPr>
          <p:cNvPr id="2" name="Obdélník 1"/>
          <p:cNvSpPr/>
          <p:nvPr/>
        </p:nvSpPr>
        <p:spPr>
          <a:xfrm>
            <a:off x="107504" y="6021288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4" action="ppaction://hlinksldjump"/>
              </a:rPr>
              <a:t>12.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350" y="188913"/>
            <a:ext cx="75438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3600" b="1" smtClean="0"/>
              <a:t>Konference představitelů protihitlerovské koalice </a:t>
            </a:r>
            <a:r>
              <a:rPr lang="cs-CZ" sz="2400" b="1" smtClean="0"/>
              <a:t>(VB,USA,SSSR)</a:t>
            </a:r>
          </a:p>
        </p:txBody>
      </p:sp>
      <p:sp>
        <p:nvSpPr>
          <p:cNvPr id="1566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331913" y="1744663"/>
            <a:ext cx="7632700" cy="511333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8/1943 </a:t>
            </a:r>
            <a:r>
              <a:rPr lang="cs-CZ" sz="2400" u="sng" dirty="0" err="1" smtClean="0">
                <a:latin typeface="Times New Roman" pitchFamily="18" charset="0"/>
                <a:cs typeface="Times New Roman" pitchFamily="18" charset="0"/>
              </a:rPr>
              <a:t>Quebec</a:t>
            </a:r>
            <a:endParaRPr lang="cs-CZ" sz="2400" u="sng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10/1943 Moskva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- zásada bezpodmínečné                                             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kapitulace nepřítele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- potrestání válečných                                                      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zločinců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11/1943 Káhira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11-12/1943 Teherán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- do 5/1944 uskutečnit invazi přes La Manche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- SSSR po porážce Německa vyhlásí válku Japonsku - přijata deklarace o společném postupu proti Německu</a:t>
            </a:r>
          </a:p>
        </p:txBody>
      </p:sp>
      <p:pic>
        <p:nvPicPr>
          <p:cNvPr id="58372" name="Picture 4" descr="teheran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003800" y="1557338"/>
            <a:ext cx="4140200" cy="3105150"/>
          </a:xfrm>
          <a:noFill/>
        </p:spPr>
      </p:pic>
      <p:sp>
        <p:nvSpPr>
          <p:cNvPr id="2" name="Obdélník 1"/>
          <p:cNvSpPr/>
          <p:nvPr/>
        </p:nvSpPr>
        <p:spPr>
          <a:xfrm>
            <a:off x="8604448" y="4725144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4" action="ppaction://hlinksldjump"/>
              </a:rPr>
              <a:t>13.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566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566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566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6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6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56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6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6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56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6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6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56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6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6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56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667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71600" y="0"/>
            <a:ext cx="7772400" cy="778098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539552" y="692696"/>
            <a:ext cx="8147248" cy="576064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Není-li uvedeno jinak, je materiál dílem autorky podle učebních osnov odpovídajících ŠVP vyučovaných podle učebnic:</a:t>
            </a:r>
          </a:p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Učebnice : Jiří Pokorný „Nová doba“, 1.díl, Práce</a:t>
            </a:r>
          </a:p>
          <a:p>
            <a:pPr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                  Pavla Vošahlíková „Nová doba“, 2.díl, Práce</a:t>
            </a:r>
          </a:p>
          <a:p>
            <a:pPr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                  Jiří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Jožák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„Nová doba“, 3.- 4.díl, Práce</a:t>
            </a:r>
          </a:p>
          <a:p>
            <a:pPr lvl="0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- viz odkazy v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prezentaci</a:t>
            </a:r>
          </a:p>
          <a:p>
            <a:pPr marL="0" lv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www.youtube.com/watch?v=5lasqkciRNY&amp;feature=related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Obrázek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457200" lvl="0" indent="-457200">
              <a:buAutoNum type="arabicPeriod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3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www.gify.nou.cz/lid_vojaci.htm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druhavalkavychod.euweb.cz/stalingrad.htm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druhavalkavychod.euweb.cz/stalingrad.htm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druhavalkavychod.euweb.cz/stalingrad.htm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druhavalkavychod.euweb.cz/stalingrad.htm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5"/>
              </a:rPr>
              <a:t>encyklopedia.sme.sk/c/1050822/mussoliniho-poprava.html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6"/>
              </a:rPr>
              <a:t>http://www.adrowe.com/wwii-history-files-canadians-invade-sicily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6"/>
              </a:rPr>
              <a:t>http://www.adrowe.com/wwii-history-files-canadians-invade-sicily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7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7"/>
              </a:rPr>
              <a:t>www.panzernet.net/php/index.php?topic=2020.0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8"/>
              </a:rPr>
              <a:t>http://druha.svetova.cz/clanky/1942/guadalcanal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9"/>
              </a:rPr>
              <a:t>cs.wikipedia.org/wiki/Bitva_o_Guadalcanal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10"/>
              </a:rPr>
              <a:t>druhavalkavychod.euweb.cz/japan.htm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11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11"/>
              </a:rPr>
              <a:t>druhavalkavychod.euweb.cz/th%2043.htm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129</TotalTime>
  <Words>425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Základní škola a mateřská škola Staré Město   Interaktivní škola pro žáka 21.století</vt:lpstr>
      <vt:lpstr>DRUHÁ SVĚTOVÁ VÁLKA</vt:lpstr>
      <vt:lpstr>Přelom ve válce</vt:lpstr>
      <vt:lpstr>Prezentace aplikace PowerPoint</vt:lpstr>
      <vt:lpstr>Prezentace aplikace PowerPoint</vt:lpstr>
      <vt:lpstr>Prezentace aplikace PowerPoint</vt:lpstr>
      <vt:lpstr>Prezentace aplikace PowerPoint</vt:lpstr>
      <vt:lpstr>Konference představitelů protihitlerovské koalice (VB,USA,SSSR)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Barbora Mazurová</cp:lastModifiedBy>
  <cp:revision>26</cp:revision>
  <dcterms:created xsi:type="dcterms:W3CDTF">2010-07-04T09:26:34Z</dcterms:created>
  <dcterms:modified xsi:type="dcterms:W3CDTF">2012-12-29T01:07:47Z</dcterms:modified>
</cp:coreProperties>
</file>