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9" r:id="rId5"/>
    <p:sldId id="270" r:id="rId6"/>
    <p:sldId id="271" r:id="rId7"/>
    <p:sldId id="273" r:id="rId8"/>
    <p:sldId id="274" r:id="rId9"/>
    <p:sldId id="268" r:id="rId10"/>
    <p:sldId id="275" r:id="rId11"/>
    <p:sldId id="276" r:id="rId12"/>
    <p:sldId id="277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7434"/>
    <a:srgbClr val="E65A22"/>
    <a:srgbClr val="FF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29.12.2012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29.12.2012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29.12.2012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29.12.2012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29.12.2012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29.12.2012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29.12.2012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29.12.2012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29.12.2012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29.12.2012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CFAD8-AD78-4369-A72D-FD8868CE9F92}" type="datetimeFigureOut">
              <a:rPr lang="cs-CZ" smtClean="0"/>
              <a:pPr/>
              <a:t>29.12.2012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DCFAD8-AD78-4369-A72D-FD8868CE9F92}" type="datetimeFigureOut">
              <a:rPr lang="cs-CZ" smtClean="0"/>
              <a:pPr/>
              <a:t>29.12.2012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34DA10-BF2D-4EFA-8AFC-8D79940C8A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Relationship Id="rId9" Type="http://schemas.openxmlformats.org/officeDocument/2006/relationships/image" Target="../media/image18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image" Target="../media/image20.wmf"/><Relationship Id="rId7" Type="http://schemas.openxmlformats.org/officeDocument/2006/relationships/image" Target="../media/image24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Relationship Id="rId9" Type="http://schemas.openxmlformats.org/officeDocument/2006/relationships/image" Target="../media/image18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57290" y="2571744"/>
            <a:ext cx="664373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7030A0"/>
                </a:solidFill>
              </a:rPr>
              <a:t>ZAOKROUHLOVÁNÍ  ČÍSEL  NA  </a:t>
            </a:r>
            <a:r>
              <a:rPr lang="cs-CZ" sz="5400" b="1" dirty="0" smtClean="0">
                <a:solidFill>
                  <a:srgbClr val="7030A0"/>
                </a:solidFill>
              </a:rPr>
              <a:t>DESETITISÍCE</a:t>
            </a:r>
            <a:endParaRPr lang="cs-CZ" sz="54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2910" y="5786454"/>
            <a:ext cx="9156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2012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4348" y="5214950"/>
            <a:ext cx="32736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Matematika 4. ročník</a:t>
            </a:r>
            <a:endParaRPr lang="cs-CZ" sz="2800" dirty="0"/>
          </a:p>
        </p:txBody>
      </p:sp>
      <p:pic>
        <p:nvPicPr>
          <p:cNvPr id="2054" name="Picture 6" descr="C:\Documents and Settings\Jery\Local Settings\Temporary Internet Files\Content.IE5\0JHFYQRD\MC90023396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56275" y="576263"/>
            <a:ext cx="2355850" cy="1917700"/>
          </a:xfrm>
          <a:prstGeom prst="rect">
            <a:avLst/>
          </a:prstGeom>
          <a:noFill/>
        </p:spPr>
      </p:pic>
      <p:pic>
        <p:nvPicPr>
          <p:cNvPr id="2056" name="Picture 8" descr="C:\Documents and Settings\Jery\Local Settings\Temporary Internet Files\Content.IE5\1NRJTLSE\MC90032566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677863"/>
            <a:ext cx="1849438" cy="1219200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6072198" y="5286388"/>
            <a:ext cx="237007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Lenka Blažková</a:t>
            </a:r>
            <a:endParaRPr lang="cs-CZ" sz="2800" dirty="0"/>
          </a:p>
        </p:txBody>
      </p:sp>
      <p:pic>
        <p:nvPicPr>
          <p:cNvPr id="14337" name="Picture 1" descr="C:\Documents and Settings\Jery\Local Settings\Temporary Internet Files\Content.IE5\1NRJTLSE\MC90023272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3089" y="1243014"/>
            <a:ext cx="1927210" cy="101586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5" y="571480"/>
            <a:ext cx="7528585" cy="5857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1714488"/>
            <a:ext cx="8215370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Anotace</a:t>
            </a:r>
          </a:p>
          <a:p>
            <a:endParaRPr lang="cs-CZ" sz="3600" b="1" dirty="0" smtClean="0">
              <a:solidFill>
                <a:srgbClr val="7030A0"/>
              </a:solidFill>
            </a:endParaRPr>
          </a:p>
          <a:p>
            <a:r>
              <a:rPr lang="cs-CZ" sz="2800" dirty="0" smtClean="0"/>
              <a:t>Prezentace je určena pro žáky 4. tříd. Cílem je zopakovat základní zásady pro zaokrouhlování čísel </a:t>
            </a:r>
          </a:p>
          <a:p>
            <a:r>
              <a:rPr lang="cs-CZ" sz="2800" dirty="0" smtClean="0"/>
              <a:t>a na základě zkušenosti nově vyvodit zaokrouhlování na </a:t>
            </a:r>
            <a:r>
              <a:rPr lang="cs-CZ" sz="2800" dirty="0" smtClean="0"/>
              <a:t>desetitisíce</a:t>
            </a:r>
            <a:r>
              <a:rPr lang="cs-CZ" sz="2800" dirty="0" smtClean="0"/>
              <a:t>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357166"/>
            <a:ext cx="82153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ZOPAKUJ  SI:</a:t>
            </a:r>
          </a:p>
        </p:txBody>
      </p:sp>
      <p:sp>
        <p:nvSpPr>
          <p:cNvPr id="3" name="Obdélník 2"/>
          <p:cNvSpPr/>
          <p:nvPr/>
        </p:nvSpPr>
        <p:spPr>
          <a:xfrm>
            <a:off x="571472" y="2357430"/>
            <a:ext cx="78581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smtClean="0">
                <a:solidFill>
                  <a:srgbClr val="00B050"/>
                </a:solidFill>
              </a:rPr>
              <a:t>ZNAK  PRO  ZAOKROUHLOVÁNÍ</a:t>
            </a:r>
            <a:endParaRPr lang="cs-CZ" sz="4800" dirty="0">
              <a:solidFill>
                <a:srgbClr val="00B050"/>
              </a:solidFill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786182" y="4572008"/>
            <a:ext cx="1071570" cy="1588"/>
          </a:xfrm>
          <a:prstGeom prst="line">
            <a:avLst/>
          </a:prstGeom>
          <a:ln w="69850">
            <a:solidFill>
              <a:srgbClr val="0074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3786182" y="4929198"/>
            <a:ext cx="1071570" cy="1588"/>
          </a:xfrm>
          <a:prstGeom prst="line">
            <a:avLst/>
          </a:prstGeom>
          <a:ln w="69850">
            <a:solidFill>
              <a:srgbClr val="0074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Elipsa 10"/>
          <p:cNvSpPr/>
          <p:nvPr/>
        </p:nvSpPr>
        <p:spPr>
          <a:xfrm>
            <a:off x="4214810" y="4071942"/>
            <a:ext cx="214314" cy="214314"/>
          </a:xfrm>
          <a:prstGeom prst="ellipse">
            <a:avLst/>
          </a:prstGeom>
          <a:solidFill>
            <a:srgbClr val="007434"/>
          </a:solidFill>
          <a:ln>
            <a:solidFill>
              <a:srgbClr val="00743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9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3" grpId="0"/>
      <p:bldP spid="11" grpId="0" animBg="1"/>
      <p:bldP spid="11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Jery\Local Settings\Temporary Internet Files\Content.IE5\B6CJR90P\MC900351540[1].wmf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lum bright="32000"/>
          </a:blip>
          <a:srcRect/>
          <a:stretch>
            <a:fillRect/>
          </a:stretch>
        </p:blipFill>
        <p:spPr bwMode="auto">
          <a:xfrm>
            <a:off x="1571604" y="2214554"/>
            <a:ext cx="3714776" cy="3988760"/>
          </a:xfrm>
          <a:prstGeom prst="rect">
            <a:avLst/>
          </a:prstGeom>
          <a:noFill/>
          <a:effectLst>
            <a:outerShdw dist="50800" dir="5400000" algn="ctr" rotWithShape="0">
              <a:srgbClr val="000000"/>
            </a:outerShdw>
          </a:effectLst>
          <a:scene3d>
            <a:camera prst="orthographicFront">
              <a:rot lat="0" lon="10800000" rev="0"/>
            </a:camera>
            <a:lightRig rig="threePt" dir="t"/>
          </a:scene3d>
        </p:spPr>
      </p:pic>
      <p:sp>
        <p:nvSpPr>
          <p:cNvPr id="2" name="TextovéPole 1"/>
          <p:cNvSpPr txBox="1"/>
          <p:nvPr/>
        </p:nvSpPr>
        <p:spPr>
          <a:xfrm>
            <a:off x="428596" y="214290"/>
            <a:ext cx="26432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ZOPAKUJ  SI:</a:t>
            </a:r>
          </a:p>
        </p:txBody>
      </p:sp>
      <p:sp>
        <p:nvSpPr>
          <p:cNvPr id="3" name="Obdélník 2"/>
          <p:cNvSpPr/>
          <p:nvPr/>
        </p:nvSpPr>
        <p:spPr>
          <a:xfrm>
            <a:off x="500034" y="1500174"/>
            <a:ext cx="135732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smtClean="0">
                <a:solidFill>
                  <a:srgbClr val="0070C0"/>
                </a:solidFill>
              </a:rPr>
              <a:t>Čísla</a:t>
            </a:r>
            <a:endParaRPr lang="cs-CZ" sz="4800" dirty="0">
              <a:solidFill>
                <a:srgbClr val="0070C0"/>
              </a:solidFill>
            </a:endParaRPr>
          </a:p>
        </p:txBody>
      </p:sp>
      <p:pic>
        <p:nvPicPr>
          <p:cNvPr id="2053" name="Picture 5" descr="C:\Documents and Settings\Jery\Local Settings\Temporary Internet Files\Content.IE5\APB05G7A\MC90025125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15272" y="571480"/>
            <a:ext cx="1285884" cy="1712509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2643174" y="2000240"/>
            <a:ext cx="80823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dirty="0" smtClean="0">
                <a:solidFill>
                  <a:srgbClr val="C00000"/>
                </a:solidFill>
              </a:rPr>
              <a:t>1</a:t>
            </a:r>
            <a:endParaRPr lang="cs-CZ" sz="9600" b="1" dirty="0">
              <a:solidFill>
                <a:srgbClr val="C0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286116" y="2500306"/>
            <a:ext cx="80823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dirty="0" smtClean="0">
                <a:solidFill>
                  <a:srgbClr val="C00000"/>
                </a:solidFill>
              </a:rPr>
              <a:t>2</a:t>
            </a:r>
            <a:endParaRPr lang="cs-CZ" sz="9600" b="1" dirty="0">
              <a:solidFill>
                <a:srgbClr val="C0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786182" y="3286124"/>
            <a:ext cx="80823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dirty="0" smtClean="0">
                <a:solidFill>
                  <a:srgbClr val="C00000"/>
                </a:solidFill>
              </a:rPr>
              <a:t>3</a:t>
            </a:r>
            <a:endParaRPr lang="cs-CZ" sz="9600" b="1" dirty="0">
              <a:solidFill>
                <a:srgbClr val="C0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214810" y="4071942"/>
            <a:ext cx="80823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dirty="0" smtClean="0">
                <a:solidFill>
                  <a:srgbClr val="C00000"/>
                </a:solidFill>
              </a:rPr>
              <a:t>4</a:t>
            </a:r>
            <a:endParaRPr lang="cs-CZ" sz="9600" b="1" dirty="0">
              <a:solidFill>
                <a:srgbClr val="C0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071670" y="1428736"/>
            <a:ext cx="78581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600" b="1" dirty="0" smtClean="0">
                <a:solidFill>
                  <a:srgbClr val="C00000"/>
                </a:solidFill>
              </a:rPr>
              <a:t>0</a:t>
            </a:r>
            <a:endParaRPr lang="cs-CZ" sz="9600" b="1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643042" y="6150114"/>
            <a:ext cx="51315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>
                <a:solidFill>
                  <a:srgbClr val="0070C0"/>
                </a:solidFill>
              </a:rPr>
              <a:t>zaokrouhlujeme  </a:t>
            </a:r>
            <a:r>
              <a:rPr lang="cs-CZ" sz="4000" dirty="0" smtClean="0">
                <a:solidFill>
                  <a:srgbClr val="007434"/>
                </a:solidFill>
              </a:rPr>
              <a:t>DOLŮ</a:t>
            </a:r>
            <a:r>
              <a:rPr lang="cs-CZ" sz="4000" dirty="0" smtClean="0">
                <a:solidFill>
                  <a:schemeClr val="tx2"/>
                </a:solidFill>
              </a:rPr>
              <a:t>.</a:t>
            </a:r>
            <a:endParaRPr lang="cs-CZ" sz="4000" dirty="0">
              <a:solidFill>
                <a:schemeClr val="tx2"/>
              </a:solidFill>
            </a:endParaRPr>
          </a:p>
        </p:txBody>
      </p:sp>
      <p:pic>
        <p:nvPicPr>
          <p:cNvPr id="2061" name="Picture 13" descr="C:\Documents and Settings\Jery\Local Settings\Temporary Internet Files\Content.IE5\1NRJTLSE\MC90039745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5786" y="1000108"/>
            <a:ext cx="1827213" cy="1649412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3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56303E-6 L 0.0033 0.62757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3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46945E-18 -6.81471E-6 C 0.00608 -0.02661 0.01216 -0.05298 0.06684 0.01549 C 0.12153 0.08396 0.24653 0.3324 0.32813 0.41128 C 0.40973 0.49016 0.48299 0.48947 0.55625 0.48901 " pathEditMode="relative" ptsTypes="aaaA">
                                      <p:cBhvr>
                                        <p:cTn id="71" dur="2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3" grpId="0"/>
      <p:bldP spid="14" grpId="0"/>
      <p:bldP spid="15" grpId="0"/>
      <p:bldP spid="16" grpId="0"/>
      <p:bldP spid="17" grpId="0"/>
      <p:bldP spid="21" grpId="0"/>
      <p:bldP spid="21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Jery\Local Settings\Temporary Internet Files\Content.IE5\B6CJR90P\MC900351540[1].wmf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lum bright="32000"/>
          </a:blip>
          <a:srcRect/>
          <a:stretch>
            <a:fillRect/>
          </a:stretch>
        </p:blipFill>
        <p:spPr bwMode="auto">
          <a:xfrm>
            <a:off x="1571604" y="2214554"/>
            <a:ext cx="3714776" cy="3988760"/>
          </a:xfrm>
          <a:prstGeom prst="rect">
            <a:avLst/>
          </a:prstGeom>
          <a:noFill/>
          <a:effectLst>
            <a:outerShdw dist="50800" dir="5400000" algn="ctr" rotWithShape="0">
              <a:srgbClr val="000000"/>
            </a:outerShdw>
          </a:effectLst>
          <a:scene3d>
            <a:camera prst="orthographicFront">
              <a:rot lat="0" lon="10800000" rev="0"/>
            </a:camera>
            <a:lightRig rig="threePt" dir="t"/>
          </a:scene3d>
        </p:spPr>
      </p:pic>
      <p:sp>
        <p:nvSpPr>
          <p:cNvPr id="2" name="TextovéPole 1"/>
          <p:cNvSpPr txBox="1"/>
          <p:nvPr/>
        </p:nvSpPr>
        <p:spPr>
          <a:xfrm>
            <a:off x="500034" y="357166"/>
            <a:ext cx="82153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ZOPAKUJ  SI:</a:t>
            </a:r>
          </a:p>
        </p:txBody>
      </p:sp>
      <p:sp>
        <p:nvSpPr>
          <p:cNvPr id="3" name="Obdélník 2"/>
          <p:cNvSpPr/>
          <p:nvPr/>
        </p:nvSpPr>
        <p:spPr>
          <a:xfrm>
            <a:off x="500034" y="1500174"/>
            <a:ext cx="135732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smtClean="0">
                <a:solidFill>
                  <a:srgbClr val="0070C0"/>
                </a:solidFill>
              </a:rPr>
              <a:t>Čísla</a:t>
            </a:r>
            <a:endParaRPr lang="cs-CZ" sz="4800" dirty="0">
              <a:solidFill>
                <a:srgbClr val="0070C0"/>
              </a:solidFill>
            </a:endParaRPr>
          </a:p>
        </p:txBody>
      </p:sp>
      <p:pic>
        <p:nvPicPr>
          <p:cNvPr id="2064" name="Picture 16" descr="C:\Documents and Settings\Jery\Local Settings\Temporary Internet Files\Content.IE5\1NRJTLSE\MC90025124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000992" y="5043752"/>
            <a:ext cx="1143008" cy="1814248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2643174" y="2000240"/>
            <a:ext cx="80823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dirty="0" smtClean="0">
                <a:solidFill>
                  <a:srgbClr val="C00000"/>
                </a:solidFill>
              </a:rPr>
              <a:t>8</a:t>
            </a:r>
            <a:endParaRPr lang="cs-CZ" sz="9600" b="1" dirty="0">
              <a:solidFill>
                <a:srgbClr val="C0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286116" y="2500306"/>
            <a:ext cx="80823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dirty="0" smtClean="0">
                <a:solidFill>
                  <a:srgbClr val="C00000"/>
                </a:solidFill>
              </a:rPr>
              <a:t>7</a:t>
            </a:r>
            <a:endParaRPr lang="cs-CZ" sz="9600" b="1" dirty="0">
              <a:solidFill>
                <a:srgbClr val="C0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786182" y="3286124"/>
            <a:ext cx="80823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dirty="0" smtClean="0">
                <a:solidFill>
                  <a:srgbClr val="C00000"/>
                </a:solidFill>
              </a:rPr>
              <a:t>6</a:t>
            </a:r>
            <a:endParaRPr lang="cs-CZ" sz="9600" b="1" dirty="0">
              <a:solidFill>
                <a:srgbClr val="C0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214810" y="4071942"/>
            <a:ext cx="80823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9600" b="1" dirty="0" smtClean="0">
                <a:solidFill>
                  <a:srgbClr val="C00000"/>
                </a:solidFill>
              </a:rPr>
              <a:t>5</a:t>
            </a:r>
            <a:endParaRPr lang="cs-CZ" sz="9600" b="1" dirty="0">
              <a:solidFill>
                <a:srgbClr val="C0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071670" y="1428736"/>
            <a:ext cx="78581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9600" b="1" dirty="0" smtClean="0">
                <a:solidFill>
                  <a:srgbClr val="C00000"/>
                </a:solidFill>
              </a:rPr>
              <a:t>9</a:t>
            </a:r>
            <a:endParaRPr lang="cs-CZ" sz="9600" b="1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643042" y="6150114"/>
            <a:ext cx="58366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>
                <a:solidFill>
                  <a:srgbClr val="0070C0"/>
                </a:solidFill>
              </a:rPr>
              <a:t>zaokrouhlujeme  </a:t>
            </a:r>
            <a:r>
              <a:rPr lang="cs-CZ" sz="4000" dirty="0" smtClean="0">
                <a:solidFill>
                  <a:srgbClr val="007434"/>
                </a:solidFill>
              </a:rPr>
              <a:t>NAHORU</a:t>
            </a:r>
            <a:r>
              <a:rPr lang="cs-CZ" sz="4000" dirty="0" smtClean="0">
                <a:solidFill>
                  <a:schemeClr val="tx2"/>
                </a:solidFill>
              </a:rPr>
              <a:t>.</a:t>
            </a:r>
            <a:endParaRPr lang="cs-CZ" sz="4000" dirty="0">
              <a:solidFill>
                <a:schemeClr val="tx2"/>
              </a:solidFill>
            </a:endParaRPr>
          </a:p>
        </p:txBody>
      </p:sp>
      <p:pic>
        <p:nvPicPr>
          <p:cNvPr id="2062" name="Picture 14" descr="C:\Documents and Settings\Jery\Local Settings\Temporary Internet Files\Content.IE5\B6CJR90P\MC90039751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19252301">
            <a:off x="5907630" y="4435427"/>
            <a:ext cx="1843088" cy="194468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2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5.15845E-7 L -0.00434 -0.72403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" y="-3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3889E-18 -1.52209E-6 C -0.01632 0.04973 -0.03212 0.09947 -0.11354 0.00509 C -0.19514 -0.08929 -0.39982 -0.45524 -0.48819 -0.5665 C -0.57673 -0.67777 -0.61076 -0.67014 -0.64462 -0.66227 " pathEditMode="relative" ptsTypes="aaaA">
                                      <p:cBhvr>
                                        <p:cTn id="70" dur="2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3" grpId="0"/>
      <p:bldP spid="13" grpId="0"/>
      <p:bldP spid="14" grpId="0"/>
      <p:bldP spid="15" grpId="0"/>
      <p:bldP spid="16" grpId="0"/>
      <p:bldP spid="17" grpId="0"/>
      <p:bldP spid="21" grpId="0"/>
      <p:bldP spid="21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857224" y="528638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2844" y="357166"/>
            <a:ext cx="92216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POSTUP  ZAOKROUHLOVÁNÍ  NA  </a:t>
            </a:r>
            <a:r>
              <a:rPr lang="cs-CZ" sz="3600" b="1" dirty="0" smtClean="0">
                <a:solidFill>
                  <a:srgbClr val="7030A0"/>
                </a:solidFill>
              </a:rPr>
              <a:t>DESETI</a:t>
            </a:r>
            <a:r>
              <a:rPr lang="cs-CZ" sz="3600" b="1" dirty="0" smtClean="0">
                <a:solidFill>
                  <a:srgbClr val="7030A0"/>
                </a:solidFill>
              </a:rPr>
              <a:t>TISÍCE</a:t>
            </a:r>
            <a:endParaRPr lang="cs-CZ" sz="3600" b="1" dirty="0" smtClean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71538" y="1571612"/>
            <a:ext cx="252344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21 </a:t>
            </a:r>
            <a:r>
              <a:rPr lang="cs-CZ" sz="6600" dirty="0" smtClean="0"/>
              <a:t>68</a:t>
            </a:r>
            <a:r>
              <a:rPr lang="cs-CZ" sz="6600" dirty="0" smtClean="0"/>
              <a:t>9</a:t>
            </a:r>
            <a:endParaRPr lang="cs-CZ" sz="6600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3643306" y="2357430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643306" y="2214554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3839864" y="2000240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57554" y="3071810"/>
            <a:ext cx="56266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Najdeme si </a:t>
            </a:r>
            <a:r>
              <a:rPr lang="cs-CZ" sz="2800" b="1" dirty="0" smtClean="0">
                <a:solidFill>
                  <a:srgbClr val="C00000"/>
                </a:solidFill>
              </a:rPr>
              <a:t>DESETIT</a:t>
            </a:r>
            <a:r>
              <a:rPr lang="cs-CZ" sz="2800" b="1" dirty="0" smtClean="0">
                <a:solidFill>
                  <a:srgbClr val="C00000"/>
                </a:solidFill>
              </a:rPr>
              <a:t>ISÍCE</a:t>
            </a:r>
            <a:r>
              <a:rPr lang="cs-CZ" sz="2800" dirty="0" smtClean="0"/>
              <a:t> </a:t>
            </a:r>
            <a:r>
              <a:rPr lang="cs-CZ" sz="2800" dirty="0" smtClean="0"/>
              <a:t>a označíme.</a:t>
            </a:r>
            <a:endParaRPr lang="cs-CZ" sz="2800" dirty="0"/>
          </a:p>
        </p:txBody>
      </p:sp>
      <p:sp>
        <p:nvSpPr>
          <p:cNvPr id="16" name="Elipsa 15"/>
          <p:cNvSpPr/>
          <p:nvPr/>
        </p:nvSpPr>
        <p:spPr>
          <a:xfrm>
            <a:off x="1357290" y="2500306"/>
            <a:ext cx="71438" cy="71438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428992" y="3786190"/>
            <a:ext cx="557216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Díváme se </a:t>
            </a:r>
            <a:r>
              <a:rPr lang="cs-CZ" sz="2800" b="1" dirty="0" smtClean="0">
                <a:solidFill>
                  <a:srgbClr val="0070C0"/>
                </a:solidFill>
              </a:rPr>
              <a:t>na číslo za tečkou </a:t>
            </a:r>
            <a:r>
              <a:rPr lang="cs-CZ" sz="2800" dirty="0" smtClean="0"/>
              <a:t>– určí nám, kam budeme zaokrouhlovat.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428992" y="4911028"/>
            <a:ext cx="557216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Číslo </a:t>
            </a:r>
            <a:r>
              <a:rPr lang="cs-CZ" sz="2800" dirty="0" smtClean="0"/>
              <a:t>1 </a:t>
            </a:r>
            <a:r>
              <a:rPr lang="cs-CZ" sz="2800" dirty="0" smtClean="0"/>
              <a:t>se zaokrouhluje dolů – číslo nad tečkou se nezmění.</a:t>
            </a:r>
          </a:p>
          <a:p>
            <a:r>
              <a:rPr lang="cs-CZ" sz="2800" b="1" dirty="0" smtClean="0">
                <a:solidFill>
                  <a:srgbClr val="00B050"/>
                </a:solidFill>
              </a:rPr>
              <a:t>Všechna čísla za tečkou se změní v nuly.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500562" y="1643050"/>
            <a:ext cx="252344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0070C0"/>
                </a:solidFill>
              </a:rPr>
              <a:t>20 </a:t>
            </a:r>
            <a:r>
              <a:rPr lang="cs-CZ" sz="6600" dirty="0" smtClean="0">
                <a:solidFill>
                  <a:srgbClr val="0070C0"/>
                </a:solidFill>
              </a:rPr>
              <a:t>000</a:t>
            </a:r>
            <a:endParaRPr lang="cs-CZ" sz="6600" dirty="0">
              <a:solidFill>
                <a:srgbClr val="0070C0"/>
              </a:solidFill>
            </a:endParaRPr>
          </a:p>
        </p:txBody>
      </p:sp>
      <p:pic>
        <p:nvPicPr>
          <p:cNvPr id="20" name="Picture 2" descr="C:\Documents and Settings\Jery\Local Settings\Temporary Internet Files\Content.IE5\B6CJR90P\MC90033919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2428868"/>
            <a:ext cx="357189" cy="357189"/>
          </a:xfrm>
          <a:prstGeom prst="rect">
            <a:avLst/>
          </a:prstGeom>
          <a:noFill/>
        </p:spPr>
      </p:pic>
      <p:pic>
        <p:nvPicPr>
          <p:cNvPr id="21" name="Picture 5" descr="C:\Documents and Settings\Jery\Local Settings\Temporary Internet Files\Content.IE5\APB05G7A\MC90025125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71604" y="1285860"/>
            <a:ext cx="428628" cy="57083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4" grpId="0" animBg="1"/>
      <p:bldP spid="15" grpId="0"/>
      <p:bldP spid="16" grpId="0" animBg="1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857224" y="528638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2844" y="357166"/>
            <a:ext cx="922164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POSTUP  ZAOKROUHLOVÁNÍ  NA  </a:t>
            </a:r>
            <a:r>
              <a:rPr lang="cs-CZ" sz="3600" b="1" dirty="0" smtClean="0">
                <a:solidFill>
                  <a:srgbClr val="7030A0"/>
                </a:solidFill>
              </a:rPr>
              <a:t>DESETITISÍCE</a:t>
            </a:r>
            <a:endParaRPr lang="cs-CZ" sz="3600" b="1" dirty="0" smtClean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00100" y="1428736"/>
            <a:ext cx="252344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86 </a:t>
            </a:r>
            <a:r>
              <a:rPr lang="cs-CZ" sz="6600" dirty="0" smtClean="0"/>
              <a:t>06</a:t>
            </a:r>
            <a:r>
              <a:rPr lang="cs-CZ" sz="6600" dirty="0" smtClean="0"/>
              <a:t>1</a:t>
            </a:r>
            <a:endParaRPr lang="cs-CZ" sz="6600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3500430" y="2143116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500430" y="2000240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3696988" y="1785926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57554" y="3071810"/>
            <a:ext cx="56266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Najdeme si </a:t>
            </a:r>
            <a:r>
              <a:rPr lang="cs-CZ" sz="2800" b="1" dirty="0" smtClean="0">
                <a:solidFill>
                  <a:srgbClr val="C00000"/>
                </a:solidFill>
              </a:rPr>
              <a:t>DESETIT</a:t>
            </a:r>
            <a:r>
              <a:rPr lang="cs-CZ" sz="2800" b="1" dirty="0" smtClean="0">
                <a:solidFill>
                  <a:srgbClr val="C00000"/>
                </a:solidFill>
              </a:rPr>
              <a:t>ISÍCE</a:t>
            </a:r>
            <a:r>
              <a:rPr lang="cs-CZ" sz="2800" dirty="0" smtClean="0"/>
              <a:t> </a:t>
            </a:r>
            <a:r>
              <a:rPr lang="cs-CZ" sz="2800" dirty="0" smtClean="0"/>
              <a:t>a označíme.</a:t>
            </a:r>
            <a:endParaRPr lang="cs-CZ" sz="2800" dirty="0"/>
          </a:p>
        </p:txBody>
      </p:sp>
      <p:sp>
        <p:nvSpPr>
          <p:cNvPr id="16" name="Elipsa 15"/>
          <p:cNvSpPr/>
          <p:nvPr/>
        </p:nvSpPr>
        <p:spPr>
          <a:xfrm>
            <a:off x="1214414" y="2357430"/>
            <a:ext cx="71438" cy="71438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428992" y="3786190"/>
            <a:ext cx="557216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Díváme se </a:t>
            </a:r>
            <a:r>
              <a:rPr lang="cs-CZ" sz="2800" b="1" dirty="0" smtClean="0">
                <a:solidFill>
                  <a:srgbClr val="0070C0"/>
                </a:solidFill>
              </a:rPr>
              <a:t>na číslo za tečkou </a:t>
            </a:r>
            <a:r>
              <a:rPr lang="cs-CZ" sz="2800" dirty="0" smtClean="0"/>
              <a:t>– určí nám, kam budeme zaokrouhlovat.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428992" y="4911028"/>
            <a:ext cx="557216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Číslo </a:t>
            </a:r>
            <a:r>
              <a:rPr lang="cs-CZ" sz="2800" dirty="0" smtClean="0"/>
              <a:t>6 </a:t>
            </a:r>
            <a:r>
              <a:rPr lang="cs-CZ" sz="2800" dirty="0" smtClean="0"/>
              <a:t>se zaokrouhluje nahoru – číslo nad tečkou se zvětší o jedno.</a:t>
            </a:r>
          </a:p>
          <a:p>
            <a:r>
              <a:rPr lang="cs-CZ" sz="2800" b="1" dirty="0" smtClean="0">
                <a:solidFill>
                  <a:srgbClr val="00B050"/>
                </a:solidFill>
              </a:rPr>
              <a:t>Všechna čísla za tečkou se změní v nuly.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286248" y="1500174"/>
            <a:ext cx="252344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0070C0"/>
                </a:solidFill>
              </a:rPr>
              <a:t>90 </a:t>
            </a:r>
            <a:r>
              <a:rPr lang="cs-CZ" sz="6600" dirty="0" smtClean="0">
                <a:solidFill>
                  <a:srgbClr val="0070C0"/>
                </a:solidFill>
              </a:rPr>
              <a:t>000</a:t>
            </a:r>
            <a:endParaRPr lang="cs-CZ" sz="6600" dirty="0">
              <a:solidFill>
                <a:srgbClr val="0070C0"/>
              </a:solidFill>
            </a:endParaRPr>
          </a:p>
        </p:txBody>
      </p:sp>
      <p:pic>
        <p:nvPicPr>
          <p:cNvPr id="20" name="Picture 2" descr="C:\Documents and Settings\Jery\Local Settings\Temporary Internet Files\Content.IE5\B6CJR90P\MC90033919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2285992"/>
            <a:ext cx="357190" cy="357190"/>
          </a:xfrm>
          <a:prstGeom prst="rect">
            <a:avLst/>
          </a:prstGeom>
          <a:noFill/>
        </p:spPr>
      </p:pic>
      <p:pic>
        <p:nvPicPr>
          <p:cNvPr id="21" name="Picture 16" descr="C:\Documents and Settings\Jery\Local Settings\Temporary Internet Files\Content.IE5\1NRJTLSE\MC90025124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71604" y="1000108"/>
            <a:ext cx="428628" cy="680343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4" grpId="0" animBg="1"/>
      <p:bldP spid="15" grpId="0"/>
      <p:bldP spid="16" grpId="0" animBg="1"/>
      <p:bldP spid="17" grpId="0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285728"/>
            <a:ext cx="9666301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007434"/>
                </a:solidFill>
              </a:rPr>
              <a:t>ZAOKROUHLI  ČÍSLA  NA  </a:t>
            </a:r>
            <a:r>
              <a:rPr lang="cs-CZ" sz="3200" dirty="0" smtClean="0">
                <a:solidFill>
                  <a:srgbClr val="007434"/>
                </a:solidFill>
              </a:rPr>
              <a:t>DESETITISÍCE </a:t>
            </a:r>
            <a:r>
              <a:rPr lang="cs-CZ" sz="2400" dirty="0" smtClean="0"/>
              <a:t>(výsledky říkej ústně)</a:t>
            </a:r>
            <a:r>
              <a:rPr lang="cs-CZ" sz="4400" dirty="0" smtClean="0">
                <a:solidFill>
                  <a:srgbClr val="007434"/>
                </a:solidFill>
              </a:rPr>
              <a:t>.</a:t>
            </a:r>
            <a:endParaRPr lang="cs-CZ" sz="4400" dirty="0">
              <a:solidFill>
                <a:srgbClr val="007434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57224" y="528638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1571612"/>
            <a:ext cx="273776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94 </a:t>
            </a:r>
            <a:r>
              <a:rPr lang="cs-CZ" sz="6600" dirty="0" smtClean="0"/>
              <a:t>460</a:t>
            </a:r>
            <a:endParaRPr lang="cs-CZ" sz="6600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7000892" y="2214554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7000892" y="2143116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7143768" y="2000240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4572000" y="3929066"/>
            <a:ext cx="252344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/>
              <a:t>22 </a:t>
            </a:r>
            <a:r>
              <a:rPr lang="cs-CZ" sz="6600" dirty="0" smtClean="0"/>
              <a:t>195</a:t>
            </a:r>
            <a:endParaRPr lang="cs-CZ" sz="6600" dirty="0"/>
          </a:p>
        </p:txBody>
      </p:sp>
      <p:sp>
        <p:nvSpPr>
          <p:cNvPr id="22" name="Obdélník 21"/>
          <p:cNvSpPr/>
          <p:nvPr/>
        </p:nvSpPr>
        <p:spPr>
          <a:xfrm>
            <a:off x="4572000" y="1571612"/>
            <a:ext cx="252344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/>
              <a:t>59 </a:t>
            </a:r>
            <a:r>
              <a:rPr lang="cs-CZ" sz="6600" dirty="0" smtClean="0"/>
              <a:t>853</a:t>
            </a:r>
            <a:endParaRPr lang="cs-CZ" sz="6600" dirty="0"/>
          </a:p>
        </p:txBody>
      </p:sp>
      <p:sp>
        <p:nvSpPr>
          <p:cNvPr id="23" name="Obdélník 22"/>
          <p:cNvSpPr/>
          <p:nvPr/>
        </p:nvSpPr>
        <p:spPr>
          <a:xfrm>
            <a:off x="0" y="4071942"/>
            <a:ext cx="252344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/>
              <a:t>38 </a:t>
            </a:r>
            <a:r>
              <a:rPr lang="cs-CZ" sz="6600" dirty="0" smtClean="0"/>
              <a:t>500</a:t>
            </a:r>
            <a:endParaRPr lang="cs-CZ" sz="6600" dirty="0"/>
          </a:p>
        </p:txBody>
      </p:sp>
      <p:cxnSp>
        <p:nvCxnSpPr>
          <p:cNvPr id="24" name="Přímá spojovací čára 23"/>
          <p:cNvCxnSpPr/>
          <p:nvPr/>
        </p:nvCxnSpPr>
        <p:spPr>
          <a:xfrm>
            <a:off x="2428860" y="2285992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2428860" y="2214554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7000892" y="4572008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7000892" y="4643446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2357422" y="4643446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2357422" y="4714884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Elipsa 31"/>
          <p:cNvSpPr/>
          <p:nvPr/>
        </p:nvSpPr>
        <p:spPr>
          <a:xfrm>
            <a:off x="7215206" y="4429132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Elipsa 32"/>
          <p:cNvSpPr/>
          <p:nvPr/>
        </p:nvSpPr>
        <p:spPr>
          <a:xfrm>
            <a:off x="2571736" y="4500570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Elipsa 33"/>
          <p:cNvSpPr/>
          <p:nvPr/>
        </p:nvSpPr>
        <p:spPr>
          <a:xfrm>
            <a:off x="2571736" y="2071678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Elipsa 35"/>
          <p:cNvSpPr/>
          <p:nvPr/>
        </p:nvSpPr>
        <p:spPr>
          <a:xfrm>
            <a:off x="214282" y="2571744"/>
            <a:ext cx="71438" cy="7143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Elipsa 36"/>
          <p:cNvSpPr/>
          <p:nvPr/>
        </p:nvSpPr>
        <p:spPr>
          <a:xfrm>
            <a:off x="214282" y="5000636"/>
            <a:ext cx="71438" cy="7143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Elipsa 37"/>
          <p:cNvSpPr/>
          <p:nvPr/>
        </p:nvSpPr>
        <p:spPr>
          <a:xfrm>
            <a:off x="4786314" y="2500306"/>
            <a:ext cx="71438" cy="7143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Elipsa 38"/>
          <p:cNvSpPr/>
          <p:nvPr/>
        </p:nvSpPr>
        <p:spPr>
          <a:xfrm>
            <a:off x="4786314" y="4857760"/>
            <a:ext cx="71438" cy="7143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" name="Elipsa 39"/>
          <p:cNvSpPr/>
          <p:nvPr/>
        </p:nvSpPr>
        <p:spPr>
          <a:xfrm>
            <a:off x="-3089329" y="5443545"/>
            <a:ext cx="45719" cy="4571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7170" name="Picture 2" descr="C:\Documents and Settings\Jery\Local Settings\Temporary Internet Files\Content.IE5\B6CJR90P\MC90033919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2428868"/>
            <a:ext cx="357189" cy="357189"/>
          </a:xfrm>
          <a:prstGeom prst="rect">
            <a:avLst/>
          </a:prstGeom>
          <a:noFill/>
        </p:spPr>
      </p:pic>
      <p:pic>
        <p:nvPicPr>
          <p:cNvPr id="42" name="Picture 2" descr="C:\Documents and Settings\Jery\Local Settings\Temporary Internet Files\Content.IE5\B6CJR90P\MC90033919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4929198"/>
            <a:ext cx="357190" cy="357190"/>
          </a:xfrm>
          <a:prstGeom prst="rect">
            <a:avLst/>
          </a:prstGeom>
          <a:noFill/>
        </p:spPr>
      </p:pic>
      <p:pic>
        <p:nvPicPr>
          <p:cNvPr id="43" name="Picture 2" descr="C:\Documents and Settings\Jery\Local Settings\Temporary Internet Files\Content.IE5\B6CJR90P\MC90033919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3504" y="2428868"/>
            <a:ext cx="371471" cy="371471"/>
          </a:xfrm>
          <a:prstGeom prst="rect">
            <a:avLst/>
          </a:prstGeom>
          <a:noFill/>
        </p:spPr>
      </p:pic>
      <p:pic>
        <p:nvPicPr>
          <p:cNvPr id="44" name="Picture 2" descr="C:\Documents and Settings\Jery\Local Settings\Temporary Internet Files\Content.IE5\B6CJR90P\MC90033919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3504" y="4786322"/>
            <a:ext cx="357190" cy="357190"/>
          </a:xfrm>
          <a:prstGeom prst="rect">
            <a:avLst/>
          </a:prstGeom>
          <a:noFill/>
        </p:spPr>
      </p:pic>
      <p:pic>
        <p:nvPicPr>
          <p:cNvPr id="46" name="Picture 5" descr="C:\Documents and Settings\Jery\Local Settings\Temporary Internet Files\Content.IE5\APB05G7A\MC90025125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2066" y="3643314"/>
            <a:ext cx="428628" cy="570836"/>
          </a:xfrm>
          <a:prstGeom prst="rect">
            <a:avLst/>
          </a:prstGeom>
          <a:noFill/>
        </p:spPr>
      </p:pic>
      <p:pic>
        <p:nvPicPr>
          <p:cNvPr id="47" name="Picture 16" descr="C:\Documents and Settings\Jery\Local Settings\Temporary Internet Files\Content.IE5\1NRJTLSE\MC90025124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3714752"/>
            <a:ext cx="428628" cy="680343"/>
          </a:xfrm>
          <a:prstGeom prst="rect">
            <a:avLst/>
          </a:prstGeom>
          <a:noFill/>
        </p:spPr>
      </p:pic>
      <p:pic>
        <p:nvPicPr>
          <p:cNvPr id="48" name="Picture 16" descr="C:\Documents and Settings\Jery\Local Settings\Temporary Internet Files\Content.IE5\1NRJTLSE\MC90025124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72066" y="1142984"/>
            <a:ext cx="428628" cy="680343"/>
          </a:xfrm>
          <a:prstGeom prst="rect">
            <a:avLst/>
          </a:prstGeom>
          <a:noFill/>
        </p:spPr>
      </p:pic>
      <p:pic>
        <p:nvPicPr>
          <p:cNvPr id="49" name="Picture 5" descr="C:\Documents and Settings\Jery\Local Settings\Temporary Internet Files\Content.IE5\APB05G7A\MC90025125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1285860"/>
            <a:ext cx="428628" cy="570836"/>
          </a:xfrm>
          <a:prstGeom prst="rect">
            <a:avLst/>
          </a:prstGeom>
          <a:noFill/>
        </p:spPr>
      </p:pic>
      <p:sp>
        <p:nvSpPr>
          <p:cNvPr id="55" name="Obdélník 54"/>
          <p:cNvSpPr/>
          <p:nvPr/>
        </p:nvSpPr>
        <p:spPr>
          <a:xfrm>
            <a:off x="2857488" y="1785926"/>
            <a:ext cx="173957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>
                <a:solidFill>
                  <a:schemeClr val="accent1"/>
                </a:solidFill>
              </a:rPr>
              <a:t>90</a:t>
            </a:r>
            <a:r>
              <a:rPr lang="cs-CZ" sz="4400" dirty="0" smtClean="0">
                <a:solidFill>
                  <a:schemeClr val="accent1"/>
                </a:solidFill>
              </a:rPr>
              <a:t> </a:t>
            </a:r>
            <a:r>
              <a:rPr lang="cs-CZ" sz="4400" dirty="0" smtClean="0">
                <a:solidFill>
                  <a:schemeClr val="accent1"/>
                </a:solidFill>
              </a:rPr>
              <a:t>000</a:t>
            </a:r>
            <a:endParaRPr lang="cs-CZ" sz="4400" dirty="0">
              <a:solidFill>
                <a:schemeClr val="accent1"/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2786050" y="4214818"/>
            <a:ext cx="173957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>
                <a:solidFill>
                  <a:schemeClr val="accent1"/>
                </a:solidFill>
              </a:rPr>
              <a:t>40</a:t>
            </a:r>
            <a:r>
              <a:rPr lang="cs-CZ" sz="4400" dirty="0" smtClean="0">
                <a:solidFill>
                  <a:schemeClr val="accent1"/>
                </a:solidFill>
              </a:rPr>
              <a:t> </a:t>
            </a:r>
            <a:r>
              <a:rPr lang="cs-CZ" sz="4400" dirty="0" smtClean="0">
                <a:solidFill>
                  <a:schemeClr val="accent1"/>
                </a:solidFill>
              </a:rPr>
              <a:t>000</a:t>
            </a:r>
            <a:endParaRPr lang="cs-CZ" sz="4400" dirty="0">
              <a:solidFill>
                <a:schemeClr val="accent1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7429520" y="1714488"/>
            <a:ext cx="173957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>
                <a:solidFill>
                  <a:schemeClr val="accent1"/>
                </a:solidFill>
              </a:rPr>
              <a:t>60</a:t>
            </a:r>
            <a:r>
              <a:rPr lang="cs-CZ" sz="4400" dirty="0" smtClean="0">
                <a:solidFill>
                  <a:schemeClr val="accent1"/>
                </a:solidFill>
              </a:rPr>
              <a:t> </a:t>
            </a:r>
            <a:r>
              <a:rPr lang="cs-CZ" sz="4400" dirty="0" smtClean="0">
                <a:solidFill>
                  <a:schemeClr val="accent1"/>
                </a:solidFill>
              </a:rPr>
              <a:t>000</a:t>
            </a:r>
            <a:endParaRPr lang="cs-CZ" sz="4400" dirty="0">
              <a:solidFill>
                <a:schemeClr val="accent1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7429520" y="4143380"/>
            <a:ext cx="173957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>
                <a:solidFill>
                  <a:schemeClr val="accent1"/>
                </a:solidFill>
              </a:rPr>
              <a:t>20</a:t>
            </a:r>
            <a:r>
              <a:rPr lang="cs-CZ" sz="4400" dirty="0" smtClean="0">
                <a:solidFill>
                  <a:schemeClr val="accent1"/>
                </a:solidFill>
              </a:rPr>
              <a:t> </a:t>
            </a:r>
            <a:r>
              <a:rPr lang="cs-CZ" sz="4400" dirty="0" smtClean="0">
                <a:solidFill>
                  <a:schemeClr val="accent1"/>
                </a:solidFill>
              </a:rPr>
              <a:t>000</a:t>
            </a:r>
            <a:endParaRPr lang="cs-CZ" sz="4400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37" grpId="0" animBg="1"/>
      <p:bldP spid="38" grpId="0" animBg="1"/>
      <p:bldP spid="39" grpId="0" animBg="1"/>
      <p:bldP spid="55" grpId="0"/>
      <p:bldP spid="56" grpId="0"/>
      <p:bldP spid="57" grpId="0"/>
      <p:bldP spid="5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14282" y="0"/>
            <a:ext cx="835824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007434"/>
                </a:solidFill>
              </a:rPr>
              <a:t>ZAOKROUHLI  ČÍSLA  NA  </a:t>
            </a:r>
            <a:r>
              <a:rPr lang="cs-CZ" sz="3200" dirty="0" smtClean="0">
                <a:solidFill>
                  <a:srgbClr val="007434"/>
                </a:solidFill>
              </a:rPr>
              <a:t>DESETITISÍCE </a:t>
            </a:r>
            <a:r>
              <a:rPr lang="cs-CZ" sz="1600" dirty="0" smtClean="0"/>
              <a:t>(výsledky říkej ústně)</a:t>
            </a:r>
            <a:r>
              <a:rPr lang="cs-CZ" sz="1600" dirty="0" smtClean="0">
                <a:solidFill>
                  <a:srgbClr val="007434"/>
                </a:solidFill>
              </a:rPr>
              <a:t>.</a:t>
            </a:r>
            <a:endParaRPr lang="cs-CZ" sz="1600" dirty="0">
              <a:solidFill>
                <a:srgbClr val="007434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57224" y="528638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5720" y="1142984"/>
            <a:ext cx="252344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85 523</a:t>
            </a:r>
            <a:endParaRPr lang="cs-CZ" sz="6600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2786050" y="1785926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2786050" y="1643050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2928926" y="1428736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0" y="5214950"/>
            <a:ext cx="2953053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/>
              <a:t>567 008</a:t>
            </a:r>
            <a:endParaRPr lang="cs-CZ" sz="6600" dirty="0"/>
          </a:p>
        </p:txBody>
      </p:sp>
      <p:sp>
        <p:nvSpPr>
          <p:cNvPr id="21" name="Obdélník 20"/>
          <p:cNvSpPr/>
          <p:nvPr/>
        </p:nvSpPr>
        <p:spPr>
          <a:xfrm>
            <a:off x="0" y="4214818"/>
            <a:ext cx="2953053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/>
              <a:t>402 430</a:t>
            </a:r>
            <a:endParaRPr lang="cs-CZ" sz="6600" dirty="0"/>
          </a:p>
        </p:txBody>
      </p:sp>
      <p:sp>
        <p:nvSpPr>
          <p:cNvPr id="22" name="Obdélník 21"/>
          <p:cNvSpPr/>
          <p:nvPr/>
        </p:nvSpPr>
        <p:spPr>
          <a:xfrm>
            <a:off x="285720" y="3071810"/>
            <a:ext cx="252344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/>
              <a:t>23 896</a:t>
            </a:r>
            <a:endParaRPr lang="cs-CZ" sz="6600" dirty="0"/>
          </a:p>
        </p:txBody>
      </p:sp>
      <p:sp>
        <p:nvSpPr>
          <p:cNvPr id="23" name="Obdélník 22"/>
          <p:cNvSpPr/>
          <p:nvPr/>
        </p:nvSpPr>
        <p:spPr>
          <a:xfrm>
            <a:off x="0" y="2071678"/>
            <a:ext cx="2953053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/>
              <a:t>167 320</a:t>
            </a:r>
            <a:endParaRPr lang="cs-CZ" sz="6600" dirty="0"/>
          </a:p>
        </p:txBody>
      </p:sp>
      <p:cxnSp>
        <p:nvCxnSpPr>
          <p:cNvPr id="24" name="Přímá spojovací čára 23"/>
          <p:cNvCxnSpPr/>
          <p:nvPr/>
        </p:nvCxnSpPr>
        <p:spPr>
          <a:xfrm>
            <a:off x="2857488" y="2786058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2857488" y="2643182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2857488" y="3786190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2857488" y="3643314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2857488" y="4857760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2857488" y="4714884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2857488" y="5929330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2857488" y="5786454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Elipsa 31"/>
          <p:cNvSpPr/>
          <p:nvPr/>
        </p:nvSpPr>
        <p:spPr>
          <a:xfrm>
            <a:off x="3000364" y="3429000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Elipsa 32"/>
          <p:cNvSpPr/>
          <p:nvPr/>
        </p:nvSpPr>
        <p:spPr>
          <a:xfrm>
            <a:off x="3000364" y="4500570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Elipsa 33"/>
          <p:cNvSpPr/>
          <p:nvPr/>
        </p:nvSpPr>
        <p:spPr>
          <a:xfrm>
            <a:off x="3000364" y="2500306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Elipsa 34"/>
          <p:cNvSpPr/>
          <p:nvPr/>
        </p:nvSpPr>
        <p:spPr>
          <a:xfrm>
            <a:off x="3000364" y="5643578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5072066" y="1142984"/>
            <a:ext cx="252344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/>
              <a:t>24 430</a:t>
            </a:r>
            <a:endParaRPr lang="cs-CZ" sz="6600" dirty="0"/>
          </a:p>
        </p:txBody>
      </p:sp>
      <p:sp>
        <p:nvSpPr>
          <p:cNvPr id="37" name="Obdélník 36"/>
          <p:cNvSpPr/>
          <p:nvPr/>
        </p:nvSpPr>
        <p:spPr>
          <a:xfrm>
            <a:off x="5072066" y="2071678"/>
            <a:ext cx="252344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/>
              <a:t>31 708</a:t>
            </a:r>
            <a:endParaRPr lang="cs-CZ" sz="6600" dirty="0"/>
          </a:p>
        </p:txBody>
      </p:sp>
      <p:sp>
        <p:nvSpPr>
          <p:cNvPr id="38" name="Obdélník 37"/>
          <p:cNvSpPr/>
          <p:nvPr/>
        </p:nvSpPr>
        <p:spPr>
          <a:xfrm>
            <a:off x="4902142" y="3071810"/>
            <a:ext cx="2953053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/>
              <a:t>521 502</a:t>
            </a:r>
            <a:endParaRPr lang="cs-CZ" sz="6600" dirty="0"/>
          </a:p>
        </p:txBody>
      </p:sp>
      <p:sp>
        <p:nvSpPr>
          <p:cNvPr id="39" name="Obdélník 38"/>
          <p:cNvSpPr/>
          <p:nvPr/>
        </p:nvSpPr>
        <p:spPr>
          <a:xfrm>
            <a:off x="4893264" y="4214818"/>
            <a:ext cx="2953053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/>
              <a:t>637 100</a:t>
            </a:r>
            <a:endParaRPr lang="cs-CZ" sz="6600" dirty="0"/>
          </a:p>
        </p:txBody>
      </p:sp>
      <p:sp>
        <p:nvSpPr>
          <p:cNvPr id="40" name="Obdélník 39"/>
          <p:cNvSpPr/>
          <p:nvPr/>
        </p:nvSpPr>
        <p:spPr>
          <a:xfrm>
            <a:off x="5143504" y="5214950"/>
            <a:ext cx="252344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/>
              <a:t>12 522</a:t>
            </a:r>
            <a:endParaRPr lang="cs-CZ" sz="6600" dirty="0"/>
          </a:p>
        </p:txBody>
      </p:sp>
      <p:cxnSp>
        <p:nvCxnSpPr>
          <p:cNvPr id="42" name="Přímá spojovací čára 41"/>
          <p:cNvCxnSpPr/>
          <p:nvPr/>
        </p:nvCxnSpPr>
        <p:spPr>
          <a:xfrm>
            <a:off x="7643834" y="1857364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>
            <a:off x="7643834" y="1714488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7643834" y="2714620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>
            <a:off x="7643834" y="2598378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7715272" y="3714752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>
            <a:off x="7715272" y="3571876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7715272" y="4786322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>
            <a:off x="7715272" y="4643446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7643834" y="5857892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>
            <a:off x="7643834" y="5715016"/>
            <a:ext cx="42862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Elipsa 51"/>
          <p:cNvSpPr/>
          <p:nvPr/>
        </p:nvSpPr>
        <p:spPr>
          <a:xfrm>
            <a:off x="7786710" y="2428868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" name="Elipsa 52"/>
          <p:cNvSpPr/>
          <p:nvPr/>
        </p:nvSpPr>
        <p:spPr>
          <a:xfrm>
            <a:off x="7858148" y="3429000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" name="Elipsa 53"/>
          <p:cNvSpPr/>
          <p:nvPr/>
        </p:nvSpPr>
        <p:spPr>
          <a:xfrm>
            <a:off x="7858148" y="4500570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5" name="Elipsa 54"/>
          <p:cNvSpPr/>
          <p:nvPr/>
        </p:nvSpPr>
        <p:spPr>
          <a:xfrm>
            <a:off x="7786710" y="5572140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6" name="Elipsa 55"/>
          <p:cNvSpPr/>
          <p:nvPr/>
        </p:nvSpPr>
        <p:spPr>
          <a:xfrm>
            <a:off x="7786710" y="1571612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14282" y="0"/>
            <a:ext cx="823687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007434"/>
                </a:solidFill>
              </a:rPr>
              <a:t>ZAOKROUHLI  ČÍSLA  NA  </a:t>
            </a:r>
            <a:r>
              <a:rPr lang="cs-CZ" sz="3200" dirty="0" smtClean="0">
                <a:solidFill>
                  <a:srgbClr val="007434"/>
                </a:solidFill>
              </a:rPr>
              <a:t>DESETI</a:t>
            </a:r>
            <a:r>
              <a:rPr lang="cs-CZ" sz="3200" dirty="0" smtClean="0">
                <a:solidFill>
                  <a:srgbClr val="007434"/>
                </a:solidFill>
              </a:rPr>
              <a:t>TISÍCE </a:t>
            </a:r>
            <a:r>
              <a:rPr lang="cs-CZ" sz="1400" dirty="0" smtClean="0"/>
              <a:t>(výsledky říkej ústně)</a:t>
            </a:r>
            <a:r>
              <a:rPr lang="cs-CZ" sz="1400" dirty="0" smtClean="0">
                <a:solidFill>
                  <a:srgbClr val="007434"/>
                </a:solidFill>
              </a:rPr>
              <a:t>.</a:t>
            </a:r>
            <a:endParaRPr lang="cs-CZ" sz="1400" dirty="0">
              <a:solidFill>
                <a:srgbClr val="007434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57224" y="528638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9706" y="857232"/>
            <a:ext cx="20970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12 </a:t>
            </a:r>
            <a:r>
              <a:rPr lang="cs-CZ" sz="5400" dirty="0" smtClean="0"/>
              <a:t>296</a:t>
            </a:r>
            <a:endParaRPr lang="cs-CZ" sz="5400" dirty="0"/>
          </a:p>
        </p:txBody>
      </p:sp>
      <p:sp>
        <p:nvSpPr>
          <p:cNvPr id="14" name="Elipsa 13"/>
          <p:cNvSpPr/>
          <p:nvPr/>
        </p:nvSpPr>
        <p:spPr>
          <a:xfrm>
            <a:off x="2357422" y="1214422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0" y="2928934"/>
            <a:ext cx="244810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953 123</a:t>
            </a:r>
            <a:endParaRPr lang="cs-CZ" sz="5400" dirty="0"/>
          </a:p>
        </p:txBody>
      </p:sp>
      <p:sp>
        <p:nvSpPr>
          <p:cNvPr id="22" name="Obdélník 21"/>
          <p:cNvSpPr/>
          <p:nvPr/>
        </p:nvSpPr>
        <p:spPr>
          <a:xfrm>
            <a:off x="0" y="2285992"/>
            <a:ext cx="244810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802 009</a:t>
            </a:r>
            <a:endParaRPr lang="cs-CZ" sz="5400" dirty="0"/>
          </a:p>
        </p:txBody>
      </p:sp>
      <p:sp>
        <p:nvSpPr>
          <p:cNvPr id="23" name="Obdélník 22"/>
          <p:cNvSpPr/>
          <p:nvPr/>
        </p:nvSpPr>
        <p:spPr>
          <a:xfrm>
            <a:off x="292974" y="1571612"/>
            <a:ext cx="209704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55 523</a:t>
            </a:r>
            <a:endParaRPr lang="cs-CZ" sz="5400" dirty="0"/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2357422" y="4214818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Elipsa 31"/>
          <p:cNvSpPr/>
          <p:nvPr/>
        </p:nvSpPr>
        <p:spPr>
          <a:xfrm>
            <a:off x="2428860" y="2643182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Elipsa 32"/>
          <p:cNvSpPr/>
          <p:nvPr/>
        </p:nvSpPr>
        <p:spPr>
          <a:xfrm>
            <a:off x="2428860" y="3357562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Elipsa 33"/>
          <p:cNvSpPr/>
          <p:nvPr/>
        </p:nvSpPr>
        <p:spPr>
          <a:xfrm>
            <a:off x="2357422" y="1857364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36" name="Picture 13" descr="C:\Documents and Settings\Jery\Local Settings\Temporary Internet Files\Content.IE5\APB05G7A\MC9000304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70" y="2857496"/>
            <a:ext cx="2024093" cy="3349826"/>
          </a:xfrm>
          <a:prstGeom prst="rect">
            <a:avLst/>
          </a:prstGeom>
          <a:noFill/>
        </p:spPr>
      </p:pic>
      <p:pic>
        <p:nvPicPr>
          <p:cNvPr id="38" name="Picture 16" descr="C:\Documents and Settings\Jery\Local Settings\Temporary Internet Files\Content.IE5\B6CJR90P\MC90044139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43042" y="4929198"/>
            <a:ext cx="1790700" cy="1676400"/>
          </a:xfrm>
          <a:prstGeom prst="rect">
            <a:avLst/>
          </a:prstGeom>
          <a:noFill/>
        </p:spPr>
      </p:pic>
      <p:pic>
        <p:nvPicPr>
          <p:cNvPr id="6147" name="Picture 3" descr="C:\Documents and Settings\Jery\Local Settings\Temporary Internet Files\Content.IE5\1NRJTLSE\MC90033800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57686" y="4214818"/>
            <a:ext cx="1835150" cy="1863725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6148" name="Picture 4" descr="C:\Documents and Settings\Jery\Local Settings\Temporary Internet Files\Content.IE5\0JHFYQRD\MC90032968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691110" y="5429264"/>
            <a:ext cx="1452890" cy="1143008"/>
          </a:xfrm>
          <a:prstGeom prst="rect">
            <a:avLst/>
          </a:prstGeom>
          <a:noFill/>
        </p:spPr>
      </p:pic>
      <p:pic>
        <p:nvPicPr>
          <p:cNvPr id="39" name="Picture 20" descr="C:\Documents and Settings\Jery\Local Settings\Temporary Internet Files\Content.IE5\APB05G7A\MC900027231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572000" y="4873058"/>
            <a:ext cx="2286016" cy="1984942"/>
          </a:xfrm>
          <a:prstGeom prst="rect">
            <a:avLst/>
          </a:prstGeom>
          <a:noFill/>
        </p:spPr>
      </p:pic>
      <p:pic>
        <p:nvPicPr>
          <p:cNvPr id="40" name="Picture 17" descr="C:\Documents and Settings\Jery\Local Settings\Temporary Internet Files\Content.IE5\0JHFYQRD\MC900296185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143636" y="857232"/>
            <a:ext cx="2500298" cy="5643602"/>
          </a:xfrm>
          <a:prstGeom prst="rect">
            <a:avLst/>
          </a:prstGeom>
          <a:noFill/>
        </p:spPr>
      </p:pic>
      <p:pic>
        <p:nvPicPr>
          <p:cNvPr id="37" name="Picture 5" descr="C:\Documents and Settings\Jery\Local Settings\Temporary Internet Files\Content.IE5\APB05G7A\MC900079039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358050" y="3357562"/>
            <a:ext cx="1500230" cy="1339865"/>
          </a:xfrm>
          <a:prstGeom prst="rect">
            <a:avLst/>
          </a:prstGeom>
          <a:noFill/>
        </p:spPr>
      </p:pic>
      <p:pic>
        <p:nvPicPr>
          <p:cNvPr id="41" name="Picture 20" descr="C:\Documents and Settings\Jery\Local Settings\Temporary Internet Files\Content.IE5\APB05G7A\MC900027231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143240" y="4873058"/>
            <a:ext cx="2286016" cy="1984942"/>
          </a:xfrm>
          <a:prstGeom prst="rect">
            <a:avLst/>
          </a:prstGeom>
          <a:noFill/>
        </p:spPr>
      </p:pic>
      <p:sp>
        <p:nvSpPr>
          <p:cNvPr id="42" name="Obdélník 41"/>
          <p:cNvSpPr/>
          <p:nvPr/>
        </p:nvSpPr>
        <p:spPr>
          <a:xfrm>
            <a:off x="214282" y="571480"/>
            <a:ext cx="878687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Pokud Ti vyučující potvrdí správný výsledek, můžeš máčknout na obrázek pastelky.</a:t>
            </a:r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0" y="3643314"/>
            <a:ext cx="244810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834 239</a:t>
            </a:r>
            <a:endParaRPr lang="cs-CZ" sz="5400" dirty="0"/>
          </a:p>
        </p:txBody>
      </p:sp>
      <p:sp>
        <p:nvSpPr>
          <p:cNvPr id="44" name="Obdélník 43"/>
          <p:cNvSpPr/>
          <p:nvPr/>
        </p:nvSpPr>
        <p:spPr>
          <a:xfrm>
            <a:off x="3240898" y="2277114"/>
            <a:ext cx="244810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111 452</a:t>
            </a:r>
            <a:endParaRPr lang="cs-CZ" sz="5400" dirty="0"/>
          </a:p>
        </p:txBody>
      </p:sp>
      <p:sp>
        <p:nvSpPr>
          <p:cNvPr id="45" name="Obdélník 44"/>
          <p:cNvSpPr/>
          <p:nvPr/>
        </p:nvSpPr>
        <p:spPr>
          <a:xfrm>
            <a:off x="3454798" y="928670"/>
            <a:ext cx="209704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57 109</a:t>
            </a:r>
            <a:endParaRPr lang="cs-CZ" sz="5400" dirty="0"/>
          </a:p>
        </p:txBody>
      </p:sp>
      <p:sp>
        <p:nvSpPr>
          <p:cNvPr id="46" name="Obdélník 45"/>
          <p:cNvSpPr/>
          <p:nvPr/>
        </p:nvSpPr>
        <p:spPr>
          <a:xfrm>
            <a:off x="3445092" y="1571612"/>
            <a:ext cx="209704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98 600</a:t>
            </a:r>
            <a:endParaRPr lang="cs-CZ" sz="5400" dirty="0"/>
          </a:p>
        </p:txBody>
      </p:sp>
      <p:cxnSp>
        <p:nvCxnSpPr>
          <p:cNvPr id="48" name="Přímá spojovací čára 47"/>
          <p:cNvCxnSpPr/>
          <p:nvPr/>
        </p:nvCxnSpPr>
        <p:spPr>
          <a:xfrm>
            <a:off x="2357422" y="3571876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>
            <a:off x="2285984" y="2857496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2285984" y="2071678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>
            <a:off x="2285984" y="1428736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>
            <a:off x="5500694" y="1571612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>
            <a:off x="5500694" y="2143116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>
            <a:off x="5572132" y="2857496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>
            <a:off x="2285984" y="1357298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>
            <a:off x="2285984" y="2000240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>
            <a:off x="2285984" y="2786058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>
            <a:off x="2357422" y="3500438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>
            <a:off x="2357422" y="4143380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>
            <a:off x="5500694" y="1500174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>
            <a:off x="5500694" y="2071678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>
            <a:off x="5572132" y="2786058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Elipsa 63"/>
          <p:cNvSpPr/>
          <p:nvPr/>
        </p:nvSpPr>
        <p:spPr>
          <a:xfrm>
            <a:off x="2500298" y="4000504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5" name="Elipsa 64"/>
          <p:cNvSpPr/>
          <p:nvPr/>
        </p:nvSpPr>
        <p:spPr>
          <a:xfrm>
            <a:off x="5643570" y="2643182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6" name="Elipsa 65"/>
          <p:cNvSpPr/>
          <p:nvPr/>
        </p:nvSpPr>
        <p:spPr>
          <a:xfrm>
            <a:off x="5572132" y="1357298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7" name="Elipsa 66"/>
          <p:cNvSpPr/>
          <p:nvPr/>
        </p:nvSpPr>
        <p:spPr>
          <a:xfrm>
            <a:off x="5572132" y="1928802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6151" name="Picture 7" descr="C:\Documents and Settings\Jery\Local Settings\Temporary Internet Files\Content.IE5\1NRJTLSE\MC900384134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14313" y="4546600"/>
            <a:ext cx="957262" cy="1827213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12" name="Picture 20" descr="C:\Documents and Settings\Jery\Local Settings\Temporary Internet Files\Content.IE5\1NRJTLSE\MC90008792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9070987">
            <a:off x="2404232" y="3904889"/>
            <a:ext cx="1410010" cy="1407614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sp>
        <p:nvSpPr>
          <p:cNvPr id="5" name="Obdélník 4"/>
          <p:cNvSpPr/>
          <p:nvPr/>
        </p:nvSpPr>
        <p:spPr>
          <a:xfrm>
            <a:off x="214282" y="0"/>
            <a:ext cx="823687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007434"/>
                </a:solidFill>
              </a:rPr>
              <a:t>ZAOKROUHLI  ČÍSLA  NA  </a:t>
            </a:r>
            <a:r>
              <a:rPr lang="cs-CZ" sz="3200" dirty="0" smtClean="0">
                <a:solidFill>
                  <a:srgbClr val="007434"/>
                </a:solidFill>
              </a:rPr>
              <a:t>DESETITISÍCE </a:t>
            </a:r>
            <a:r>
              <a:rPr lang="cs-CZ" sz="1400" dirty="0" smtClean="0"/>
              <a:t>(výsledky říkej ústně)</a:t>
            </a:r>
            <a:r>
              <a:rPr lang="cs-CZ" sz="1400" dirty="0" smtClean="0">
                <a:solidFill>
                  <a:srgbClr val="007434"/>
                </a:solidFill>
              </a:rPr>
              <a:t>.</a:t>
            </a:r>
            <a:endParaRPr lang="cs-CZ" sz="1400" dirty="0">
              <a:solidFill>
                <a:srgbClr val="007434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00100" y="521495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857232"/>
            <a:ext cx="21996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208 890</a:t>
            </a:r>
            <a:endParaRPr lang="cs-CZ" sz="4800" dirty="0"/>
          </a:p>
        </p:txBody>
      </p:sp>
      <p:sp>
        <p:nvSpPr>
          <p:cNvPr id="14" name="Elipsa 13"/>
          <p:cNvSpPr/>
          <p:nvPr/>
        </p:nvSpPr>
        <p:spPr>
          <a:xfrm>
            <a:off x="2187912" y="1214422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-81477" y="3010411"/>
            <a:ext cx="219964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104 460</a:t>
            </a:r>
            <a:endParaRPr lang="cs-CZ" sz="4800" dirty="0"/>
          </a:p>
        </p:txBody>
      </p:sp>
      <p:sp>
        <p:nvSpPr>
          <p:cNvPr id="22" name="Obdélník 21"/>
          <p:cNvSpPr/>
          <p:nvPr/>
        </p:nvSpPr>
        <p:spPr>
          <a:xfrm>
            <a:off x="196526" y="2259358"/>
            <a:ext cx="188705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82 856</a:t>
            </a:r>
            <a:endParaRPr lang="cs-CZ" sz="4800" dirty="0"/>
          </a:p>
        </p:txBody>
      </p:sp>
      <p:sp>
        <p:nvSpPr>
          <p:cNvPr id="23" name="Obdélník 22"/>
          <p:cNvSpPr/>
          <p:nvPr/>
        </p:nvSpPr>
        <p:spPr>
          <a:xfrm>
            <a:off x="205404" y="1544978"/>
            <a:ext cx="188705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34 863</a:t>
            </a:r>
            <a:endParaRPr lang="cs-CZ" sz="4800" dirty="0"/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2017988" y="4214818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Elipsa 31"/>
          <p:cNvSpPr/>
          <p:nvPr/>
        </p:nvSpPr>
        <p:spPr>
          <a:xfrm>
            <a:off x="2160864" y="2643182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Elipsa 32"/>
          <p:cNvSpPr/>
          <p:nvPr/>
        </p:nvSpPr>
        <p:spPr>
          <a:xfrm>
            <a:off x="2134230" y="3357562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Elipsa 33"/>
          <p:cNvSpPr/>
          <p:nvPr/>
        </p:nvSpPr>
        <p:spPr>
          <a:xfrm>
            <a:off x="2160864" y="1857364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214282" y="571480"/>
            <a:ext cx="878687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Pokud Ti vyučující potvrdí správný výsledek, můžeš máčknout na obrázek pastelky.</a:t>
            </a:r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-72424" y="3652367"/>
            <a:ext cx="219964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201 706</a:t>
            </a:r>
            <a:endParaRPr lang="cs-CZ" sz="4800" dirty="0"/>
          </a:p>
        </p:txBody>
      </p:sp>
      <p:sp>
        <p:nvSpPr>
          <p:cNvPr id="44" name="Obdélník 43"/>
          <p:cNvSpPr/>
          <p:nvPr/>
        </p:nvSpPr>
        <p:spPr>
          <a:xfrm>
            <a:off x="3512488" y="2249955"/>
            <a:ext cx="188705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22 109</a:t>
            </a:r>
            <a:endParaRPr lang="cs-CZ" sz="4800" dirty="0"/>
          </a:p>
        </p:txBody>
      </p:sp>
      <p:sp>
        <p:nvSpPr>
          <p:cNvPr id="45" name="Obdélník 44"/>
          <p:cNvSpPr/>
          <p:nvPr/>
        </p:nvSpPr>
        <p:spPr>
          <a:xfrm>
            <a:off x="3286116" y="928670"/>
            <a:ext cx="219964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429 866</a:t>
            </a:r>
            <a:endParaRPr lang="cs-CZ" sz="4800" dirty="0"/>
          </a:p>
        </p:txBody>
      </p:sp>
      <p:sp>
        <p:nvSpPr>
          <p:cNvPr id="46" name="Obdélník 45"/>
          <p:cNvSpPr/>
          <p:nvPr/>
        </p:nvSpPr>
        <p:spPr>
          <a:xfrm>
            <a:off x="3258654" y="1571612"/>
            <a:ext cx="219964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835 411</a:t>
            </a:r>
            <a:endParaRPr lang="cs-CZ" sz="4800" dirty="0"/>
          </a:p>
        </p:txBody>
      </p:sp>
      <p:cxnSp>
        <p:nvCxnSpPr>
          <p:cNvPr id="48" name="Přímá spojovací čára 47"/>
          <p:cNvCxnSpPr/>
          <p:nvPr/>
        </p:nvCxnSpPr>
        <p:spPr>
          <a:xfrm>
            <a:off x="2017988" y="3571876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>
            <a:off x="2071670" y="2857496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2071670" y="2071678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>
            <a:off x="2071670" y="1428736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>
            <a:off x="5357818" y="1500174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>
            <a:off x="5357818" y="2143116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>
            <a:off x="5357818" y="2786058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>
            <a:off x="2071670" y="1357298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>
            <a:off x="2071670" y="2000240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>
            <a:off x="2071670" y="2786058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>
            <a:off x="2017988" y="3500438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>
            <a:off x="2017988" y="4143380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>
            <a:off x="5357818" y="1428736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>
            <a:off x="5357818" y="2071678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>
            <a:off x="5357818" y="2714620"/>
            <a:ext cx="285752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Elipsa 63"/>
          <p:cNvSpPr/>
          <p:nvPr/>
        </p:nvSpPr>
        <p:spPr>
          <a:xfrm>
            <a:off x="2125352" y="4018260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5" name="Elipsa 64"/>
          <p:cNvSpPr/>
          <p:nvPr/>
        </p:nvSpPr>
        <p:spPr>
          <a:xfrm>
            <a:off x="5429256" y="2571744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6" name="Elipsa 65"/>
          <p:cNvSpPr/>
          <p:nvPr/>
        </p:nvSpPr>
        <p:spPr>
          <a:xfrm>
            <a:off x="5429256" y="1285860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7" name="Elipsa 66"/>
          <p:cNvSpPr/>
          <p:nvPr/>
        </p:nvSpPr>
        <p:spPr>
          <a:xfrm>
            <a:off x="5429256" y="1928802"/>
            <a:ext cx="71438" cy="7143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8194" name="Picture 2" descr="C:\Documents and Settings\Jery\Local Settings\Temporary Internet Files\Content.IE5\APB05G7A\MC90042838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7686" y="3214686"/>
            <a:ext cx="1584325" cy="1987550"/>
          </a:xfrm>
          <a:prstGeom prst="rect">
            <a:avLst/>
          </a:prstGeom>
          <a:noFill/>
        </p:spPr>
      </p:pic>
      <p:pic>
        <p:nvPicPr>
          <p:cNvPr id="8197" name="Picture 5" descr="C:\Documents and Settings\Jery\Local Settings\Temporary Internet Files\Content.IE5\APB05G7A\MC90005721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929454" y="3571876"/>
            <a:ext cx="1695450" cy="1627188"/>
          </a:xfrm>
          <a:prstGeom prst="rect">
            <a:avLst/>
          </a:prstGeom>
          <a:noFill/>
        </p:spPr>
      </p:pic>
      <p:pic>
        <p:nvPicPr>
          <p:cNvPr id="8200" name="Picture 8" descr="C:\Documents and Settings\Jery\Local Settings\Temporary Internet Files\Content.IE5\APB05G7A\MC90015119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19387888">
            <a:off x="1195205" y="5493864"/>
            <a:ext cx="1825625" cy="1258887"/>
          </a:xfrm>
          <a:prstGeom prst="rect">
            <a:avLst/>
          </a:prstGeom>
          <a:noFill/>
        </p:spPr>
      </p:pic>
      <p:pic>
        <p:nvPicPr>
          <p:cNvPr id="8206" name="Picture 14" descr="C:\Documents and Settings\Jery\Local Settings\Temporary Internet Files\Content.IE5\0JHFYQRD\MC900344461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428860" y="4143356"/>
            <a:ext cx="3907442" cy="2714644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</p:pic>
      <p:pic>
        <p:nvPicPr>
          <p:cNvPr id="8208" name="Picture 16" descr="C:\Documents and Settings\Jery\Local Settings\Temporary Internet Files\Content.IE5\1NRJTLSE\MC900359865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877854" y="1000108"/>
            <a:ext cx="3266146" cy="1428760"/>
          </a:xfrm>
          <a:prstGeom prst="rect">
            <a:avLst/>
          </a:prstGeom>
          <a:noFill/>
        </p:spPr>
      </p:pic>
      <p:pic>
        <p:nvPicPr>
          <p:cNvPr id="8221" name="Picture 29" descr="C:\Documents and Settings\Jery\Local Settings\Temporary Internet Files\Content.IE5\1NRJTLSE\MC900151191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 rot="3712258">
            <a:off x="4261700" y="5438935"/>
            <a:ext cx="1498261" cy="1652338"/>
          </a:xfrm>
          <a:prstGeom prst="rect">
            <a:avLst/>
          </a:prstGeom>
          <a:noFill/>
        </p:spPr>
      </p:pic>
      <p:pic>
        <p:nvPicPr>
          <p:cNvPr id="75" name="Picture 7" descr="C:\Documents and Settings\Jery\Local Settings\Temporary Internet Files\Content.IE5\1NRJTLSE\MC900384134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14282" y="4643446"/>
            <a:ext cx="957262" cy="1827213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785794"/>
            <a:ext cx="13542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Zdroje: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85786" y="1428736"/>
            <a:ext cx="75724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BLAŽKOVÁ, Růžena; MATOUŠKOVÁ, Květoslava; VAŇUROVÁ, Milena. </a:t>
            </a:r>
            <a:r>
              <a:rPr lang="cs-CZ" i="1" dirty="0" smtClean="0"/>
              <a:t>Matematika pro 4. ročník základních škol 1. díl. Všeň: Alter, s. r. o., 2003, ISBN 80-85775-97-2.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14348" y="3857628"/>
            <a:ext cx="277576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Zdroje obrázků: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85786" y="450057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Klipart  MS Office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665</TotalTime>
  <Words>354</Words>
  <Application>Microsoft Office PowerPoint</Application>
  <PresentationFormat>Předvádění na obrazovce (4:3)</PresentationFormat>
  <Paragraphs>90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Paran</dc:creator>
  <cp:lastModifiedBy>Paran</cp:lastModifiedBy>
  <cp:revision>92</cp:revision>
  <dcterms:created xsi:type="dcterms:W3CDTF">2012-11-11T17:12:08Z</dcterms:created>
  <dcterms:modified xsi:type="dcterms:W3CDTF">2012-12-29T15:02:19Z</dcterms:modified>
</cp:coreProperties>
</file>