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9" r:id="rId5"/>
    <p:sldId id="270" r:id="rId6"/>
    <p:sldId id="271" r:id="rId7"/>
    <p:sldId id="273" r:id="rId8"/>
    <p:sldId id="274" r:id="rId9"/>
    <p:sldId id="268" r:id="rId10"/>
    <p:sldId id="275" r:id="rId11"/>
    <p:sldId id="276" r:id="rId12"/>
    <p:sldId id="277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434"/>
    <a:srgbClr val="E65A22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CFAD8-AD78-4369-A72D-FD8868CE9F92}" type="datetimeFigureOut">
              <a:rPr lang="cs-CZ" smtClean="0"/>
              <a:pPr/>
              <a:t>29.12.2012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1.png"/><Relationship Id="rId7" Type="http://schemas.openxmlformats.org/officeDocument/2006/relationships/image" Target="../media/image2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7290" y="2571744"/>
            <a:ext cx="6643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7030A0"/>
                </a:solidFill>
              </a:rPr>
              <a:t>ZAOKROUHLOVÁNÍ  ČÍSEL  NA  STATISÍCE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2910" y="5786454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2012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4348" y="5214950"/>
            <a:ext cx="3273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Matematika 4. ročník</a:t>
            </a:r>
            <a:endParaRPr lang="cs-CZ" sz="2800" dirty="0"/>
          </a:p>
        </p:txBody>
      </p:sp>
      <p:pic>
        <p:nvPicPr>
          <p:cNvPr id="2054" name="Picture 6" descr="C:\Documents and Settings\Jery\Local Settings\Temporary Internet Files\Content.IE5\0JHFYQRD\MC90023396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56275" y="576263"/>
            <a:ext cx="2355850" cy="1917700"/>
          </a:xfrm>
          <a:prstGeom prst="rect">
            <a:avLst/>
          </a:prstGeom>
          <a:noFill/>
        </p:spPr>
      </p:pic>
      <p:pic>
        <p:nvPicPr>
          <p:cNvPr id="2056" name="Picture 8" descr="C:\Documents and Settings\Jery\Local Settings\Temporary Internet Files\Content.IE5\1NRJTLSE\MC90032566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9175" y="677863"/>
            <a:ext cx="1849438" cy="121920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6072198" y="5286388"/>
            <a:ext cx="2370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Lenka Blažková</a:t>
            </a:r>
            <a:endParaRPr lang="cs-CZ" sz="2800" dirty="0"/>
          </a:p>
        </p:txBody>
      </p:sp>
      <p:pic>
        <p:nvPicPr>
          <p:cNvPr id="14337" name="Picture 1" descr="C:\Documents and Settings\Jery\Local Settings\Temporary Internet Files\Content.IE5\1NRJTLSE\MC90023272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3089" y="1243014"/>
            <a:ext cx="1927210" cy="101586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7786742" cy="6058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1714488"/>
            <a:ext cx="821537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Anotace</a:t>
            </a:r>
          </a:p>
          <a:p>
            <a:endParaRPr lang="cs-CZ" sz="3600" b="1" dirty="0" smtClean="0">
              <a:solidFill>
                <a:srgbClr val="7030A0"/>
              </a:solidFill>
            </a:endParaRPr>
          </a:p>
          <a:p>
            <a:r>
              <a:rPr lang="cs-CZ" sz="2800" dirty="0" smtClean="0"/>
              <a:t>Prezentace je určena pro žáky 4. tříd. Cílem je zopakovat základní zásady pro zaokrouhlování čísel </a:t>
            </a:r>
          </a:p>
          <a:p>
            <a:r>
              <a:rPr lang="cs-CZ" sz="2800" dirty="0" smtClean="0"/>
              <a:t>a na základě zkušenosti nově vyvodit zaokrouhlování na statisíce.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357166"/>
            <a:ext cx="821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ZOPAKUJ  SI:</a:t>
            </a:r>
          </a:p>
        </p:txBody>
      </p:sp>
      <p:sp>
        <p:nvSpPr>
          <p:cNvPr id="3" name="Obdélník 2"/>
          <p:cNvSpPr/>
          <p:nvPr/>
        </p:nvSpPr>
        <p:spPr>
          <a:xfrm>
            <a:off x="571472" y="2357430"/>
            <a:ext cx="78581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ZNAK  PRO  ZAOKROUHLOVÁNÍ</a:t>
            </a:r>
            <a:endParaRPr lang="cs-CZ" sz="4800" dirty="0">
              <a:solidFill>
                <a:srgbClr val="00B050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786182" y="4572008"/>
            <a:ext cx="1071570" cy="1588"/>
          </a:xfrm>
          <a:prstGeom prst="line">
            <a:avLst/>
          </a:prstGeom>
          <a:ln w="69850">
            <a:solidFill>
              <a:srgbClr val="0074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3786182" y="4929198"/>
            <a:ext cx="1071570" cy="1588"/>
          </a:xfrm>
          <a:prstGeom prst="line">
            <a:avLst/>
          </a:prstGeom>
          <a:ln w="69850">
            <a:solidFill>
              <a:srgbClr val="0074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lipsa 10"/>
          <p:cNvSpPr/>
          <p:nvPr/>
        </p:nvSpPr>
        <p:spPr>
          <a:xfrm>
            <a:off x="4214810" y="4071942"/>
            <a:ext cx="214314" cy="214314"/>
          </a:xfrm>
          <a:prstGeom prst="ellipse">
            <a:avLst/>
          </a:prstGeom>
          <a:solidFill>
            <a:srgbClr val="007434"/>
          </a:solidFill>
          <a:ln>
            <a:solidFill>
              <a:srgbClr val="0074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ery\Local Settings\Temporary Internet Files\Content.IE5\B6CJR90P\MC900351540[1].wmf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1571604" y="2214554"/>
            <a:ext cx="3714776" cy="3988760"/>
          </a:xfrm>
          <a:prstGeom prst="rect">
            <a:avLst/>
          </a:prstGeom>
          <a:noFill/>
          <a:effectLst>
            <a:outerShdw dist="50800" dir="5400000" algn="ctr" rotWithShape="0">
              <a:srgbClr val="000000"/>
            </a:outerShdw>
          </a:effectLst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2" name="TextovéPole 1"/>
          <p:cNvSpPr txBox="1"/>
          <p:nvPr/>
        </p:nvSpPr>
        <p:spPr>
          <a:xfrm>
            <a:off x="428596" y="21429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ZOPAKUJ  SI:</a:t>
            </a:r>
          </a:p>
        </p:txBody>
      </p:sp>
      <p:sp>
        <p:nvSpPr>
          <p:cNvPr id="3" name="Obdélník 2"/>
          <p:cNvSpPr/>
          <p:nvPr/>
        </p:nvSpPr>
        <p:spPr>
          <a:xfrm>
            <a:off x="500034" y="1500174"/>
            <a:ext cx="13573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0070C0"/>
                </a:solidFill>
              </a:rPr>
              <a:t>Čísla</a:t>
            </a:r>
            <a:endParaRPr lang="cs-CZ" sz="4800" dirty="0">
              <a:solidFill>
                <a:srgbClr val="0070C0"/>
              </a:solidFill>
            </a:endParaRPr>
          </a:p>
        </p:txBody>
      </p:sp>
      <p:pic>
        <p:nvPicPr>
          <p:cNvPr id="2053" name="Picture 5" descr="C:\Documents and Settings\Jery\Local Settings\Temporary Internet Files\Content.IE5\APB05G7A\MC9002512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571480"/>
            <a:ext cx="1285884" cy="1712509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643174" y="2000240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1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2500306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2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86182" y="3286124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3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214810" y="4071942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4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071670" y="1428736"/>
            <a:ext cx="7858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0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43042" y="6150114"/>
            <a:ext cx="51315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>
                <a:solidFill>
                  <a:srgbClr val="0070C0"/>
                </a:solidFill>
              </a:rPr>
              <a:t>zaokrouhlujeme  </a:t>
            </a:r>
            <a:r>
              <a:rPr lang="cs-CZ" sz="4000" dirty="0" smtClean="0">
                <a:solidFill>
                  <a:srgbClr val="007434"/>
                </a:solidFill>
              </a:rPr>
              <a:t>DOLŮ</a:t>
            </a:r>
            <a:r>
              <a:rPr lang="cs-CZ" sz="4000" dirty="0" smtClean="0">
                <a:solidFill>
                  <a:schemeClr val="tx2"/>
                </a:solidFill>
              </a:rPr>
              <a:t>.</a:t>
            </a:r>
            <a:endParaRPr lang="cs-CZ" sz="4000" dirty="0">
              <a:solidFill>
                <a:schemeClr val="tx2"/>
              </a:solidFill>
            </a:endParaRPr>
          </a:p>
        </p:txBody>
      </p:sp>
      <p:pic>
        <p:nvPicPr>
          <p:cNvPr id="2061" name="Picture 13" descr="C:\Documents and Settings\Jery\Local Settings\Temporary Internet Files\Content.IE5\1NRJTLSE\MC90039745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1000108"/>
            <a:ext cx="1827213" cy="1649412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6303E-6 L 0.0033 0.6275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3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6945E-18 -6.81471E-6 C 0.00608 -0.02661 0.01216 -0.05298 0.06684 0.01549 C 0.12153 0.08396 0.24653 0.3324 0.32813 0.41128 C 0.40973 0.49016 0.48299 0.48947 0.55625 0.48901 " pathEditMode="relative" ptsTypes="aaaA">
                                      <p:cBhvr>
                                        <p:cTn id="71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/>
      <p:bldP spid="14" grpId="0"/>
      <p:bldP spid="15" grpId="0"/>
      <p:bldP spid="16" grpId="0"/>
      <p:bldP spid="17" grpId="0"/>
      <p:bldP spid="21" grpId="0"/>
      <p:bldP spid="2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ery\Local Settings\Temporary Internet Files\Content.IE5\B6CJR90P\MC900351540[1].wmf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1571604" y="2214554"/>
            <a:ext cx="3714776" cy="3988760"/>
          </a:xfrm>
          <a:prstGeom prst="rect">
            <a:avLst/>
          </a:prstGeom>
          <a:noFill/>
          <a:effectLst>
            <a:outerShdw dist="50800" dir="5400000" algn="ctr" rotWithShape="0">
              <a:srgbClr val="000000"/>
            </a:outerShdw>
          </a:effectLst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2" name="TextovéPole 1"/>
          <p:cNvSpPr txBox="1"/>
          <p:nvPr/>
        </p:nvSpPr>
        <p:spPr>
          <a:xfrm>
            <a:off x="500034" y="357166"/>
            <a:ext cx="821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ZOPAKUJ  SI:</a:t>
            </a:r>
          </a:p>
        </p:txBody>
      </p:sp>
      <p:sp>
        <p:nvSpPr>
          <p:cNvPr id="3" name="Obdélník 2"/>
          <p:cNvSpPr/>
          <p:nvPr/>
        </p:nvSpPr>
        <p:spPr>
          <a:xfrm>
            <a:off x="500034" y="1500174"/>
            <a:ext cx="13573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0070C0"/>
                </a:solidFill>
              </a:rPr>
              <a:t>Čísla</a:t>
            </a:r>
            <a:endParaRPr lang="cs-CZ" sz="4800" dirty="0">
              <a:solidFill>
                <a:srgbClr val="0070C0"/>
              </a:solidFill>
            </a:endParaRPr>
          </a:p>
        </p:txBody>
      </p:sp>
      <p:pic>
        <p:nvPicPr>
          <p:cNvPr id="2064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0992" y="5043752"/>
            <a:ext cx="1143008" cy="1814248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643174" y="2000240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8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2500306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7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86182" y="3286124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6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214810" y="4071942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5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071670" y="1428736"/>
            <a:ext cx="7858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9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43042" y="6150114"/>
            <a:ext cx="58366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>
                <a:solidFill>
                  <a:srgbClr val="0070C0"/>
                </a:solidFill>
              </a:rPr>
              <a:t>zaokrouhlujeme  </a:t>
            </a:r>
            <a:r>
              <a:rPr lang="cs-CZ" sz="4000" dirty="0" smtClean="0">
                <a:solidFill>
                  <a:srgbClr val="007434"/>
                </a:solidFill>
              </a:rPr>
              <a:t>NAHORU</a:t>
            </a:r>
            <a:r>
              <a:rPr lang="cs-CZ" sz="4000" dirty="0" smtClean="0">
                <a:solidFill>
                  <a:schemeClr val="tx2"/>
                </a:solidFill>
              </a:rPr>
              <a:t>.</a:t>
            </a:r>
            <a:endParaRPr lang="cs-CZ" sz="4000" dirty="0">
              <a:solidFill>
                <a:schemeClr val="tx2"/>
              </a:solidFill>
            </a:endParaRPr>
          </a:p>
        </p:txBody>
      </p:sp>
      <p:pic>
        <p:nvPicPr>
          <p:cNvPr id="2062" name="Picture 14" descr="C:\Documents and Settings\Jery\Local Settings\Temporary Internet Files\Content.IE5\B6CJR90P\MC90039751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252301">
            <a:off x="5907630" y="4435427"/>
            <a:ext cx="1843088" cy="19446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5.15845E-7 L -0.00434 -0.7240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3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3889E-18 -1.52209E-6 C -0.01632 0.04973 -0.03212 0.09947 -0.11354 0.00509 C -0.19514 -0.08929 -0.39982 -0.45524 -0.48819 -0.5665 C -0.57673 -0.67777 -0.61076 -0.67014 -0.64462 -0.66227 " pathEditMode="relative" ptsTypes="aaaA">
                                      <p:cBhvr>
                                        <p:cTn id="7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  <p:bldP spid="13" grpId="0"/>
      <p:bldP spid="14" grpId="0"/>
      <p:bldP spid="15" grpId="0"/>
      <p:bldP spid="16" grpId="0"/>
      <p:bldP spid="17" grpId="0"/>
      <p:bldP spid="21" grpId="0"/>
      <p:bldP spid="2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42844" y="357166"/>
            <a:ext cx="9221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POSTUP  ZAOKROUHLOVÁNÍ  NA  STATISÍCE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42910" y="1643050"/>
            <a:ext cx="295305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328 456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643306" y="235743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643306" y="221455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3839864" y="200024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57554" y="3071810"/>
            <a:ext cx="5116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Najdeme si </a:t>
            </a:r>
            <a:r>
              <a:rPr lang="cs-CZ" sz="2800" b="1" dirty="0" smtClean="0">
                <a:solidFill>
                  <a:srgbClr val="C00000"/>
                </a:solidFill>
              </a:rPr>
              <a:t>STATISÍCE</a:t>
            </a:r>
            <a:r>
              <a:rPr lang="cs-CZ" sz="2800" dirty="0" smtClean="0"/>
              <a:t> a označíme.</a:t>
            </a:r>
            <a:endParaRPr lang="cs-CZ" sz="2800" dirty="0"/>
          </a:p>
        </p:txBody>
      </p:sp>
      <p:sp>
        <p:nvSpPr>
          <p:cNvPr id="16" name="Elipsa 15"/>
          <p:cNvSpPr/>
          <p:nvPr/>
        </p:nvSpPr>
        <p:spPr>
          <a:xfrm>
            <a:off x="857224" y="2571744"/>
            <a:ext cx="71438" cy="7143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428992" y="3786190"/>
            <a:ext cx="5572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Díváme se </a:t>
            </a:r>
            <a:r>
              <a:rPr lang="cs-CZ" sz="2800" b="1" dirty="0" smtClean="0">
                <a:solidFill>
                  <a:srgbClr val="0070C0"/>
                </a:solidFill>
              </a:rPr>
              <a:t>na číslo za tečkou </a:t>
            </a:r>
            <a:r>
              <a:rPr lang="cs-CZ" sz="2800" dirty="0" smtClean="0"/>
              <a:t>– určí nám, kam budeme zaokrouhlovat.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28992" y="4911028"/>
            <a:ext cx="55721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2 se zaokrouhluje dolů – číslo nad tečkou se nezmění.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Všechna čísla za tečkou se změní v nuly.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500562" y="1643050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300 000</a:t>
            </a:r>
            <a:endParaRPr lang="cs-CZ" sz="6600" dirty="0">
              <a:solidFill>
                <a:srgbClr val="0070C0"/>
              </a:solidFill>
            </a:endParaRPr>
          </a:p>
        </p:txBody>
      </p:sp>
      <p:pic>
        <p:nvPicPr>
          <p:cNvPr id="20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571744"/>
            <a:ext cx="357189" cy="357189"/>
          </a:xfrm>
          <a:prstGeom prst="rect">
            <a:avLst/>
          </a:prstGeom>
          <a:noFill/>
        </p:spPr>
      </p:pic>
      <p:pic>
        <p:nvPicPr>
          <p:cNvPr id="21" name="Picture 5" descr="C:\Documents and Settings\Jery\Local Settings\Temporary Internet Files\Content.IE5\APB05G7A\MC9002512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285860"/>
            <a:ext cx="428628" cy="5708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 animBg="1"/>
      <p:bldP spid="15" grpId="0"/>
      <p:bldP spid="16" grpId="0" animBg="1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42844" y="357166"/>
            <a:ext cx="9221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POSTUP  ZAOKROUHLOVÁNÍ  NA  STATISÍCE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00034" y="1428736"/>
            <a:ext cx="295305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488 152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500430" y="214311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500430" y="200024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3696988" y="178592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57554" y="3071810"/>
            <a:ext cx="5116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Najdeme si </a:t>
            </a:r>
            <a:r>
              <a:rPr lang="cs-CZ" sz="2800" b="1" dirty="0" smtClean="0">
                <a:solidFill>
                  <a:srgbClr val="C00000"/>
                </a:solidFill>
              </a:rPr>
              <a:t>STATISÍCE</a:t>
            </a:r>
            <a:r>
              <a:rPr lang="cs-CZ" sz="2800" dirty="0" smtClean="0"/>
              <a:t> a označíme.</a:t>
            </a:r>
            <a:endParaRPr lang="cs-CZ" sz="2800" dirty="0"/>
          </a:p>
        </p:txBody>
      </p:sp>
      <p:sp>
        <p:nvSpPr>
          <p:cNvPr id="16" name="Elipsa 15"/>
          <p:cNvSpPr/>
          <p:nvPr/>
        </p:nvSpPr>
        <p:spPr>
          <a:xfrm>
            <a:off x="785786" y="2357430"/>
            <a:ext cx="71438" cy="7143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428992" y="3786190"/>
            <a:ext cx="5572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Díváme se </a:t>
            </a:r>
            <a:r>
              <a:rPr lang="cs-CZ" sz="2800" b="1" dirty="0" smtClean="0">
                <a:solidFill>
                  <a:srgbClr val="0070C0"/>
                </a:solidFill>
              </a:rPr>
              <a:t>na číslo za tečkou </a:t>
            </a:r>
            <a:r>
              <a:rPr lang="cs-CZ" sz="2800" dirty="0" smtClean="0"/>
              <a:t>– určí nám, kam budeme zaokrouhlovat.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28992" y="4911028"/>
            <a:ext cx="55721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8 se zaokrouhluje nahoru – číslo nad tečkou se zvětší o jedno.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Všechna čísla za tečkou se změní v nuly.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286248" y="1500174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500 000</a:t>
            </a:r>
            <a:endParaRPr lang="cs-CZ" sz="6600" dirty="0">
              <a:solidFill>
                <a:srgbClr val="0070C0"/>
              </a:solidFill>
            </a:endParaRPr>
          </a:p>
        </p:txBody>
      </p:sp>
      <p:pic>
        <p:nvPicPr>
          <p:cNvPr id="20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357430"/>
            <a:ext cx="357190" cy="357190"/>
          </a:xfrm>
          <a:prstGeom prst="rect">
            <a:avLst/>
          </a:prstGeom>
          <a:noFill/>
        </p:spPr>
      </p:pic>
      <p:pic>
        <p:nvPicPr>
          <p:cNvPr id="21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428628" cy="68034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 animBg="1"/>
      <p:bldP spid="15" grpId="0"/>
      <p:bldP spid="16" grpId="0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285728"/>
            <a:ext cx="966630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STATISÍCE </a:t>
            </a:r>
            <a:r>
              <a:rPr lang="cs-CZ" sz="2400" dirty="0" smtClean="0"/>
              <a:t>(výsledky říkej ústně)</a:t>
            </a:r>
            <a:r>
              <a:rPr lang="cs-CZ" sz="4400" dirty="0" smtClean="0">
                <a:solidFill>
                  <a:srgbClr val="007434"/>
                </a:solidFill>
              </a:rPr>
              <a:t>.</a:t>
            </a:r>
            <a:endParaRPr lang="cs-CZ" sz="4400" dirty="0">
              <a:solidFill>
                <a:srgbClr val="00743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1571612"/>
            <a:ext cx="30003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542 709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928926" y="592933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928926" y="585789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3143240" y="564357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0" y="5286388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951 232</a:t>
            </a:r>
            <a:endParaRPr lang="cs-CZ" sz="6600" dirty="0"/>
          </a:p>
        </p:txBody>
      </p:sp>
      <p:sp>
        <p:nvSpPr>
          <p:cNvPr id="23" name="Obdélník 22"/>
          <p:cNvSpPr/>
          <p:nvPr/>
        </p:nvSpPr>
        <p:spPr>
          <a:xfrm>
            <a:off x="0" y="3500438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497 541</a:t>
            </a:r>
            <a:endParaRPr lang="cs-CZ" sz="6600" dirty="0"/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2928926" y="228599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2928926" y="221455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928926" y="407194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928926" y="414338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Elipsa 32"/>
          <p:cNvSpPr/>
          <p:nvPr/>
        </p:nvSpPr>
        <p:spPr>
          <a:xfrm>
            <a:off x="3071802" y="392906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3071802" y="207167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Elipsa 35"/>
          <p:cNvSpPr/>
          <p:nvPr/>
        </p:nvSpPr>
        <p:spPr>
          <a:xfrm>
            <a:off x="214282" y="2571744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Elipsa 36"/>
          <p:cNvSpPr/>
          <p:nvPr/>
        </p:nvSpPr>
        <p:spPr>
          <a:xfrm>
            <a:off x="285720" y="4357694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Elipsa 37"/>
          <p:cNvSpPr/>
          <p:nvPr/>
        </p:nvSpPr>
        <p:spPr>
          <a:xfrm>
            <a:off x="285720" y="6357958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Elipsa 39"/>
          <p:cNvSpPr/>
          <p:nvPr/>
        </p:nvSpPr>
        <p:spPr>
          <a:xfrm>
            <a:off x="-3089329" y="5443545"/>
            <a:ext cx="45719" cy="457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7170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428868"/>
            <a:ext cx="357189" cy="357189"/>
          </a:xfrm>
          <a:prstGeom prst="rect">
            <a:avLst/>
          </a:prstGeom>
          <a:noFill/>
        </p:spPr>
      </p:pic>
      <p:pic>
        <p:nvPicPr>
          <p:cNvPr id="42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357694"/>
            <a:ext cx="357190" cy="357190"/>
          </a:xfrm>
          <a:prstGeom prst="rect">
            <a:avLst/>
          </a:prstGeom>
          <a:noFill/>
        </p:spPr>
      </p:pic>
      <p:pic>
        <p:nvPicPr>
          <p:cNvPr id="43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6215082"/>
            <a:ext cx="371471" cy="371471"/>
          </a:xfrm>
          <a:prstGeom prst="rect">
            <a:avLst/>
          </a:prstGeom>
          <a:noFill/>
        </p:spPr>
      </p:pic>
      <p:pic>
        <p:nvPicPr>
          <p:cNvPr id="47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071810"/>
            <a:ext cx="428628" cy="680343"/>
          </a:xfrm>
          <a:prstGeom prst="rect">
            <a:avLst/>
          </a:prstGeom>
          <a:noFill/>
        </p:spPr>
      </p:pic>
      <p:pic>
        <p:nvPicPr>
          <p:cNvPr id="48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929198"/>
            <a:ext cx="428628" cy="680343"/>
          </a:xfrm>
          <a:prstGeom prst="rect">
            <a:avLst/>
          </a:prstGeom>
          <a:noFill/>
        </p:spPr>
      </p:pic>
      <p:pic>
        <p:nvPicPr>
          <p:cNvPr id="49" name="Picture 5" descr="C:\Documents and Settings\Jery\Local Settings\Temporary Internet Files\Content.IE5\APB05G7A\MC90025125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285860"/>
            <a:ext cx="428628" cy="570836"/>
          </a:xfrm>
          <a:prstGeom prst="rect">
            <a:avLst/>
          </a:prstGeom>
          <a:noFill/>
        </p:spPr>
      </p:pic>
      <p:sp>
        <p:nvSpPr>
          <p:cNvPr id="55" name="Obdélník 54"/>
          <p:cNvSpPr/>
          <p:nvPr/>
        </p:nvSpPr>
        <p:spPr>
          <a:xfrm>
            <a:off x="3571868" y="1785926"/>
            <a:ext cx="20249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chemeClr val="accent1"/>
                </a:solidFill>
              </a:rPr>
              <a:t>500 000</a:t>
            </a:r>
            <a:endParaRPr lang="cs-CZ" sz="4400" dirty="0">
              <a:solidFill>
                <a:schemeClr val="accent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3500430" y="3643314"/>
            <a:ext cx="20249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chemeClr val="accent1"/>
                </a:solidFill>
              </a:rPr>
              <a:t>500 000</a:t>
            </a:r>
            <a:endParaRPr lang="cs-CZ" sz="4400" dirty="0">
              <a:solidFill>
                <a:schemeClr val="accent1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3428992" y="5429264"/>
            <a:ext cx="24384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 smtClean="0">
                <a:solidFill>
                  <a:schemeClr val="accent1"/>
                </a:solidFill>
              </a:rPr>
              <a:t>1 000 000</a:t>
            </a:r>
            <a:endParaRPr lang="cs-CZ" sz="44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55" grpId="0"/>
      <p:bldP spid="56" grpId="0"/>
      <p:bldP spid="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4282" y="0"/>
            <a:ext cx="83582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STATISÍCE </a:t>
            </a:r>
            <a:r>
              <a:rPr lang="cs-CZ" sz="1600" dirty="0" smtClean="0"/>
              <a:t>(výsledky říkej ústně)</a:t>
            </a:r>
            <a:r>
              <a:rPr lang="cs-CZ" sz="1600" dirty="0" smtClean="0">
                <a:solidFill>
                  <a:srgbClr val="007434"/>
                </a:solidFill>
              </a:rPr>
              <a:t>.</a:t>
            </a:r>
            <a:endParaRPr lang="cs-CZ" sz="1600" dirty="0">
              <a:solidFill>
                <a:srgbClr val="00743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1142984"/>
            <a:ext cx="295305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452 102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786050" y="178592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786050" y="164305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2928926" y="142873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0" y="5214950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561 008</a:t>
            </a:r>
            <a:endParaRPr lang="cs-CZ" sz="6600" dirty="0"/>
          </a:p>
        </p:txBody>
      </p:sp>
      <p:sp>
        <p:nvSpPr>
          <p:cNvPr id="21" name="Obdélník 20"/>
          <p:cNvSpPr/>
          <p:nvPr/>
        </p:nvSpPr>
        <p:spPr>
          <a:xfrm>
            <a:off x="0" y="4214818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894 279</a:t>
            </a:r>
            <a:endParaRPr lang="cs-CZ" sz="6600" dirty="0"/>
          </a:p>
        </p:txBody>
      </p:sp>
      <p:sp>
        <p:nvSpPr>
          <p:cNvPr id="22" name="Obdélník 21"/>
          <p:cNvSpPr/>
          <p:nvPr/>
        </p:nvSpPr>
        <p:spPr>
          <a:xfrm>
            <a:off x="0" y="3071810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402 543</a:t>
            </a:r>
            <a:endParaRPr lang="cs-CZ" sz="6600" dirty="0"/>
          </a:p>
        </p:txBody>
      </p:sp>
      <p:sp>
        <p:nvSpPr>
          <p:cNvPr id="23" name="Obdélník 22"/>
          <p:cNvSpPr/>
          <p:nvPr/>
        </p:nvSpPr>
        <p:spPr>
          <a:xfrm>
            <a:off x="0" y="2071678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167 566</a:t>
            </a:r>
            <a:endParaRPr lang="cs-CZ" sz="6600" dirty="0"/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2857488" y="2786058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2857488" y="264318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2857488" y="378619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857488" y="364331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857488" y="485776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857488" y="471488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2857488" y="592933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2857488" y="578645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3000364" y="342900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3000364" y="450057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3000364" y="250030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Elipsa 34"/>
          <p:cNvSpPr/>
          <p:nvPr/>
        </p:nvSpPr>
        <p:spPr>
          <a:xfrm>
            <a:off x="3000364" y="564357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4786314" y="1142984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923 123</a:t>
            </a:r>
            <a:endParaRPr lang="cs-CZ" sz="6600" dirty="0"/>
          </a:p>
        </p:txBody>
      </p:sp>
      <p:sp>
        <p:nvSpPr>
          <p:cNvPr id="37" name="Obdélník 36"/>
          <p:cNvSpPr/>
          <p:nvPr/>
        </p:nvSpPr>
        <p:spPr>
          <a:xfrm>
            <a:off x="4786314" y="2071678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630 492</a:t>
            </a:r>
            <a:endParaRPr lang="cs-CZ" sz="6600" dirty="0"/>
          </a:p>
        </p:txBody>
      </p:sp>
      <p:sp>
        <p:nvSpPr>
          <p:cNvPr id="38" name="Obdélník 37"/>
          <p:cNvSpPr/>
          <p:nvPr/>
        </p:nvSpPr>
        <p:spPr>
          <a:xfrm>
            <a:off x="4902142" y="3071810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529 784</a:t>
            </a:r>
            <a:endParaRPr lang="cs-CZ" sz="6600" dirty="0"/>
          </a:p>
        </p:txBody>
      </p:sp>
      <p:sp>
        <p:nvSpPr>
          <p:cNvPr id="39" name="Obdélník 38"/>
          <p:cNvSpPr/>
          <p:nvPr/>
        </p:nvSpPr>
        <p:spPr>
          <a:xfrm>
            <a:off x="4893264" y="4214818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639 200</a:t>
            </a:r>
            <a:endParaRPr lang="cs-CZ" sz="6600" dirty="0"/>
          </a:p>
        </p:txBody>
      </p:sp>
      <p:sp>
        <p:nvSpPr>
          <p:cNvPr id="40" name="Obdélník 39"/>
          <p:cNvSpPr/>
          <p:nvPr/>
        </p:nvSpPr>
        <p:spPr>
          <a:xfrm>
            <a:off x="4857752" y="5214950"/>
            <a:ext cx="29530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983 422</a:t>
            </a:r>
            <a:endParaRPr lang="cs-CZ" sz="6600" dirty="0"/>
          </a:p>
        </p:txBody>
      </p:sp>
      <p:cxnSp>
        <p:nvCxnSpPr>
          <p:cNvPr id="42" name="Přímá spojovací čára 41"/>
          <p:cNvCxnSpPr/>
          <p:nvPr/>
        </p:nvCxnSpPr>
        <p:spPr>
          <a:xfrm>
            <a:off x="7643834" y="185736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>
            <a:off x="7643834" y="1714488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7643834" y="271462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>
            <a:off x="7643834" y="2598378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7715272" y="371475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7715272" y="357187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7715272" y="478632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7715272" y="464344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7643834" y="585789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7643834" y="571501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Elipsa 51"/>
          <p:cNvSpPr/>
          <p:nvPr/>
        </p:nvSpPr>
        <p:spPr>
          <a:xfrm>
            <a:off x="7786710" y="242886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Elipsa 52"/>
          <p:cNvSpPr/>
          <p:nvPr/>
        </p:nvSpPr>
        <p:spPr>
          <a:xfrm>
            <a:off x="7858148" y="342900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Elipsa 53"/>
          <p:cNvSpPr/>
          <p:nvPr/>
        </p:nvSpPr>
        <p:spPr>
          <a:xfrm>
            <a:off x="7858148" y="450057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Elipsa 54"/>
          <p:cNvSpPr/>
          <p:nvPr/>
        </p:nvSpPr>
        <p:spPr>
          <a:xfrm>
            <a:off x="7786710" y="557214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Elipsa 55"/>
          <p:cNvSpPr/>
          <p:nvPr/>
        </p:nvSpPr>
        <p:spPr>
          <a:xfrm>
            <a:off x="7786710" y="157161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C:\Documents and Settings\Jery\Local Settings\Temporary Internet Files\Content.IE5\U98NIT6X\MC90044179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071810"/>
            <a:ext cx="3643338" cy="364333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14282" y="0"/>
            <a:ext cx="823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STATISÍCE </a:t>
            </a:r>
            <a:r>
              <a:rPr lang="cs-CZ" sz="1400" dirty="0" smtClean="0"/>
              <a:t>(výsledky říkej ústně)</a:t>
            </a:r>
            <a:r>
              <a:rPr lang="cs-CZ" sz="1400" dirty="0" smtClean="0">
                <a:solidFill>
                  <a:srgbClr val="007434"/>
                </a:solidFill>
              </a:rPr>
              <a:t>.</a:t>
            </a:r>
            <a:endParaRPr lang="cs-CZ" sz="1400" dirty="0">
              <a:solidFill>
                <a:srgbClr val="00743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-26634" y="857232"/>
            <a:ext cx="24481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452 799</a:t>
            </a:r>
            <a:endParaRPr lang="cs-CZ" sz="5400" dirty="0"/>
          </a:p>
        </p:txBody>
      </p:sp>
      <p:sp>
        <p:nvSpPr>
          <p:cNvPr id="14" name="Elipsa 13"/>
          <p:cNvSpPr/>
          <p:nvPr/>
        </p:nvSpPr>
        <p:spPr>
          <a:xfrm>
            <a:off x="2357422" y="121442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0" y="2928934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952 109</a:t>
            </a:r>
            <a:endParaRPr lang="cs-CZ" sz="5400" dirty="0"/>
          </a:p>
        </p:txBody>
      </p:sp>
      <p:sp>
        <p:nvSpPr>
          <p:cNvPr id="22" name="Obdélník 21"/>
          <p:cNvSpPr/>
          <p:nvPr/>
        </p:nvSpPr>
        <p:spPr>
          <a:xfrm>
            <a:off x="0" y="2258944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809 650</a:t>
            </a:r>
            <a:endParaRPr lang="cs-CZ" sz="5400" dirty="0"/>
          </a:p>
        </p:txBody>
      </p:sp>
      <p:sp>
        <p:nvSpPr>
          <p:cNvPr id="23" name="Obdélník 22"/>
          <p:cNvSpPr/>
          <p:nvPr/>
        </p:nvSpPr>
        <p:spPr>
          <a:xfrm>
            <a:off x="-17756" y="1607538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875 111</a:t>
            </a:r>
            <a:endParaRPr lang="cs-CZ" sz="5400" dirty="0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2357422" y="421481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2428860" y="26431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2428860" y="335756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2357422" y="185736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214282" y="571480"/>
            <a:ext cx="8786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Pokud Ti vyučující potvrdí správný výsledek, můžeš </a:t>
            </a:r>
            <a:r>
              <a:rPr lang="cs-CZ" dirty="0" smtClean="0"/>
              <a:t>kliknout </a:t>
            </a:r>
            <a:r>
              <a:rPr lang="cs-CZ" dirty="0" smtClean="0"/>
              <a:t>na obrázek pastelky.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0" y="3643314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807 222</a:t>
            </a:r>
            <a:endParaRPr lang="cs-CZ" sz="5400" dirty="0"/>
          </a:p>
        </p:txBody>
      </p:sp>
      <p:sp>
        <p:nvSpPr>
          <p:cNvPr id="44" name="Obdélník 43"/>
          <p:cNvSpPr/>
          <p:nvPr/>
        </p:nvSpPr>
        <p:spPr>
          <a:xfrm>
            <a:off x="3240898" y="2277114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711 677</a:t>
            </a:r>
            <a:endParaRPr lang="cs-CZ" sz="5400" dirty="0"/>
          </a:p>
        </p:txBody>
      </p:sp>
      <p:sp>
        <p:nvSpPr>
          <p:cNvPr id="45" name="Obdélník 44"/>
          <p:cNvSpPr/>
          <p:nvPr/>
        </p:nvSpPr>
        <p:spPr>
          <a:xfrm>
            <a:off x="3214678" y="928670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427 544</a:t>
            </a:r>
            <a:endParaRPr lang="cs-CZ" sz="5400" dirty="0"/>
          </a:p>
        </p:txBody>
      </p:sp>
      <p:sp>
        <p:nvSpPr>
          <p:cNvPr id="46" name="Obdélník 45"/>
          <p:cNvSpPr/>
          <p:nvPr/>
        </p:nvSpPr>
        <p:spPr>
          <a:xfrm>
            <a:off x="3205800" y="1571612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498 755</a:t>
            </a:r>
            <a:endParaRPr lang="cs-CZ" sz="54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2357422" y="357187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2285984" y="285749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2285984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2285984" y="142873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5500694" y="1571612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5500694" y="214311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5572132" y="285749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2285984" y="135729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2285984" y="200024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2285984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2357422" y="350043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2357422" y="414338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5500694" y="150017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5500694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>
            <a:off x="5572132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ipsa 63"/>
          <p:cNvSpPr/>
          <p:nvPr/>
        </p:nvSpPr>
        <p:spPr>
          <a:xfrm>
            <a:off x="2500298" y="400050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Elipsa 64"/>
          <p:cNvSpPr/>
          <p:nvPr/>
        </p:nvSpPr>
        <p:spPr>
          <a:xfrm>
            <a:off x="5643570" y="26431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Elipsa 65"/>
          <p:cNvSpPr/>
          <p:nvPr/>
        </p:nvSpPr>
        <p:spPr>
          <a:xfrm>
            <a:off x="5572132" y="135729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Elipsa 66"/>
          <p:cNvSpPr/>
          <p:nvPr/>
        </p:nvSpPr>
        <p:spPr>
          <a:xfrm>
            <a:off x="5572132" y="192880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6151" name="Picture 7" descr="C:\Documents and Settings\Jery\Local Settings\Temporary Internet Files\Content.IE5\1NRJTLSE\MC90038413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4546600"/>
            <a:ext cx="957262" cy="1827213"/>
          </a:xfrm>
          <a:prstGeom prst="rect">
            <a:avLst/>
          </a:prstGeom>
          <a:noFill/>
        </p:spPr>
      </p:pic>
      <p:pic>
        <p:nvPicPr>
          <p:cNvPr id="2050" name="Picture 2" descr="C:\Documents and Settings\Jery\Local Settings\Temporary Internet Files\Content.IE5\1NRJTLSE\MC90007887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5326504"/>
            <a:ext cx="1792657" cy="1531496"/>
          </a:xfrm>
          <a:prstGeom prst="rect">
            <a:avLst/>
          </a:prstGeom>
          <a:noFill/>
        </p:spPr>
      </p:pic>
      <p:pic>
        <p:nvPicPr>
          <p:cNvPr id="2051" name="Picture 3" descr="C:\Documents and Settings\Jery\Local Settings\Temporary Internet Files\Content.IE5\APB05G7A\MC90039856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3071810"/>
            <a:ext cx="1044094" cy="1428760"/>
          </a:xfrm>
          <a:prstGeom prst="rect">
            <a:avLst/>
          </a:prstGeom>
          <a:noFill/>
        </p:spPr>
      </p:pic>
      <p:pic>
        <p:nvPicPr>
          <p:cNvPr id="2059" name="Picture 11" descr="C:\Documents and Settings\Jery\Local Settings\Temporary Internet Files\Content.IE5\S9QV4DMB\MC90023311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08" y="5318339"/>
            <a:ext cx="2143140" cy="1539661"/>
          </a:xfrm>
          <a:prstGeom prst="rect">
            <a:avLst/>
          </a:prstGeom>
          <a:noFill/>
        </p:spPr>
      </p:pic>
      <p:pic>
        <p:nvPicPr>
          <p:cNvPr id="2067" name="Picture 19" descr="C:\Documents and Settings\Jery\Local Settings\Temporary Internet Files\Content.IE5\010TEZ0P\MC90030394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36" y="1714488"/>
            <a:ext cx="2643206" cy="1513412"/>
          </a:xfrm>
          <a:prstGeom prst="rect">
            <a:avLst/>
          </a:prstGeom>
          <a:noFill/>
        </p:spPr>
      </p:pic>
      <p:pic>
        <p:nvPicPr>
          <p:cNvPr id="2055" name="Picture 7" descr="C:\Documents and Settings\Jery\Local Settings\Temporary Internet Files\Content.IE5\APB05G7A\MC900332846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72215" y="2214554"/>
            <a:ext cx="1471785" cy="1820617"/>
          </a:xfrm>
          <a:prstGeom prst="rect">
            <a:avLst/>
          </a:prstGeom>
          <a:noFill/>
        </p:spPr>
      </p:pic>
      <p:pic>
        <p:nvPicPr>
          <p:cNvPr id="2069" name="Picture 21" descr="C:\Documents and Settings\Jery\Local Settings\Temporary Internet Files\Content.IE5\U98NIT6X\MC900297217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857884" y="3214686"/>
            <a:ext cx="1090529" cy="1000132"/>
          </a:xfrm>
          <a:prstGeom prst="rect">
            <a:avLst/>
          </a:prstGeom>
          <a:noFill/>
        </p:spPr>
      </p:pic>
      <p:pic>
        <p:nvPicPr>
          <p:cNvPr id="2070" name="Picture 22" descr="C:\Documents and Settings\Jery\Local Settings\Temporary Internet Files\Content.IE5\U98NIT6X\MC900324454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643702" y="3786190"/>
            <a:ext cx="1300185" cy="131154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434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4282" y="0"/>
            <a:ext cx="823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STATISÍCE </a:t>
            </a:r>
            <a:r>
              <a:rPr lang="cs-CZ" sz="1400" dirty="0" smtClean="0"/>
              <a:t>(výsledky říkej ústně)</a:t>
            </a:r>
            <a:r>
              <a:rPr lang="cs-CZ" sz="1400" dirty="0" smtClean="0">
                <a:solidFill>
                  <a:srgbClr val="007434"/>
                </a:solidFill>
              </a:rPr>
              <a:t>.</a:t>
            </a:r>
            <a:endParaRPr lang="cs-CZ" sz="1400" dirty="0">
              <a:solidFill>
                <a:srgbClr val="007434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857232"/>
            <a:ext cx="21996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210 223</a:t>
            </a:r>
            <a:endParaRPr lang="cs-CZ" sz="4800" dirty="0"/>
          </a:p>
        </p:txBody>
      </p:sp>
      <p:sp>
        <p:nvSpPr>
          <p:cNvPr id="14" name="Elipsa 13"/>
          <p:cNvSpPr/>
          <p:nvPr/>
        </p:nvSpPr>
        <p:spPr>
          <a:xfrm>
            <a:off x="2187912" y="121442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-79902" y="3027006"/>
            <a:ext cx="2199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902 456</a:t>
            </a:r>
            <a:endParaRPr lang="cs-CZ" sz="4800" dirty="0"/>
          </a:p>
        </p:txBody>
      </p:sp>
      <p:sp>
        <p:nvSpPr>
          <p:cNvPr id="22" name="Obdélník 21"/>
          <p:cNvSpPr/>
          <p:nvPr/>
        </p:nvSpPr>
        <p:spPr>
          <a:xfrm>
            <a:off x="0" y="2285992"/>
            <a:ext cx="2199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793 200</a:t>
            </a:r>
            <a:endParaRPr lang="cs-CZ" sz="4800" dirty="0"/>
          </a:p>
        </p:txBody>
      </p:sp>
      <p:sp>
        <p:nvSpPr>
          <p:cNvPr id="23" name="Obdélník 22"/>
          <p:cNvSpPr/>
          <p:nvPr/>
        </p:nvSpPr>
        <p:spPr>
          <a:xfrm>
            <a:off x="0" y="1571612"/>
            <a:ext cx="2199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189 002</a:t>
            </a:r>
            <a:endParaRPr lang="cs-CZ" sz="4800" dirty="0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2017988" y="421481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2160864" y="26431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2134230" y="335756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2160864" y="185736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214282" y="571480"/>
            <a:ext cx="8786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Pokud Ti vyučující potvrdí správný výsledek, můžeš </a:t>
            </a:r>
            <a:r>
              <a:rPr lang="cs-CZ" dirty="0" smtClean="0"/>
              <a:t>kliknout </a:t>
            </a:r>
            <a:r>
              <a:rPr lang="cs-CZ" dirty="0" smtClean="0"/>
              <a:t>na obrázek pastelky.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-72424" y="3652367"/>
            <a:ext cx="2199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951 223</a:t>
            </a:r>
            <a:endParaRPr lang="cs-CZ" sz="4800" dirty="0"/>
          </a:p>
        </p:txBody>
      </p:sp>
      <p:sp>
        <p:nvSpPr>
          <p:cNvPr id="44" name="Obdélník 43"/>
          <p:cNvSpPr/>
          <p:nvPr/>
        </p:nvSpPr>
        <p:spPr>
          <a:xfrm>
            <a:off x="3214678" y="2285992"/>
            <a:ext cx="2199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253 409</a:t>
            </a:r>
            <a:endParaRPr lang="cs-CZ" sz="4800" dirty="0"/>
          </a:p>
        </p:txBody>
      </p:sp>
      <p:sp>
        <p:nvSpPr>
          <p:cNvPr id="45" name="Obdélník 44"/>
          <p:cNvSpPr/>
          <p:nvPr/>
        </p:nvSpPr>
        <p:spPr>
          <a:xfrm>
            <a:off x="3286116" y="928670"/>
            <a:ext cx="2199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483 256</a:t>
            </a:r>
            <a:endParaRPr lang="cs-CZ" sz="4800" dirty="0"/>
          </a:p>
        </p:txBody>
      </p:sp>
      <p:sp>
        <p:nvSpPr>
          <p:cNvPr id="46" name="Obdélník 45"/>
          <p:cNvSpPr/>
          <p:nvPr/>
        </p:nvSpPr>
        <p:spPr>
          <a:xfrm>
            <a:off x="3258654" y="1571612"/>
            <a:ext cx="21996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/>
              <a:t>175 498</a:t>
            </a:r>
            <a:endParaRPr lang="cs-CZ" sz="48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2017988" y="357187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2071670" y="285749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2071670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2071670" y="142873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5357818" y="150017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5357818" y="214311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5357818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2071670" y="135729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2071670" y="200024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2071670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2017988" y="350043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2017988" y="414338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5357818" y="142873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5357818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>
            <a:off x="5357818" y="271462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ipsa 63"/>
          <p:cNvSpPr/>
          <p:nvPr/>
        </p:nvSpPr>
        <p:spPr>
          <a:xfrm>
            <a:off x="2125352" y="401826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Elipsa 64"/>
          <p:cNvSpPr/>
          <p:nvPr/>
        </p:nvSpPr>
        <p:spPr>
          <a:xfrm>
            <a:off x="5429256" y="257174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Elipsa 65"/>
          <p:cNvSpPr/>
          <p:nvPr/>
        </p:nvSpPr>
        <p:spPr>
          <a:xfrm>
            <a:off x="5429256" y="128586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Elipsa 66"/>
          <p:cNvSpPr/>
          <p:nvPr/>
        </p:nvSpPr>
        <p:spPr>
          <a:xfrm>
            <a:off x="5429256" y="192880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75" name="Picture 7" descr="C:\Documents and Settings\Jery\Local Settings\Temporary Internet Files\Content.IE5\1NRJTLSE\MC90038413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643446"/>
            <a:ext cx="957262" cy="1827213"/>
          </a:xfrm>
          <a:prstGeom prst="rect">
            <a:avLst/>
          </a:prstGeom>
          <a:noFill/>
        </p:spPr>
      </p:pic>
      <p:pic>
        <p:nvPicPr>
          <p:cNvPr id="47" name="Picture 17" descr="C:\Documents and Settings\Jery\Local Settings\Temporary Internet Files\Content.IE5\U98NIT6X\MC900441793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928934"/>
            <a:ext cx="3929066" cy="3929066"/>
          </a:xfrm>
          <a:prstGeom prst="rect">
            <a:avLst/>
          </a:prstGeom>
          <a:noFill/>
        </p:spPr>
      </p:pic>
      <p:pic>
        <p:nvPicPr>
          <p:cNvPr id="63" name="Picture 17" descr="C:\Documents and Settings\Jery\Local Settings\Temporary Internet Files\Content.IE5\U98NIT6X\MC900441793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4873" y="857232"/>
            <a:ext cx="3529127" cy="3529127"/>
          </a:xfrm>
          <a:prstGeom prst="rect">
            <a:avLst/>
          </a:prstGeom>
          <a:noFill/>
        </p:spPr>
      </p:pic>
      <p:pic>
        <p:nvPicPr>
          <p:cNvPr id="3074" name="Picture 2" descr="C:\Documents and Settings\Jery\Local Settings\Temporary Internet Files\Content.IE5\KD838F0Z\MC900441419[2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3929066"/>
            <a:ext cx="875102" cy="1170883"/>
          </a:xfrm>
          <a:prstGeom prst="rect">
            <a:avLst/>
          </a:prstGeom>
          <a:noFill/>
        </p:spPr>
      </p:pic>
      <p:pic>
        <p:nvPicPr>
          <p:cNvPr id="3075" name="Picture 3" descr="C:\Documents and Settings\Jery\Local Settings\Temporary Internet Files\Content.IE5\6BUR2L6B\MC90035615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73712" y="2571744"/>
            <a:ext cx="2170288" cy="2371741"/>
          </a:xfrm>
          <a:prstGeom prst="rect">
            <a:avLst/>
          </a:prstGeom>
          <a:noFill/>
        </p:spPr>
      </p:pic>
      <p:pic>
        <p:nvPicPr>
          <p:cNvPr id="3076" name="Picture 4" descr="C:\Documents and Settings\Jery\Local Settings\Temporary Internet Files\Content.IE5\KD838F0Z\MC90011138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5918" y="4286256"/>
            <a:ext cx="1643074" cy="2377052"/>
          </a:xfrm>
          <a:prstGeom prst="rect">
            <a:avLst/>
          </a:prstGeom>
          <a:noFill/>
        </p:spPr>
      </p:pic>
      <p:pic>
        <p:nvPicPr>
          <p:cNvPr id="3077" name="Picture 5" descr="C:\Documents and Settings\Jery\Local Settings\Temporary Internet Files\Content.IE5\6BUR2L6B\MC90035985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5214950"/>
            <a:ext cx="965625" cy="1554183"/>
          </a:xfrm>
          <a:prstGeom prst="rect">
            <a:avLst/>
          </a:prstGeom>
          <a:noFill/>
        </p:spPr>
      </p:pic>
      <p:pic>
        <p:nvPicPr>
          <p:cNvPr id="3079" name="Picture 7" descr="C:\Documents and Settings\Jery\Local Settings\Temporary Internet Files\Content.IE5\KD838F0Z\MC900441409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180442">
            <a:off x="7821293" y="5438615"/>
            <a:ext cx="1518059" cy="856068"/>
          </a:xfrm>
          <a:prstGeom prst="rect">
            <a:avLst/>
          </a:prstGeom>
          <a:noFill/>
        </p:spPr>
      </p:pic>
      <p:pic>
        <p:nvPicPr>
          <p:cNvPr id="3080" name="Picture 8" descr="C:\Documents and Settings\Jery\Local Settings\Temporary Internet Files\Content.IE5\6BUR2L6B\MC900027231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223254">
            <a:off x="6858438" y="5892437"/>
            <a:ext cx="1104895" cy="95937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785794"/>
            <a:ext cx="1354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Zdroje: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85786" y="1428736"/>
            <a:ext cx="7572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BLAŽKOVÁ, Růžena; MATOUŠKOVÁ, Květoslava; VAŇUROVÁ, Milena. </a:t>
            </a:r>
            <a:r>
              <a:rPr lang="cs-CZ" i="1" dirty="0" smtClean="0"/>
              <a:t>Matematika pro 4. ročník základních škol 1. díl. Všeň: Alter, s. r. o., 2003, ISBN 80-85775-97-2.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14348" y="3857628"/>
            <a:ext cx="2775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Zdroje obrázků: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5786" y="450057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Klipart  MS Office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350</Words>
  <Application>Microsoft Office PowerPoint</Application>
  <PresentationFormat>Předvádění na obrazovce (4:3)</PresentationFormat>
  <Paragraphs>87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Paran</dc:creator>
  <cp:lastModifiedBy>Učitel</cp:lastModifiedBy>
  <cp:revision>99</cp:revision>
  <dcterms:created xsi:type="dcterms:W3CDTF">2012-11-11T17:12:08Z</dcterms:created>
  <dcterms:modified xsi:type="dcterms:W3CDTF">2012-12-29T16:32:54Z</dcterms:modified>
</cp:coreProperties>
</file>