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262" r:id="rId3"/>
    <p:sldId id="263" r:id="rId4"/>
    <p:sldId id="264" r:id="rId5"/>
    <p:sldId id="265" r:id="rId6"/>
    <p:sldId id="266" r:id="rId7"/>
    <p:sldId id="267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87" d="100"/>
          <a:sy n="87" d="100"/>
        </p:scale>
        <p:origin x="-84" y="-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dministrativn%C3%AD_d%C4%9Blen%C3%AD_%C4%8Ceska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skolazaskolou.cz/ukazkyModulu/mapa.htm?ac=336673653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Regiony České republiky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ÚZEMNÍ ČLENĚNÍ ČR</a:t>
            </a:r>
          </a:p>
        </p:txBody>
      </p:sp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1557338"/>
            <a:ext cx="7345362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376238" y="6184900"/>
            <a:ext cx="1162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Více </a:t>
            </a:r>
            <a:r>
              <a:rPr lang="cs-CZ">
                <a:hlinkClick r:id="rId3"/>
              </a:rPr>
              <a:t>ZDE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1550" y="333375"/>
            <a:ext cx="7486650" cy="1150938"/>
          </a:xfrm>
        </p:spPr>
        <p:txBody>
          <a:bodyPr/>
          <a:lstStyle/>
          <a:p>
            <a:r>
              <a:rPr lang="cs-CZ" sz="3600"/>
              <a:t>Vývoj od roku 1948 do současnosti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0825" y="1412875"/>
            <a:ext cx="8497888" cy="4370388"/>
          </a:xfrm>
        </p:spPr>
        <p:txBody>
          <a:bodyPr/>
          <a:lstStyle/>
          <a:p>
            <a:pPr>
              <a:lnSpc>
                <a:spcPct val="80000"/>
              </a:lnSpc>
            </a:pPr>
            <a:endParaRPr lang="cs-CZ" sz="2000"/>
          </a:p>
          <a:p>
            <a:pPr algn="l">
              <a:lnSpc>
                <a:spcPct val="80000"/>
              </a:lnSpc>
            </a:pPr>
            <a:r>
              <a:rPr lang="cs-CZ" sz="2000"/>
              <a:t>Do roku 1948: Čechy , Morava, Slezsko</a:t>
            </a:r>
          </a:p>
          <a:p>
            <a:pPr algn="l">
              <a:lnSpc>
                <a:spcPct val="80000"/>
              </a:lnSpc>
            </a:pPr>
            <a:r>
              <a:rPr lang="cs-CZ" sz="2000"/>
              <a:t>Roku 1949:14 krajů</a:t>
            </a:r>
          </a:p>
          <a:p>
            <a:pPr algn="l">
              <a:lnSpc>
                <a:spcPct val="80000"/>
              </a:lnSpc>
            </a:pPr>
            <a:r>
              <a:rPr lang="cs-CZ" sz="2000"/>
              <a:t>Roku 1960: 7krajů a 75 okresů</a:t>
            </a:r>
          </a:p>
          <a:p>
            <a:pPr algn="l">
              <a:lnSpc>
                <a:spcPct val="80000"/>
              </a:lnSpc>
            </a:pPr>
            <a:r>
              <a:rPr lang="cs-CZ" sz="2000"/>
              <a:t>Roku 1989: vznik okresu Jeseník</a:t>
            </a:r>
          </a:p>
          <a:p>
            <a:pPr algn="l">
              <a:lnSpc>
                <a:spcPct val="80000"/>
              </a:lnSpc>
            </a:pPr>
            <a:r>
              <a:rPr lang="cs-CZ" sz="2000" b="1"/>
              <a:t>Roku 2000: 14 krajů</a:t>
            </a:r>
            <a:r>
              <a:rPr lang="cs-CZ" sz="2000"/>
              <a:t> (kraje tvoří mezistupeň mezi státem a obcí, odpadl mezistupeň okresů)</a:t>
            </a:r>
          </a:p>
          <a:p>
            <a:pPr algn="l">
              <a:lnSpc>
                <a:spcPct val="80000"/>
              </a:lnSpc>
            </a:pPr>
            <a:endParaRPr lang="cs-CZ" sz="2000"/>
          </a:p>
          <a:p>
            <a:pPr algn="l">
              <a:lnSpc>
                <a:spcPct val="80000"/>
              </a:lnSpc>
            </a:pPr>
            <a:r>
              <a:rPr lang="cs-CZ" sz="2000">
                <a:solidFill>
                  <a:srgbClr val="CC0000"/>
                </a:solidFill>
              </a:rPr>
              <a:t>Vyjmenuj všechny kraje a krajská města, ukaž je na mapě.</a:t>
            </a:r>
          </a:p>
          <a:p>
            <a:pPr algn="l">
              <a:lnSpc>
                <a:spcPct val="80000"/>
              </a:lnSpc>
            </a:pPr>
            <a:endParaRPr lang="cs-CZ" sz="2000" b="1"/>
          </a:p>
          <a:p>
            <a:pPr algn="l">
              <a:lnSpc>
                <a:spcPct val="80000"/>
              </a:lnSpc>
            </a:pPr>
            <a:r>
              <a:rPr lang="cs-CZ" sz="2000" b="1"/>
              <a:t>Veřejnou správu tvoří:</a:t>
            </a:r>
          </a:p>
          <a:p>
            <a:pPr algn="l">
              <a:lnSpc>
                <a:spcPct val="80000"/>
              </a:lnSpc>
            </a:pPr>
            <a:r>
              <a:rPr lang="cs-CZ" sz="2000" b="1"/>
              <a:t>A/ státní správa</a:t>
            </a:r>
            <a:r>
              <a:rPr lang="cs-CZ" sz="2000"/>
              <a:t> = stát</a:t>
            </a:r>
          </a:p>
          <a:p>
            <a:pPr algn="l">
              <a:lnSpc>
                <a:spcPct val="80000"/>
              </a:lnSpc>
            </a:pPr>
            <a:r>
              <a:rPr lang="cs-CZ" sz="2000" b="1"/>
              <a:t>B/ územní samospráva</a:t>
            </a:r>
            <a:r>
              <a:rPr lang="cs-CZ" sz="2000"/>
              <a:t> = kraje a obce</a:t>
            </a:r>
          </a:p>
          <a:p>
            <a:pPr algn="l">
              <a:lnSpc>
                <a:spcPct val="80000"/>
              </a:lnSpc>
            </a:pPr>
            <a:endParaRPr lang="cs-CZ" sz="2000"/>
          </a:p>
          <a:p>
            <a:pPr algn="l">
              <a:lnSpc>
                <a:spcPct val="80000"/>
              </a:lnSpc>
            </a:pPr>
            <a:endParaRPr lang="cs-CZ" sz="2000"/>
          </a:p>
          <a:p>
            <a:pPr algn="l">
              <a:lnSpc>
                <a:spcPct val="80000"/>
              </a:lnSpc>
            </a:pPr>
            <a:endParaRPr lang="cs-CZ" sz="2000"/>
          </a:p>
          <a:p>
            <a:pPr>
              <a:lnSpc>
                <a:spcPct val="80000"/>
              </a:lnSpc>
            </a:pPr>
            <a:endParaRPr lang="cs-CZ" sz="2000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6084888" y="6092825"/>
            <a:ext cx="28892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cs-CZ">
                <a:hlinkClick r:id="rId2"/>
              </a:rPr>
              <a:t>Interaktivní mapa ČR kraje</a:t>
            </a:r>
            <a:endParaRPr lang="cs-CZ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274638"/>
            <a:ext cx="8147050" cy="706437"/>
          </a:xfrm>
        </p:spPr>
        <p:txBody>
          <a:bodyPr>
            <a:normAutofit fontScale="90000"/>
          </a:bodyPr>
          <a:lstStyle/>
          <a:p>
            <a:r>
              <a:rPr lang="cs-CZ" sz="4000"/>
              <a:t>Pravomoci jednotlivých stupňů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052513"/>
            <a:ext cx="8785225" cy="5073650"/>
          </a:xfrm>
        </p:spPr>
        <p:txBody>
          <a:bodyPr/>
          <a:lstStyle/>
          <a:p>
            <a:pPr>
              <a:buFontTx/>
              <a:buNone/>
            </a:pPr>
            <a:r>
              <a:rPr lang="cs-CZ" b="1"/>
              <a:t> Kraj </a:t>
            </a:r>
            <a:r>
              <a:rPr lang="cs-CZ"/>
              <a:t>- hodně pravomocí převzaly od státu, řídí např. školství, zdravotnictví, kulturu </a:t>
            </a:r>
          </a:p>
          <a:p>
            <a:pPr>
              <a:buFontTx/>
              <a:buNone/>
            </a:pPr>
            <a:r>
              <a:rPr lang="cs-CZ"/>
              <a:t>   vydávají nařízení a vyhlášky platné v kraji</a:t>
            </a:r>
          </a:p>
          <a:p>
            <a:pPr>
              <a:buFontTx/>
              <a:buNone/>
            </a:pPr>
            <a:r>
              <a:rPr lang="cs-CZ" b="1"/>
              <a:t>Okresy</a:t>
            </a:r>
            <a:r>
              <a:rPr lang="cs-CZ"/>
              <a:t> – 2003 byly zrušeny, místo nich vznikla síť 200 obcí s rozšířenou pravomocí „tzv. </a:t>
            </a:r>
            <a:r>
              <a:rPr lang="cs-CZ" b="1"/>
              <a:t>malé</a:t>
            </a:r>
            <a:r>
              <a:rPr lang="cs-CZ"/>
              <a:t> </a:t>
            </a:r>
            <a:r>
              <a:rPr lang="cs-CZ" b="1"/>
              <a:t>okresy</a:t>
            </a:r>
            <a:r>
              <a:rPr lang="cs-CZ"/>
              <a:t>“- pro větší dostupnost občanů</a:t>
            </a:r>
          </a:p>
          <a:p>
            <a:pPr>
              <a:buFontTx/>
              <a:buNone/>
            </a:pPr>
            <a:r>
              <a:rPr lang="cs-CZ"/>
              <a:t>Okresy jako statistické jednotky zrušeny nebyly</a:t>
            </a:r>
          </a:p>
          <a:p>
            <a:pPr>
              <a:buFontTx/>
              <a:buNone/>
            </a:pPr>
            <a:r>
              <a:rPr lang="cs-CZ" b="1"/>
              <a:t>Obce</a:t>
            </a:r>
            <a:r>
              <a:rPr lang="cs-CZ"/>
              <a:t> – základní jednotka samosprávy – zastupitelstvo, starosta /primátor/</a:t>
            </a:r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258888" y="404813"/>
            <a:ext cx="5905500" cy="720725"/>
          </a:xfrm>
        </p:spPr>
        <p:txBody>
          <a:bodyPr>
            <a:normAutofit fontScale="90000"/>
          </a:bodyPr>
          <a:lstStyle/>
          <a:p>
            <a:r>
              <a:rPr lang="cs-CZ" sz="4000"/>
              <a:t>Jednotky NUTS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400"/>
              <a:t>ČR, jakožto člen EU, může </a:t>
            </a:r>
            <a:r>
              <a:rPr lang="cs-CZ" sz="2400" b="1"/>
              <a:t>využít strukturální fondy</a:t>
            </a:r>
            <a:r>
              <a:rPr lang="cs-CZ" sz="2400"/>
              <a:t> určené pro rozvoj méně rozvinutých regionů (ne celý stát, jen region) - podmínku splňuje celá republika mimo Prahu</a:t>
            </a:r>
          </a:p>
          <a:p>
            <a:pPr>
              <a:lnSpc>
                <a:spcPct val="90000"/>
              </a:lnSpc>
            </a:pPr>
            <a:r>
              <a:rPr lang="cs-CZ" sz="2400" b="1"/>
              <a:t>EU vytvořila 5 stupňů</a:t>
            </a:r>
            <a:r>
              <a:rPr lang="cs-CZ" sz="2400"/>
              <a:t> územních statistických jednotek (NUTS)</a:t>
            </a:r>
          </a:p>
          <a:p>
            <a:pPr>
              <a:lnSpc>
                <a:spcPct val="90000"/>
              </a:lnSpc>
            </a:pPr>
            <a:r>
              <a:rPr lang="cs-CZ" sz="2400"/>
              <a:t>NUTS 1 – celý stát, … NUTS 5 – obec</a:t>
            </a:r>
          </a:p>
          <a:p>
            <a:pPr>
              <a:lnSpc>
                <a:spcPct val="90000"/>
              </a:lnSpc>
            </a:pPr>
            <a:r>
              <a:rPr lang="cs-CZ" sz="2400" b="1"/>
              <a:t>Nejdůležitější pro EU NUTS 2 -</a:t>
            </a:r>
            <a:r>
              <a:rPr lang="cs-CZ" sz="2400"/>
              <a:t> musí mít 1 milion obyvatel</a:t>
            </a:r>
          </a:p>
          <a:p>
            <a:pPr>
              <a:lnSpc>
                <a:spcPct val="90000"/>
              </a:lnSpc>
            </a:pPr>
            <a:r>
              <a:rPr lang="cs-CZ" sz="2400"/>
              <a:t>NUTS2 – 8 -  Ostravsko, Střední Morava, Jihovýchod, Severovýchod, Střední Čechy, Jihozápad, Severozápad a Praha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7991475" cy="865188"/>
          </a:xfrm>
        </p:spPr>
        <p:txBody>
          <a:bodyPr>
            <a:normAutofit fontScale="90000"/>
          </a:bodyPr>
          <a:lstStyle/>
          <a:p>
            <a:r>
              <a:rPr lang="cs-CZ" sz="4000"/>
              <a:t>Uspořádání a rozdělení státních pravomocí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628775"/>
            <a:ext cx="8291512" cy="4752975"/>
          </a:xfrm>
        </p:spPr>
        <p:txBody>
          <a:bodyPr/>
          <a:lstStyle/>
          <a:p>
            <a:r>
              <a:rPr lang="cs-CZ" sz="2400" b="1" dirty="0" smtClean="0"/>
              <a:t>Prezident</a:t>
            </a:r>
            <a:r>
              <a:rPr lang="cs-CZ" sz="2400" dirty="0" smtClean="0"/>
              <a:t> </a:t>
            </a:r>
            <a:r>
              <a:rPr lang="cs-CZ" sz="2400" dirty="0"/>
              <a:t>– volený na 5 let, uvažuje se o přímé volbě</a:t>
            </a:r>
          </a:p>
          <a:p>
            <a:r>
              <a:rPr lang="cs-CZ" sz="2400" b="1" dirty="0"/>
              <a:t>Zákonodárná moc – Parlament</a:t>
            </a:r>
            <a:r>
              <a:rPr lang="cs-CZ" sz="2400" dirty="0"/>
              <a:t> který má dvě komory</a:t>
            </a:r>
          </a:p>
          <a:p>
            <a:r>
              <a:rPr lang="cs-CZ" sz="2400" dirty="0"/>
              <a:t>a/ </a:t>
            </a:r>
            <a:r>
              <a:rPr lang="cs-CZ" sz="2400" b="1" dirty="0"/>
              <a:t>Poslaneckou sněmovnu</a:t>
            </a:r>
            <a:r>
              <a:rPr lang="cs-CZ" sz="2400" dirty="0"/>
              <a:t>  200 poslanců volených na 4 roky</a:t>
            </a:r>
          </a:p>
          <a:p>
            <a:r>
              <a:rPr lang="cs-CZ" sz="2400" dirty="0"/>
              <a:t>b/ </a:t>
            </a:r>
            <a:r>
              <a:rPr lang="cs-CZ" sz="2400" b="1" dirty="0"/>
              <a:t>Senát</a:t>
            </a:r>
            <a:r>
              <a:rPr lang="cs-CZ" sz="2400" dirty="0"/>
              <a:t> – 81 členů volených na 6 let, každé 2 roky se 1/3 obměňuje</a:t>
            </a:r>
          </a:p>
          <a:p>
            <a:r>
              <a:rPr lang="cs-CZ" sz="2400" b="1" dirty="0"/>
              <a:t>Výkonná moc</a:t>
            </a:r>
            <a:r>
              <a:rPr lang="cs-CZ" sz="2400" dirty="0"/>
              <a:t> – vláda s ministerstvy</a:t>
            </a:r>
          </a:p>
          <a:p>
            <a:r>
              <a:rPr lang="cs-CZ" sz="2400" b="1" dirty="0"/>
              <a:t>Státní moc</a:t>
            </a:r>
            <a:r>
              <a:rPr lang="cs-CZ" sz="2400" dirty="0"/>
              <a:t> – nezávislé soudy</a:t>
            </a:r>
          </a:p>
          <a:p>
            <a:r>
              <a:rPr lang="cs-CZ" sz="2400" b="1" dirty="0"/>
              <a:t>Zvláštní postavení</a:t>
            </a:r>
            <a:r>
              <a:rPr lang="cs-CZ" sz="2400" dirty="0"/>
              <a:t> : Čs. Národní banka, Čs. Statistický úřad, Nejvyšší kontrolní úřad</a:t>
            </a:r>
          </a:p>
          <a:p>
            <a:endParaRPr lang="cs-CZ" sz="2400" dirty="0"/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5219700" y="6165850"/>
            <a:ext cx="3651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hlinkClick r:id="rId2" action="ppaction://hlinksldjump"/>
              </a:rPr>
              <a:t>Schéma politického systému v ČR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2" name="AutoShape 22"/>
          <p:cNvSpPr>
            <a:spLocks noChangeArrowheads="1"/>
          </p:cNvSpPr>
          <p:nvPr/>
        </p:nvSpPr>
        <p:spPr bwMode="auto">
          <a:xfrm>
            <a:off x="1908175" y="1773238"/>
            <a:ext cx="217488" cy="1222375"/>
          </a:xfrm>
          <a:prstGeom prst="downArrow">
            <a:avLst>
              <a:gd name="adj1" fmla="val 50000"/>
              <a:gd name="adj2" fmla="val 14051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title"/>
          </p:nvPr>
        </p:nvSpPr>
        <p:spPr>
          <a:xfrm>
            <a:off x="468313" y="115888"/>
            <a:ext cx="8229600" cy="417512"/>
          </a:xfrm>
        </p:spPr>
        <p:txBody>
          <a:bodyPr>
            <a:normAutofit fontScale="90000"/>
          </a:bodyPr>
          <a:lstStyle/>
          <a:p>
            <a:r>
              <a:rPr lang="cs-CZ" sz="3200">
                <a:hlinkClick r:id="rId2" action="ppaction://hlinksldjump"/>
              </a:rPr>
              <a:t>Politický systém v ČR</a:t>
            </a:r>
            <a:endParaRPr lang="cs-CZ" sz="3200"/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395288" y="620713"/>
            <a:ext cx="2546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solidFill>
                  <a:srgbClr val="CC0000"/>
                </a:solidFill>
              </a:rPr>
              <a:t>MOC ZÁKONODÁRNÁ</a:t>
            </a:r>
          </a:p>
        </p:txBody>
      </p:sp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3708400" y="620713"/>
            <a:ext cx="1898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solidFill>
                  <a:srgbClr val="CC0000"/>
                </a:solidFill>
              </a:rPr>
              <a:t>MOC VÝKONNÁ</a:t>
            </a: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6588125" y="620713"/>
            <a:ext cx="16700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solidFill>
                  <a:srgbClr val="CC0000"/>
                </a:solidFill>
              </a:rPr>
              <a:t>MOC SOUDNÍ</a:t>
            </a:r>
          </a:p>
        </p:txBody>
      </p:sp>
      <p:sp>
        <p:nvSpPr>
          <p:cNvPr id="10248" name="AutoShape 8"/>
          <p:cNvSpPr>
            <a:spLocks noChangeArrowheads="1"/>
          </p:cNvSpPr>
          <p:nvPr/>
        </p:nvSpPr>
        <p:spPr bwMode="auto">
          <a:xfrm>
            <a:off x="1476375" y="1052513"/>
            <a:ext cx="215900" cy="4318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755650" y="1412875"/>
            <a:ext cx="1581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PARLAMENT</a:t>
            </a:r>
          </a:p>
        </p:txBody>
      </p:sp>
      <p:sp>
        <p:nvSpPr>
          <p:cNvPr id="10250" name="AutoShape 10"/>
          <p:cNvSpPr>
            <a:spLocks noChangeArrowheads="1"/>
          </p:cNvSpPr>
          <p:nvPr/>
        </p:nvSpPr>
        <p:spPr bwMode="auto">
          <a:xfrm>
            <a:off x="3779838" y="1125538"/>
            <a:ext cx="215900" cy="4318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51" name="AutoShape 11"/>
          <p:cNvSpPr>
            <a:spLocks noChangeArrowheads="1"/>
          </p:cNvSpPr>
          <p:nvPr/>
        </p:nvSpPr>
        <p:spPr bwMode="auto">
          <a:xfrm>
            <a:off x="5148263" y="1125538"/>
            <a:ext cx="215900" cy="4318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3132138" y="1484313"/>
            <a:ext cx="1479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PREZIDENT</a:t>
            </a:r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4859338" y="1484313"/>
            <a:ext cx="933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VLÁDA</a:t>
            </a:r>
          </a:p>
        </p:txBody>
      </p:sp>
      <p:sp>
        <p:nvSpPr>
          <p:cNvPr id="10255" name="AutoShape 15"/>
          <p:cNvSpPr>
            <a:spLocks noChangeArrowheads="1"/>
          </p:cNvSpPr>
          <p:nvPr/>
        </p:nvSpPr>
        <p:spPr bwMode="auto">
          <a:xfrm>
            <a:off x="755650" y="1773238"/>
            <a:ext cx="215900" cy="4318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57" name="AutoShape 17"/>
          <p:cNvSpPr>
            <a:spLocks noChangeArrowheads="1"/>
          </p:cNvSpPr>
          <p:nvPr/>
        </p:nvSpPr>
        <p:spPr bwMode="auto">
          <a:xfrm>
            <a:off x="5148263" y="1844675"/>
            <a:ext cx="215900" cy="4318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58" name="Text Box 18"/>
          <p:cNvSpPr txBox="1">
            <a:spLocks noChangeArrowheads="1"/>
          </p:cNvSpPr>
          <p:nvPr/>
        </p:nvSpPr>
        <p:spPr bwMode="auto">
          <a:xfrm>
            <a:off x="4787900" y="2205038"/>
            <a:ext cx="1225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PREMIÉR</a:t>
            </a:r>
          </a:p>
        </p:txBody>
      </p:sp>
      <p:sp>
        <p:nvSpPr>
          <p:cNvPr id="10259" name="AutoShape 19"/>
          <p:cNvSpPr>
            <a:spLocks noChangeArrowheads="1"/>
          </p:cNvSpPr>
          <p:nvPr/>
        </p:nvSpPr>
        <p:spPr bwMode="auto">
          <a:xfrm>
            <a:off x="5148263" y="2565400"/>
            <a:ext cx="215900" cy="4318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60" name="Text Box 20"/>
          <p:cNvSpPr txBox="1">
            <a:spLocks noChangeArrowheads="1"/>
          </p:cNvSpPr>
          <p:nvPr/>
        </p:nvSpPr>
        <p:spPr bwMode="auto">
          <a:xfrm>
            <a:off x="4356100" y="2924175"/>
            <a:ext cx="1873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/>
              <a:t>MINISTŘI</a:t>
            </a:r>
          </a:p>
          <a:p>
            <a:pPr algn="ctr"/>
            <a:r>
              <a:rPr lang="cs-CZ"/>
              <a:t>(14 ministerstev)</a:t>
            </a:r>
          </a:p>
        </p:txBody>
      </p:sp>
      <p:sp>
        <p:nvSpPr>
          <p:cNvPr id="10261" name="Text Box 21"/>
          <p:cNvSpPr txBox="1">
            <a:spLocks noChangeArrowheads="1"/>
          </p:cNvSpPr>
          <p:nvPr/>
        </p:nvSpPr>
        <p:spPr bwMode="auto">
          <a:xfrm>
            <a:off x="0" y="2133600"/>
            <a:ext cx="26352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/>
              <a:t>DOLNÍ SNĚMOVNA</a:t>
            </a:r>
          </a:p>
          <a:p>
            <a:pPr algn="ctr"/>
            <a:r>
              <a:rPr lang="cs-CZ"/>
              <a:t>(Poslanecká sněmovna)</a:t>
            </a:r>
          </a:p>
        </p:txBody>
      </p:sp>
      <p:sp>
        <p:nvSpPr>
          <p:cNvPr id="10263" name="Text Box 23"/>
          <p:cNvSpPr txBox="1">
            <a:spLocks noChangeArrowheads="1"/>
          </p:cNvSpPr>
          <p:nvPr/>
        </p:nvSpPr>
        <p:spPr bwMode="auto">
          <a:xfrm>
            <a:off x="1042988" y="2924175"/>
            <a:ext cx="22923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/>
              <a:t>HORNÍ SNĚMOVNA</a:t>
            </a:r>
          </a:p>
          <a:p>
            <a:pPr algn="ctr"/>
            <a:r>
              <a:rPr lang="cs-CZ"/>
              <a:t>(Senát)</a:t>
            </a:r>
          </a:p>
        </p:txBody>
      </p:sp>
      <p:sp>
        <p:nvSpPr>
          <p:cNvPr id="10264" name="AutoShape 24"/>
          <p:cNvSpPr>
            <a:spLocks noChangeArrowheads="1"/>
          </p:cNvSpPr>
          <p:nvPr/>
        </p:nvSpPr>
        <p:spPr bwMode="auto">
          <a:xfrm>
            <a:off x="6516688" y="981075"/>
            <a:ext cx="215900" cy="4318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65" name="AutoShape 25"/>
          <p:cNvSpPr>
            <a:spLocks noChangeArrowheads="1"/>
          </p:cNvSpPr>
          <p:nvPr/>
        </p:nvSpPr>
        <p:spPr bwMode="auto">
          <a:xfrm>
            <a:off x="8101013" y="908050"/>
            <a:ext cx="215900" cy="4318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66" name="Text Box 26"/>
          <p:cNvSpPr txBox="1">
            <a:spLocks noChangeArrowheads="1"/>
          </p:cNvSpPr>
          <p:nvPr/>
        </p:nvSpPr>
        <p:spPr bwMode="auto">
          <a:xfrm>
            <a:off x="6156325" y="1341438"/>
            <a:ext cx="11747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/>
              <a:t>ÚSTAVNÍ</a:t>
            </a:r>
          </a:p>
          <a:p>
            <a:pPr algn="ctr"/>
            <a:r>
              <a:rPr lang="cs-CZ"/>
              <a:t>SOUD</a:t>
            </a:r>
          </a:p>
        </p:txBody>
      </p:sp>
      <p:sp>
        <p:nvSpPr>
          <p:cNvPr id="10267" name="Text Box 27"/>
          <p:cNvSpPr txBox="1">
            <a:spLocks noChangeArrowheads="1"/>
          </p:cNvSpPr>
          <p:nvPr/>
        </p:nvSpPr>
        <p:spPr bwMode="auto">
          <a:xfrm>
            <a:off x="7667625" y="1268413"/>
            <a:ext cx="12890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/>
              <a:t>NEJVYŠŠÍ</a:t>
            </a:r>
          </a:p>
          <a:p>
            <a:pPr algn="ctr"/>
            <a:r>
              <a:rPr lang="cs-CZ"/>
              <a:t>SOUD</a:t>
            </a:r>
          </a:p>
        </p:txBody>
      </p:sp>
      <p:sp>
        <p:nvSpPr>
          <p:cNvPr id="10268" name="Text Box 28"/>
          <p:cNvSpPr txBox="1">
            <a:spLocks noChangeArrowheads="1"/>
          </p:cNvSpPr>
          <p:nvPr/>
        </p:nvSpPr>
        <p:spPr bwMode="auto">
          <a:xfrm>
            <a:off x="7720013" y="2368550"/>
            <a:ext cx="11239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/>
              <a:t>VRCHNÍ </a:t>
            </a:r>
          </a:p>
          <a:p>
            <a:pPr algn="ctr"/>
            <a:r>
              <a:rPr lang="cs-CZ"/>
              <a:t>SOUD</a:t>
            </a:r>
          </a:p>
        </p:txBody>
      </p:sp>
      <p:sp>
        <p:nvSpPr>
          <p:cNvPr id="10269" name="Text Box 29"/>
          <p:cNvSpPr txBox="1">
            <a:spLocks noChangeArrowheads="1"/>
          </p:cNvSpPr>
          <p:nvPr/>
        </p:nvSpPr>
        <p:spPr bwMode="auto">
          <a:xfrm>
            <a:off x="7648575" y="3448050"/>
            <a:ext cx="12255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/>
              <a:t>KRAJSKÉ</a:t>
            </a:r>
          </a:p>
          <a:p>
            <a:pPr algn="ctr"/>
            <a:r>
              <a:rPr lang="cs-CZ"/>
              <a:t>SOUDY</a:t>
            </a:r>
          </a:p>
        </p:txBody>
      </p:sp>
      <p:sp>
        <p:nvSpPr>
          <p:cNvPr id="10270" name="Text Box 30"/>
          <p:cNvSpPr txBox="1">
            <a:spLocks noChangeArrowheads="1"/>
          </p:cNvSpPr>
          <p:nvPr/>
        </p:nvSpPr>
        <p:spPr bwMode="auto">
          <a:xfrm>
            <a:off x="7740650" y="4508500"/>
            <a:ext cx="12128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/>
              <a:t>OKRESNÍ</a:t>
            </a:r>
          </a:p>
          <a:p>
            <a:pPr algn="ctr"/>
            <a:r>
              <a:rPr lang="cs-CZ"/>
              <a:t>SOUDY</a:t>
            </a:r>
          </a:p>
        </p:txBody>
      </p:sp>
      <p:sp>
        <p:nvSpPr>
          <p:cNvPr id="10271" name="AutoShape 31"/>
          <p:cNvSpPr>
            <a:spLocks noChangeArrowheads="1"/>
          </p:cNvSpPr>
          <p:nvPr/>
        </p:nvSpPr>
        <p:spPr bwMode="auto">
          <a:xfrm>
            <a:off x="8101013" y="1916113"/>
            <a:ext cx="215900" cy="4318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72" name="AutoShape 32"/>
          <p:cNvSpPr>
            <a:spLocks noChangeArrowheads="1"/>
          </p:cNvSpPr>
          <p:nvPr/>
        </p:nvSpPr>
        <p:spPr bwMode="auto">
          <a:xfrm>
            <a:off x="8101013" y="2997200"/>
            <a:ext cx="215900" cy="4318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73" name="AutoShape 33"/>
          <p:cNvSpPr>
            <a:spLocks noChangeArrowheads="1"/>
          </p:cNvSpPr>
          <p:nvPr/>
        </p:nvSpPr>
        <p:spPr bwMode="auto">
          <a:xfrm>
            <a:off x="8101013" y="4076700"/>
            <a:ext cx="215900" cy="4318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74" name="AutoShape 34"/>
          <p:cNvSpPr>
            <a:spLocks noChangeArrowheads="1"/>
          </p:cNvSpPr>
          <p:nvPr/>
        </p:nvSpPr>
        <p:spPr bwMode="auto">
          <a:xfrm>
            <a:off x="3059113" y="692150"/>
            <a:ext cx="576262" cy="217488"/>
          </a:xfrm>
          <a:prstGeom prst="leftRightArrow">
            <a:avLst>
              <a:gd name="adj1" fmla="val 50000"/>
              <a:gd name="adj2" fmla="val 5299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75" name="AutoShape 35"/>
          <p:cNvSpPr>
            <a:spLocks noChangeArrowheads="1"/>
          </p:cNvSpPr>
          <p:nvPr/>
        </p:nvSpPr>
        <p:spPr bwMode="auto">
          <a:xfrm>
            <a:off x="5724525" y="692150"/>
            <a:ext cx="576263" cy="217488"/>
          </a:xfrm>
          <a:prstGeom prst="leftRightArrow">
            <a:avLst>
              <a:gd name="adj1" fmla="val 50000"/>
              <a:gd name="adj2" fmla="val 5299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76" name="AutoShape 36"/>
          <p:cNvSpPr>
            <a:spLocks/>
          </p:cNvSpPr>
          <p:nvPr/>
        </p:nvSpPr>
        <p:spPr bwMode="auto">
          <a:xfrm rot="5400000">
            <a:off x="4237831" y="1315245"/>
            <a:ext cx="441325" cy="8126412"/>
          </a:xfrm>
          <a:prstGeom prst="rightBrace">
            <a:avLst>
              <a:gd name="adj1" fmla="val 153447"/>
              <a:gd name="adj2" fmla="val 48787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77" name="Text Box 37"/>
          <p:cNvSpPr txBox="1">
            <a:spLocks noChangeArrowheads="1"/>
          </p:cNvSpPr>
          <p:nvPr/>
        </p:nvSpPr>
        <p:spPr bwMode="auto">
          <a:xfrm>
            <a:off x="3203575" y="5589588"/>
            <a:ext cx="2495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>
                <a:solidFill>
                  <a:srgbClr val="CC0000"/>
                </a:solidFill>
              </a:rPr>
              <a:t>NEZÁVISLÉ ORGÁNY</a:t>
            </a:r>
          </a:p>
        </p:txBody>
      </p:sp>
      <p:sp>
        <p:nvSpPr>
          <p:cNvPr id="10278" name="Line 38"/>
          <p:cNvSpPr>
            <a:spLocks noChangeShapeType="1"/>
          </p:cNvSpPr>
          <p:nvPr/>
        </p:nvSpPr>
        <p:spPr bwMode="auto">
          <a:xfrm flipH="1">
            <a:off x="1835150" y="5949950"/>
            <a:ext cx="1441450" cy="3587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79" name="Text Box 39"/>
          <p:cNvSpPr txBox="1">
            <a:spLocks noChangeArrowheads="1"/>
          </p:cNvSpPr>
          <p:nvPr/>
        </p:nvSpPr>
        <p:spPr bwMode="auto">
          <a:xfrm>
            <a:off x="4140200" y="6308725"/>
            <a:ext cx="666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ČSÚ</a:t>
            </a:r>
          </a:p>
        </p:txBody>
      </p:sp>
      <p:sp>
        <p:nvSpPr>
          <p:cNvPr id="10280" name="Line 40"/>
          <p:cNvSpPr>
            <a:spLocks noChangeShapeType="1"/>
          </p:cNvSpPr>
          <p:nvPr/>
        </p:nvSpPr>
        <p:spPr bwMode="auto">
          <a:xfrm>
            <a:off x="4500563" y="5949950"/>
            <a:ext cx="0" cy="28733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81" name="Text Box 41"/>
          <p:cNvSpPr txBox="1">
            <a:spLocks noChangeArrowheads="1"/>
          </p:cNvSpPr>
          <p:nvPr/>
        </p:nvSpPr>
        <p:spPr bwMode="auto">
          <a:xfrm>
            <a:off x="6229350" y="6308725"/>
            <a:ext cx="2914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ČESKÁ NÁRODNÍ BANKA</a:t>
            </a:r>
          </a:p>
        </p:txBody>
      </p:sp>
      <p:sp>
        <p:nvSpPr>
          <p:cNvPr id="10282" name="Line 42"/>
          <p:cNvSpPr>
            <a:spLocks noChangeShapeType="1"/>
          </p:cNvSpPr>
          <p:nvPr/>
        </p:nvSpPr>
        <p:spPr bwMode="auto">
          <a:xfrm>
            <a:off x="5365750" y="5949950"/>
            <a:ext cx="935038" cy="4318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83" name="Text Box 43"/>
          <p:cNvSpPr txBox="1">
            <a:spLocks noChangeArrowheads="1"/>
          </p:cNvSpPr>
          <p:nvPr/>
        </p:nvSpPr>
        <p:spPr bwMode="auto">
          <a:xfrm>
            <a:off x="179388" y="6308725"/>
            <a:ext cx="3397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NEJVYŠŠÍ KONTROLNÍ ÚŘAD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71600" y="1700808"/>
            <a:ext cx="7704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URBAN.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29.12.2012]. Dostupný na WWW: http://cs.wikipedia.org/wiki/Soubor:CoA_CZ_regions.png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26</TotalTime>
  <Words>434</Words>
  <Application>Microsoft Office PowerPoint</Application>
  <PresentationFormat>Předvádění na obrazovce (4:3)</PresentationFormat>
  <Paragraphs>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ÚZEMNÍ ČLENĚNÍ ČR</vt:lpstr>
      <vt:lpstr>Vývoj od roku 1948 do současnosti</vt:lpstr>
      <vt:lpstr>Pravomoci jednotlivých stupňů</vt:lpstr>
      <vt:lpstr>Jednotky NUTS</vt:lpstr>
      <vt:lpstr>Uspořádání a rozdělení státních pravomocí</vt:lpstr>
      <vt:lpstr>Politický systém v ČR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Alena T.</cp:lastModifiedBy>
  <cp:revision>6</cp:revision>
  <dcterms:created xsi:type="dcterms:W3CDTF">2010-07-04T09:26:34Z</dcterms:created>
  <dcterms:modified xsi:type="dcterms:W3CDTF">2012-12-29T19:59:25Z</dcterms:modified>
</cp:coreProperties>
</file>