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7"/>
  </p:notesMasterIdLst>
  <p:sldIdLst>
    <p:sldId id="261" r:id="rId2"/>
    <p:sldId id="256" r:id="rId3"/>
    <p:sldId id="264" r:id="rId4"/>
    <p:sldId id="267" r:id="rId5"/>
    <p:sldId id="268" r:id="rId6"/>
    <p:sldId id="263" r:id="rId7"/>
    <p:sldId id="265" r:id="rId8"/>
    <p:sldId id="266" r:id="rId9"/>
    <p:sldId id="269" r:id="rId10"/>
    <p:sldId id="272" r:id="rId11"/>
    <p:sldId id="271" r:id="rId12"/>
    <p:sldId id="274" r:id="rId13"/>
    <p:sldId id="275" r:id="rId14"/>
    <p:sldId id="273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08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4" Type="http://schemas.openxmlformats.org/officeDocument/2006/relationships/image" Target="../media/image1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48F05D-FF79-4E7A-9270-C958439D0E4F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D8C39-3A60-4703-AC9B-C474DD9A1A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BD8C39-3A60-4703-AC9B-C474DD9A1A50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BD8C39-3A60-4703-AC9B-C474DD9A1A50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BD8C39-3A60-4703-AC9B-C474DD9A1A50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29.12.2012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5.bin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2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oleObject" Target="../embeddings/oleObject14.bin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26.png"/><Relationship Id="rId5" Type="http://schemas.openxmlformats.org/officeDocument/2006/relationships/image" Target="../media/image21.png"/><Relationship Id="rId4" Type="http://schemas.openxmlformats.org/officeDocument/2006/relationships/oleObject" Target="../embeddings/oleObject16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9.bin"/><Relationship Id="rId3" Type="http://schemas.openxmlformats.org/officeDocument/2006/relationships/notesSlide" Target="../notesSlides/notesSlide3.xml"/><Relationship Id="rId7" Type="http://schemas.openxmlformats.org/officeDocument/2006/relationships/image" Target="../media/image3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26.png"/><Relationship Id="rId5" Type="http://schemas.openxmlformats.org/officeDocument/2006/relationships/image" Target="../media/image21.png"/><Relationship Id="rId4" Type="http://schemas.openxmlformats.org/officeDocument/2006/relationships/oleObject" Target="../embeddings/oleObject18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5.bin"/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23.bin"/><Relationship Id="rId5" Type="http://schemas.openxmlformats.org/officeDocument/2006/relationships/oleObject" Target="../embeddings/oleObject22.bin"/><Relationship Id="rId4" Type="http://schemas.openxmlformats.org/officeDocument/2006/relationships/oleObject" Target="../embeddings/oleObject21.bin"/><Relationship Id="rId9" Type="http://schemas.openxmlformats.org/officeDocument/2006/relationships/oleObject" Target="../embeddings/oleObject26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množinové pojmy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2. 9.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pojmů p</a:t>
                      </a:r>
                      <a:r>
                        <a:rPr lang="cs-CZ" sz="1200" dirty="0" smtClean="0"/>
                        <a:t>odmnožina, rovnost množin, doplněk množiny, množinové operace.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samostudiu.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Množinové operace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412776"/>
            <a:ext cx="7859216" cy="4594515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cs-CZ" sz="2800" dirty="0" smtClean="0"/>
              <a:t>Podmnožina</a:t>
            </a:r>
          </a:p>
          <a:p>
            <a:pPr>
              <a:lnSpc>
                <a:spcPct val="160000"/>
              </a:lnSpc>
            </a:pPr>
            <a:r>
              <a:rPr lang="cs-CZ" sz="2800" dirty="0" smtClean="0"/>
              <a:t>Rovnost množin</a:t>
            </a:r>
          </a:p>
          <a:p>
            <a:pPr>
              <a:lnSpc>
                <a:spcPct val="160000"/>
              </a:lnSpc>
            </a:pPr>
            <a:r>
              <a:rPr lang="cs-CZ" sz="2800" dirty="0" smtClean="0"/>
              <a:t>Doplněk množiny</a:t>
            </a:r>
          </a:p>
          <a:p>
            <a:pPr>
              <a:lnSpc>
                <a:spcPct val="160000"/>
              </a:lnSpc>
            </a:pPr>
            <a:r>
              <a:rPr lang="cs-CZ" sz="2800" dirty="0" smtClean="0"/>
              <a:t>Množinové operace</a:t>
            </a:r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600" dirty="0" smtClean="0"/>
              <a:t>sjednocení množin</a:t>
            </a:r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600" dirty="0" smtClean="0"/>
              <a:t>průnik množin</a:t>
            </a:r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600" dirty="0" smtClean="0"/>
              <a:t>rozdíl množin</a:t>
            </a:r>
            <a:endParaRPr lang="cs-CZ" sz="2600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prezentace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Množina A je podmnožinou množiny B právě tehdy, když platí, že každý prvek množiny A je zároveň prvkem množiny B.</a:t>
            </a:r>
          </a:p>
          <a:p>
            <a:endParaRPr lang="cs-CZ" dirty="0" smtClean="0"/>
          </a:p>
          <a:p>
            <a:r>
              <a:rPr lang="cs-CZ" dirty="0" smtClean="0"/>
              <a:t>Značíme:</a:t>
            </a:r>
          </a:p>
          <a:p>
            <a:endParaRPr lang="cs-CZ" dirty="0" smtClean="0"/>
          </a:p>
          <a:p>
            <a:r>
              <a:rPr lang="cs-CZ" dirty="0" smtClean="0"/>
              <a:t>Schematicky lze zapsat: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Podmnožina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699792" y="3140968"/>
          <a:ext cx="1414002" cy="520948"/>
        </p:xfrm>
        <a:graphic>
          <a:graphicData uri="http://schemas.openxmlformats.org/presentationml/2006/ole">
            <p:oleObj spid="_x0000_s3074" name="Rovnice" r:id="rId3" imgW="482400" imgH="177480" progId="Equation.3">
              <p:embed/>
            </p:oleObj>
          </a:graphicData>
        </a:graphic>
      </p:graphicFrame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115616" y="4797152"/>
          <a:ext cx="7138988" cy="669925"/>
        </p:xfrm>
        <a:graphic>
          <a:graphicData uri="http://schemas.openxmlformats.org/presentationml/2006/ole">
            <p:oleObj spid="_x0000_s3075" name="Rovnice" r:id="rId4" imgW="24382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908720"/>
            <a:ext cx="8229600" cy="3744416"/>
          </a:xfrm>
        </p:spPr>
        <p:txBody>
          <a:bodyPr/>
          <a:lstStyle/>
          <a:p>
            <a:pPr>
              <a:buSzPct val="120000"/>
              <a:buFont typeface="Lucida Sans Unicode" pitchFamily="34" charset="0"/>
              <a:buChar char="!"/>
            </a:pPr>
            <a:r>
              <a:rPr lang="cs-CZ" dirty="0" smtClean="0"/>
              <a:t>Každá podmnožina je sama sobě podmnožinou.</a:t>
            </a:r>
          </a:p>
          <a:p>
            <a:pPr>
              <a:buSzPct val="120000"/>
              <a:buFont typeface="Lucida Sans Unicode" pitchFamily="34" charset="0"/>
              <a:buChar char="!"/>
            </a:pPr>
            <a:endParaRPr lang="cs-CZ" dirty="0" smtClean="0"/>
          </a:p>
          <a:p>
            <a:pPr>
              <a:buSzPct val="120000"/>
              <a:buFont typeface="Lucida Sans Unicode" pitchFamily="34" charset="0"/>
              <a:buChar char="!"/>
            </a:pPr>
            <a:r>
              <a:rPr lang="cs-CZ" dirty="0" smtClean="0"/>
              <a:t>Prázdná množina je podmnožinou všech množin.</a:t>
            </a:r>
          </a:p>
          <a:p>
            <a:endParaRPr lang="cs-CZ" dirty="0" smtClean="0"/>
          </a:p>
          <a:p>
            <a:r>
              <a:rPr lang="cs-CZ" u="sng" dirty="0" smtClean="0"/>
              <a:t>Úloha k procvičení: </a:t>
            </a:r>
            <a:r>
              <a:rPr lang="cs-CZ" dirty="0" smtClean="0"/>
              <a:t> Vypište všechny podmnožiny množiny </a:t>
            </a:r>
            <a:r>
              <a:rPr lang="cs-CZ" i="1" dirty="0" smtClean="0"/>
              <a:t>A</a:t>
            </a:r>
            <a:r>
              <a:rPr lang="cs-CZ" dirty="0" smtClean="0"/>
              <a:t> = {1; 2; 3}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797152"/>
            <a:ext cx="7520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{}; {1}; {2}; {3}; {1; 2}; {2; 3}; {1; 3}; {1; 2; 3}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Množiny </a:t>
            </a:r>
            <a:r>
              <a:rPr lang="cs-CZ" i="1" dirty="0" smtClean="0"/>
              <a:t>A</a:t>
            </a:r>
            <a:r>
              <a:rPr lang="cs-CZ" dirty="0" smtClean="0"/>
              <a:t>, </a:t>
            </a:r>
            <a:r>
              <a:rPr lang="cs-CZ" i="1" dirty="0" smtClean="0"/>
              <a:t>B</a:t>
            </a:r>
            <a:r>
              <a:rPr lang="cs-CZ" dirty="0" smtClean="0"/>
              <a:t> se rovnají (zapisujeme </a:t>
            </a:r>
            <a:r>
              <a:rPr lang="cs-CZ" i="1" dirty="0" smtClean="0"/>
              <a:t>A</a:t>
            </a:r>
            <a:r>
              <a:rPr lang="cs-CZ" dirty="0" smtClean="0"/>
              <a:t> = </a:t>
            </a:r>
            <a:r>
              <a:rPr lang="cs-CZ" i="1" dirty="0" smtClean="0"/>
              <a:t>B</a:t>
            </a:r>
            <a:r>
              <a:rPr lang="cs-CZ" dirty="0" smtClean="0"/>
              <a:t>) právě tehdy, když každý prvek množiny </a:t>
            </a:r>
            <a:r>
              <a:rPr lang="cs-CZ" i="1" dirty="0" smtClean="0"/>
              <a:t>A</a:t>
            </a:r>
            <a:r>
              <a:rPr lang="cs-CZ" dirty="0" smtClean="0"/>
              <a:t> je prvkem množiny </a:t>
            </a:r>
            <a:r>
              <a:rPr lang="cs-CZ" i="1" dirty="0" smtClean="0"/>
              <a:t>B</a:t>
            </a:r>
            <a:r>
              <a:rPr lang="cs-CZ" dirty="0" smtClean="0"/>
              <a:t> a zároveň každý prvek množiny </a:t>
            </a:r>
            <a:r>
              <a:rPr lang="cs-CZ" i="1" dirty="0" smtClean="0"/>
              <a:t>B</a:t>
            </a:r>
            <a:r>
              <a:rPr lang="cs-CZ" dirty="0" smtClean="0"/>
              <a:t> je prvkem množiny </a:t>
            </a:r>
            <a:r>
              <a:rPr lang="cs-CZ" i="1" dirty="0" smtClean="0"/>
              <a:t>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Schematicky zapsáno např.: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Rovnost množin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043608" y="4221088"/>
          <a:ext cx="5976664" cy="561344"/>
        </p:xfrm>
        <a:graphic>
          <a:graphicData uri="http://schemas.openxmlformats.org/presentationml/2006/ole">
            <p:oleObj spid="_x0000_s1026" name="Rovnice" r:id="rId3" imgW="22986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512168"/>
          </a:xfrm>
        </p:spPr>
        <p:txBody>
          <a:bodyPr/>
          <a:lstStyle/>
          <a:p>
            <a:r>
              <a:rPr lang="cs-CZ" u="sng" dirty="0" smtClean="0"/>
              <a:t>Úloha k procvičení: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Určete, které z následujících množin se rovnají: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2492896"/>
          <a:ext cx="5089525" cy="576263"/>
        </p:xfrm>
        <a:graphic>
          <a:graphicData uri="http://schemas.openxmlformats.org/presentationml/2006/ole">
            <p:oleObj spid="_x0000_s2050" name="Rovnice" r:id="rId3" imgW="2019240" imgH="22860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755576" y="3284984"/>
          <a:ext cx="6587406" cy="523568"/>
        </p:xfrm>
        <a:graphic>
          <a:graphicData uri="http://schemas.openxmlformats.org/presentationml/2006/ole">
            <p:oleObj spid="_x0000_s2051" name="Rovnice" r:id="rId4" imgW="2869920" imgH="22860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755576" y="4005064"/>
          <a:ext cx="5184576" cy="525690"/>
        </p:xfrm>
        <a:graphic>
          <a:graphicData uri="http://schemas.openxmlformats.org/presentationml/2006/ole">
            <p:oleObj spid="_x0000_s2052" name="Rovnice" r:id="rId5" imgW="2247840" imgH="22860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827584" y="4797152"/>
          <a:ext cx="3456384" cy="521520"/>
        </p:xfrm>
        <a:graphic>
          <a:graphicData uri="http://schemas.openxmlformats.org/presentationml/2006/ole">
            <p:oleObj spid="_x0000_s2053" name="Rovnice" r:id="rId6" imgW="1511280" imgH="228600" progId="Equation.3">
              <p:embed/>
            </p:oleObj>
          </a:graphicData>
        </a:graphic>
      </p:graphicFrame>
      <p:sp>
        <p:nvSpPr>
          <p:cNvPr id="8" name="Obdélník 7"/>
          <p:cNvSpPr/>
          <p:nvPr/>
        </p:nvSpPr>
        <p:spPr>
          <a:xfrm>
            <a:off x="4067944" y="2348880"/>
            <a:ext cx="2304256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83968" y="3212976"/>
            <a:ext cx="3168352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11960" y="3933056"/>
            <a:ext cx="2304256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932040" y="5301208"/>
            <a:ext cx="3312368" cy="1008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  <a:p>
            <a:pPr algn="ctr"/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501008"/>
            <a:ext cx="242570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Množina </a:t>
            </a:r>
            <a:r>
              <a:rPr lang="cs-CZ" i="1" dirty="0" smtClean="0"/>
              <a:t>B</a:t>
            </a:r>
            <a:r>
              <a:rPr lang="cs-CZ" dirty="0" smtClean="0"/>
              <a:t> je podmnožinou množiny </a:t>
            </a:r>
            <a:r>
              <a:rPr lang="cs-CZ" i="1" dirty="0" smtClean="0"/>
              <a:t>A</a:t>
            </a:r>
            <a:r>
              <a:rPr lang="cs-CZ" dirty="0" smtClean="0"/>
              <a:t>, potom doplněk množiny </a:t>
            </a:r>
            <a:r>
              <a:rPr lang="cs-CZ" i="1" dirty="0" smtClean="0"/>
              <a:t>B </a:t>
            </a:r>
            <a:r>
              <a:rPr lang="cs-CZ" dirty="0" smtClean="0"/>
              <a:t>v množině </a:t>
            </a:r>
            <a:r>
              <a:rPr lang="cs-CZ" i="1" dirty="0" smtClean="0"/>
              <a:t>A</a:t>
            </a:r>
            <a:r>
              <a:rPr lang="cs-CZ" dirty="0" smtClean="0"/>
              <a:t> je množina všech prvků z </a:t>
            </a:r>
            <a:r>
              <a:rPr lang="cs-CZ" i="1" dirty="0" smtClean="0"/>
              <a:t>A</a:t>
            </a:r>
            <a:r>
              <a:rPr lang="cs-CZ" dirty="0" smtClean="0"/>
              <a:t>, které nepatří do </a:t>
            </a:r>
            <a:r>
              <a:rPr lang="cs-CZ" i="1" dirty="0" smtClean="0"/>
              <a:t>B</a:t>
            </a:r>
            <a:r>
              <a:rPr lang="cs-CZ" dirty="0" smtClean="0"/>
              <a:t>.</a:t>
            </a:r>
          </a:p>
          <a:p>
            <a:endParaRPr lang="cs-CZ" baseline="-25000" dirty="0" smtClean="0"/>
          </a:p>
          <a:p>
            <a:r>
              <a:rPr lang="cs-CZ" dirty="0" smtClean="0"/>
              <a:t>Zapisujeme: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Doplněk množiny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59832" y="3068960"/>
          <a:ext cx="539998" cy="603527"/>
        </p:xfrm>
        <a:graphic>
          <a:graphicData uri="http://schemas.openxmlformats.org/presentationml/2006/ole">
            <p:oleObj spid="_x0000_s4098" name="Rovnice" r:id="rId4" imgW="215640" imgH="24120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244408" y="4437112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3501008"/>
            <a:ext cx="242570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3501008"/>
            <a:ext cx="242570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796136" y="3212976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6156176" y="4437112"/>
          <a:ext cx="541337" cy="603250"/>
        </p:xfrm>
        <a:graphic>
          <a:graphicData uri="http://schemas.openxmlformats.org/presentationml/2006/ole">
            <p:oleObj spid="_x0000_s4100" name="Rovnice" r:id="rId7" imgW="21564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1512168"/>
          </a:xfrm>
        </p:spPr>
        <p:txBody>
          <a:bodyPr/>
          <a:lstStyle/>
          <a:p>
            <a:r>
              <a:rPr lang="cs-CZ" u="sng" dirty="0" smtClean="0"/>
              <a:t>Úloha k procvičení: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Určete doplňky následujících množin v daných množinách: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114425" y="2476500"/>
          <a:ext cx="6001353" cy="808484"/>
        </p:xfrm>
        <a:graphic>
          <a:graphicData uri="http://schemas.openxmlformats.org/presentationml/2006/ole">
            <p:oleObj spid="_x0000_s5122" name="Rovnice" r:id="rId3" imgW="1790640" imgH="24120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115615" y="4437112"/>
          <a:ext cx="6118611" cy="720080"/>
        </p:xfrm>
        <a:graphic>
          <a:graphicData uri="http://schemas.openxmlformats.org/presentationml/2006/ole">
            <p:oleObj spid="_x0000_s5123" name="Rovnice" r:id="rId4" imgW="2044440" imgH="24120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2795588" y="3357563"/>
          <a:ext cx="4511675" cy="808037"/>
        </p:xfrm>
        <a:graphic>
          <a:graphicData uri="http://schemas.openxmlformats.org/presentationml/2006/ole">
            <p:oleObj spid="_x0000_s5126" name="Rovnice" r:id="rId5" imgW="1346040" imgH="241200" progId="Equation.3">
              <p:embed/>
            </p:oleObj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2987824" y="5373216"/>
          <a:ext cx="4749800" cy="720725"/>
        </p:xfrm>
        <a:graphic>
          <a:graphicData uri="http://schemas.openxmlformats.org/presentationml/2006/ole">
            <p:oleObj spid="_x0000_s5127" name="Rovnice" r:id="rId6" imgW="158724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dirty="0" smtClean="0"/>
              <a:t>sjednocení </a:t>
            </a:r>
            <a:r>
              <a:rPr lang="cs-CZ" sz="2800" dirty="0" smtClean="0"/>
              <a:t>množin</a:t>
            </a:r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endParaRPr lang="cs-CZ" sz="2800" dirty="0" smtClean="0"/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dirty="0" smtClean="0"/>
              <a:t>průnik </a:t>
            </a:r>
            <a:r>
              <a:rPr lang="cs-CZ" sz="2800" dirty="0" smtClean="0"/>
              <a:t>množin</a:t>
            </a:r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endParaRPr lang="cs-CZ" sz="2800" dirty="0" smtClean="0"/>
          </a:p>
          <a:p>
            <a:pPr marL="1088136" lvl="2" indent="-457200">
              <a:buClr>
                <a:schemeClr val="accent1"/>
              </a:buClr>
              <a:buFont typeface="+mj-lt"/>
              <a:buAutoNum type="alphaLcParenR"/>
            </a:pPr>
            <a:r>
              <a:rPr lang="cs-CZ" sz="2800" dirty="0" smtClean="0"/>
              <a:t>rozdíl </a:t>
            </a:r>
            <a:r>
              <a:rPr lang="cs-CZ" sz="2800" dirty="0" smtClean="0"/>
              <a:t>množin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Množinové </a:t>
            </a:r>
            <a:r>
              <a:rPr lang="cs-CZ" sz="4400" dirty="0" smtClean="0"/>
              <a:t>operace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451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Sjednocení množin </a:t>
            </a:r>
            <a:r>
              <a:rPr lang="cs-CZ" sz="2800" i="1" dirty="0" smtClean="0"/>
              <a:t>A</a:t>
            </a:r>
            <a:r>
              <a:rPr lang="cs-CZ" sz="2800" dirty="0" smtClean="0"/>
              <a:t>, </a:t>
            </a:r>
            <a:r>
              <a:rPr lang="cs-CZ" sz="2800" i="1" dirty="0" smtClean="0"/>
              <a:t>B</a:t>
            </a:r>
            <a:r>
              <a:rPr lang="cs-CZ" sz="2800" dirty="0" smtClean="0"/>
              <a:t> je množina všech prvků, které patří aspoň do jedné z množin </a:t>
            </a:r>
            <a:r>
              <a:rPr lang="cs-CZ" sz="2800" i="1" dirty="0" smtClean="0"/>
              <a:t>A</a:t>
            </a:r>
            <a:r>
              <a:rPr lang="cs-CZ" sz="2800" dirty="0" smtClean="0"/>
              <a:t>, </a:t>
            </a:r>
            <a:r>
              <a:rPr lang="cs-CZ" sz="2800" i="1" dirty="0" smtClean="0"/>
              <a:t>B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Z</a:t>
            </a:r>
            <a:r>
              <a:rPr lang="cs-CZ" sz="2800" dirty="0" smtClean="0"/>
              <a:t>apisujeme: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a) Sjednocení množin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59832" y="3284984"/>
          <a:ext cx="1218551" cy="448940"/>
        </p:xfrm>
        <a:graphic>
          <a:graphicData uri="http://schemas.openxmlformats.org/presentationml/2006/ole">
            <p:oleObj spid="_x0000_s6146" name="Rovnice" r:id="rId4" imgW="482400" imgH="1774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139952" y="5301208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28384" y="342900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5508104" y="4365104"/>
          <a:ext cx="1800200" cy="769677"/>
        </p:xfrm>
        <a:graphic>
          <a:graphicData uri="http://schemas.openxmlformats.org/presentationml/2006/ole">
            <p:oleObj spid="_x0000_s6147" name="Rovnice" r:id="rId8" imgW="4824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451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Průnik množin </a:t>
            </a:r>
            <a:r>
              <a:rPr lang="cs-CZ" sz="2800" i="1" dirty="0" smtClean="0"/>
              <a:t>A</a:t>
            </a:r>
            <a:r>
              <a:rPr lang="cs-CZ" sz="2800" dirty="0" smtClean="0"/>
              <a:t>, </a:t>
            </a:r>
            <a:r>
              <a:rPr lang="cs-CZ" sz="2800" i="1" dirty="0" smtClean="0"/>
              <a:t>B</a:t>
            </a:r>
            <a:r>
              <a:rPr lang="cs-CZ" sz="2800" dirty="0" smtClean="0"/>
              <a:t> je množina všech prvků, které patří zároveň do obou množin </a:t>
            </a:r>
            <a:r>
              <a:rPr lang="cs-CZ" sz="2800" i="1" dirty="0" smtClean="0"/>
              <a:t>A</a:t>
            </a:r>
            <a:r>
              <a:rPr lang="cs-CZ" sz="2800" dirty="0" smtClean="0"/>
              <a:t>, </a:t>
            </a:r>
            <a:r>
              <a:rPr lang="cs-CZ" sz="2800" i="1" dirty="0" smtClean="0"/>
              <a:t>B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Z</a:t>
            </a:r>
            <a:r>
              <a:rPr lang="cs-CZ" sz="2800" dirty="0" smtClean="0"/>
              <a:t>apisujeme: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b) Průnik množin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59832" y="2852936"/>
          <a:ext cx="1218551" cy="448940"/>
        </p:xfrm>
        <a:graphic>
          <a:graphicData uri="http://schemas.openxmlformats.org/presentationml/2006/ole">
            <p:oleObj spid="_x0000_s8194" name="Rovnice" r:id="rId4" imgW="482400" imgH="1774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139952" y="5301208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28384" y="342900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6732240" y="4365104"/>
          <a:ext cx="1800200" cy="769677"/>
        </p:xfrm>
        <a:graphic>
          <a:graphicData uri="http://schemas.openxmlformats.org/presentationml/2006/ole">
            <p:oleObj spid="_x0000_s8195" name="Rovnice" r:id="rId8" imgW="4824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451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Rozdíl množin </a:t>
            </a:r>
            <a:r>
              <a:rPr lang="cs-CZ" sz="2800" i="1" dirty="0" smtClean="0"/>
              <a:t>A</a:t>
            </a:r>
            <a:r>
              <a:rPr lang="cs-CZ" sz="2800" dirty="0" smtClean="0"/>
              <a:t>, </a:t>
            </a:r>
            <a:r>
              <a:rPr lang="cs-CZ" sz="2800" i="1" dirty="0" smtClean="0"/>
              <a:t>B</a:t>
            </a:r>
            <a:r>
              <a:rPr lang="cs-CZ" sz="2800" dirty="0" smtClean="0"/>
              <a:t> je množina všech prvků množiny A, které nejsou prvky množiny </a:t>
            </a:r>
            <a:r>
              <a:rPr lang="cs-CZ" sz="2800" i="1" dirty="0" smtClean="0"/>
              <a:t>B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Z</a:t>
            </a:r>
            <a:r>
              <a:rPr lang="cs-CZ" sz="2800" dirty="0" smtClean="0"/>
              <a:t>apisujeme: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r>
              <a:rPr lang="cs-CZ" dirty="0" smtClean="0"/>
              <a:t>) Rozdíl množin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155950" y="2836863"/>
          <a:ext cx="1025525" cy="482600"/>
        </p:xfrm>
        <a:graphic>
          <a:graphicData uri="http://schemas.openxmlformats.org/presentationml/2006/ole">
            <p:oleObj spid="_x0000_s9218" name="Rovnice" r:id="rId4" imgW="406080" imgH="19044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139952" y="5301208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28384" y="3429000"/>
            <a:ext cx="391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3573016"/>
            <a:ext cx="365918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6012160" y="4365104"/>
          <a:ext cx="1516063" cy="825500"/>
        </p:xfrm>
        <a:graphic>
          <a:graphicData uri="http://schemas.openxmlformats.org/presentationml/2006/ole">
            <p:oleObj spid="_x0000_s9219" name="Rovnice" r:id="rId8" imgW="4060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2376264"/>
          </a:xfrm>
        </p:spPr>
        <p:txBody>
          <a:bodyPr/>
          <a:lstStyle/>
          <a:p>
            <a:r>
              <a:rPr lang="cs-CZ" u="sng" dirty="0" smtClean="0"/>
              <a:t>Úloha k procvičení:</a:t>
            </a:r>
          </a:p>
          <a:p>
            <a:pPr lvl="0"/>
            <a:r>
              <a:rPr lang="cs-CZ" dirty="0" smtClean="0"/>
              <a:t>Zapište </a:t>
            </a:r>
            <a:r>
              <a:rPr lang="cs-CZ" dirty="0" smtClean="0"/>
              <a:t>výčtem nebo pomocí intervalů </a:t>
            </a:r>
            <a:r>
              <a:rPr lang="cs-CZ" dirty="0" smtClean="0"/>
              <a:t>následující množiny </a:t>
            </a:r>
            <a:r>
              <a:rPr lang="cs-CZ" i="1" dirty="0" smtClean="0"/>
              <a:t>A</a:t>
            </a:r>
            <a:r>
              <a:rPr lang="cs-CZ" dirty="0" smtClean="0"/>
              <a:t>; </a:t>
            </a:r>
            <a:r>
              <a:rPr lang="cs-CZ" i="1" dirty="0" smtClean="0"/>
              <a:t>B</a:t>
            </a:r>
            <a:r>
              <a:rPr lang="cs-CZ" dirty="0" smtClean="0"/>
              <a:t>; </a:t>
            </a:r>
            <a:r>
              <a:rPr lang="cs-CZ" i="1" dirty="0" smtClean="0"/>
              <a:t>A</a:t>
            </a:r>
            <a:r>
              <a:rPr lang="cs-CZ" dirty="0" smtClean="0"/>
              <a:t>∪</a:t>
            </a:r>
            <a:r>
              <a:rPr lang="cs-CZ" i="1" dirty="0" smtClean="0"/>
              <a:t>B</a:t>
            </a:r>
            <a:r>
              <a:rPr lang="cs-CZ" dirty="0" smtClean="0"/>
              <a:t>; </a:t>
            </a:r>
            <a:r>
              <a:rPr lang="cs-CZ" i="1" dirty="0" smtClean="0"/>
              <a:t>A</a:t>
            </a:r>
            <a:r>
              <a:rPr lang="cs-CZ" dirty="0" smtClean="0"/>
              <a:t>∩</a:t>
            </a:r>
            <a:r>
              <a:rPr lang="cs-CZ" i="1" dirty="0" smtClean="0"/>
              <a:t>B</a:t>
            </a:r>
            <a:r>
              <a:rPr lang="cs-CZ" dirty="0" smtClean="0"/>
              <a:t>;</a:t>
            </a:r>
            <a:r>
              <a:rPr lang="cs-CZ" dirty="0" smtClean="0"/>
              <a:t> </a:t>
            </a:r>
            <a:r>
              <a:rPr lang="cs-CZ" i="1" dirty="0" err="1" smtClean="0"/>
              <a:t>B</a:t>
            </a:r>
            <a:r>
              <a:rPr lang="cs-CZ" dirty="0" smtClean="0"/>
              <a:t>\</a:t>
            </a:r>
            <a:r>
              <a:rPr lang="cs-CZ" i="1" dirty="0" smtClean="0"/>
              <a:t>A</a:t>
            </a:r>
            <a:r>
              <a:rPr lang="cs-CZ" dirty="0" smtClean="0"/>
              <a:t>;</a:t>
            </a:r>
            <a:r>
              <a:rPr lang="cs-CZ" dirty="0" smtClean="0"/>
              <a:t> </a:t>
            </a:r>
            <a:r>
              <a:rPr lang="cs-CZ" i="1" dirty="0" smtClean="0"/>
              <a:t>A</a:t>
            </a:r>
            <a:r>
              <a:rPr lang="cs-CZ" dirty="0" smtClean="0"/>
              <a:t>’</a:t>
            </a:r>
            <a:r>
              <a:rPr lang="cs-CZ" baseline="-25000" dirty="0" smtClean="0"/>
              <a:t>R</a:t>
            </a:r>
            <a:r>
              <a:rPr lang="cs-CZ" dirty="0" smtClean="0"/>
              <a:t>, je-li: 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899592" y="2204864"/>
          <a:ext cx="7527461" cy="546348"/>
        </p:xfrm>
        <a:graphic>
          <a:graphicData uri="http://schemas.openxmlformats.org/presentationml/2006/ole">
            <p:oleObj spid="_x0000_s7171" name="Rovnice" r:id="rId3" imgW="3149280" imgH="228600" progId="Equation.3">
              <p:embed/>
            </p:oleObj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395536" y="3068960"/>
            <a:ext cx="230425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Řešení</a:t>
            </a:r>
            <a:endParaRPr lang="cs-CZ" sz="2800" dirty="0"/>
          </a:p>
        </p:txBody>
      </p:sp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755576" y="3933056"/>
          <a:ext cx="7828078" cy="791319"/>
        </p:xfrm>
        <a:graphic>
          <a:graphicData uri="http://schemas.openxmlformats.org/presentationml/2006/ole">
            <p:oleObj spid="_x0000_s7172" name="Rovnice" r:id="rId4" imgW="2260440" imgH="228600" progId="Equation.3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822471" y="4869160"/>
          <a:ext cx="8321529" cy="792088"/>
        </p:xfrm>
        <a:graphic>
          <a:graphicData uri="http://schemas.openxmlformats.org/presentationml/2006/ole">
            <p:oleObj spid="_x0000_s7173" name="Rovnice" r:id="rId5" imgW="2400120" imgH="228600" progId="Equation.3">
              <p:embed/>
            </p:oleObj>
          </a:graphicData>
        </a:graphic>
      </p:graphicFrame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2555776" y="5661248"/>
          <a:ext cx="5369620" cy="792088"/>
        </p:xfrm>
        <a:graphic>
          <a:graphicData uri="http://schemas.openxmlformats.org/presentationml/2006/ole">
            <p:oleObj spid="_x0000_s7174" name="Rovnice" r:id="rId6" imgW="1549080" imgH="228600" progId="Equation.3">
              <p:embed/>
            </p:oleObj>
          </a:graphicData>
        </a:graphic>
      </p:graphicFrame>
      <p:graphicFrame>
        <p:nvGraphicFramePr>
          <p:cNvPr id="7176" name="Object 8"/>
          <p:cNvGraphicFramePr>
            <a:graphicFrameLocks noChangeAspect="1"/>
          </p:cNvGraphicFramePr>
          <p:nvPr/>
        </p:nvGraphicFramePr>
        <p:xfrm>
          <a:off x="3419872" y="5661248"/>
          <a:ext cx="3344863" cy="792163"/>
        </p:xfrm>
        <a:graphic>
          <a:graphicData uri="http://schemas.openxmlformats.org/presentationml/2006/ole">
            <p:oleObj spid="_x0000_s7176" name="Rovnice" r:id="rId7" imgW="965160" imgH="228600" progId="Equation.3">
              <p:embed/>
            </p:oleObj>
          </a:graphicData>
        </a:graphic>
      </p:graphicFrame>
      <p:graphicFrame>
        <p:nvGraphicFramePr>
          <p:cNvPr id="7178" name="Object 10"/>
          <p:cNvGraphicFramePr>
            <a:graphicFrameLocks noChangeAspect="1"/>
          </p:cNvGraphicFramePr>
          <p:nvPr/>
        </p:nvGraphicFramePr>
        <p:xfrm>
          <a:off x="3347864" y="5661248"/>
          <a:ext cx="3521075" cy="936178"/>
        </p:xfrm>
        <a:graphic>
          <a:graphicData uri="http://schemas.openxmlformats.org/presentationml/2006/ole">
            <p:oleObj spid="_x0000_s7178" name="Rovnice" r:id="rId8" imgW="1015920" imgH="228600" progId="Equation.3">
              <p:embed/>
            </p:oleObj>
          </a:graphicData>
        </a:graphic>
      </p:graphicFrame>
      <p:graphicFrame>
        <p:nvGraphicFramePr>
          <p:cNvPr id="7180" name="Object 12"/>
          <p:cNvGraphicFramePr>
            <a:graphicFrameLocks noChangeAspect="1"/>
          </p:cNvGraphicFramePr>
          <p:nvPr/>
        </p:nvGraphicFramePr>
        <p:xfrm>
          <a:off x="2339752" y="5733256"/>
          <a:ext cx="5808662" cy="835025"/>
        </p:xfrm>
        <a:graphic>
          <a:graphicData uri="http://schemas.openxmlformats.org/presentationml/2006/ole">
            <p:oleObj spid="_x0000_s7180" name="Rovnice" r:id="rId9" imgW="167616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6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218</TotalTime>
  <Words>486</Words>
  <Application>Microsoft Office PowerPoint</Application>
  <PresentationFormat>Předvádění na obrazovce (4:3)</PresentationFormat>
  <Paragraphs>93</Paragraphs>
  <Slides>15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Shluk</vt:lpstr>
      <vt:lpstr>Editor rovnic 3.0</vt:lpstr>
      <vt:lpstr>Snímek 1</vt:lpstr>
      <vt:lpstr>Základní poznatky z matematiky</vt:lpstr>
      <vt:lpstr>Obsah prezentace</vt:lpstr>
      <vt:lpstr>Podmnožina</vt:lpstr>
      <vt:lpstr>Snímek 5</vt:lpstr>
      <vt:lpstr>Rovnost množin</vt:lpstr>
      <vt:lpstr>Snímek 7</vt:lpstr>
      <vt:lpstr>Doplněk množiny</vt:lpstr>
      <vt:lpstr>Snímek 9</vt:lpstr>
      <vt:lpstr>Množinové operace</vt:lpstr>
      <vt:lpstr>a) Sjednocení množin</vt:lpstr>
      <vt:lpstr>b) Průnik množin</vt:lpstr>
      <vt:lpstr>c) Rozdíl množin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z matematiky</dc:title>
  <cp:lastModifiedBy>Michala Pfefrčková</cp:lastModifiedBy>
  <cp:revision>37</cp:revision>
  <dcterms:modified xsi:type="dcterms:W3CDTF">2012-09-02T20:41:48Z</dcterms:modified>
</cp:coreProperties>
</file>