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44" r:id="rId1"/>
  </p:sldMasterIdLst>
  <p:notesMasterIdLst>
    <p:notesMasterId r:id="rId8"/>
  </p:notesMasterIdLst>
  <p:handoutMasterIdLst>
    <p:handoutMasterId r:id="rId9"/>
  </p:handoutMasterIdLst>
  <p:sldIdLst>
    <p:sldId id="262" r:id="rId2"/>
    <p:sldId id="264" r:id="rId3"/>
    <p:sldId id="265" r:id="rId4"/>
    <p:sldId id="266" r:id="rId5"/>
    <p:sldId id="267" r:id="rId6"/>
    <p:sldId id="260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94658" autoAdjust="0"/>
  </p:normalViewPr>
  <p:slideViewPr>
    <p:cSldViewPr>
      <p:cViewPr varScale="1">
        <p:scale>
          <a:sx n="70" d="100"/>
          <a:sy n="70" d="100"/>
        </p:scale>
        <p:origin x="-828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cs-CZ" smtClean="0"/>
              <a:t>ZŠaMŠ Staré Město, Jamnická 270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692CDFC-8FD0-49DC-A0A4-ED42502CDC35}" type="datetimeFigureOut">
              <a:rPr lang="cs-CZ" smtClean="0"/>
              <a:pPr/>
              <a:t>29.12.2012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Interaktivní škola pro 21.století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EC2A71F-541F-4D21-B04C-84FAB2006B0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84014855"/>
      </p:ext>
    </p:extLst>
  </p:cSld>
  <p:clrMap bg1="lt1" tx1="dk1" bg2="lt2" tx2="dk2" accent1="accent1" accent2="accent2" accent3="accent3" accent4="accent4" accent5="accent5" accent6="accent6" hlink="hlink" folHlink="folHlink"/>
  <p:hf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cs-CZ" smtClean="0"/>
              <a:t>ZŠaMŠ Staré Město, Jamnická 270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47D9224-DE73-446D-BF98-EEBBFC187DC5}" type="datetimeFigureOut">
              <a:rPr lang="cs-CZ" smtClean="0"/>
              <a:pPr/>
              <a:t>29.12.2012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Interaktivní škola pro 21.století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D561369-3170-43D5-BE99-2362ADE0537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22403054"/>
      </p:ext>
    </p:extLst>
  </p:cSld>
  <p:clrMap bg1="lt1" tx1="dk1" bg2="lt2" tx2="dk2" accent1="accent1" accent2="accent2" accent3="accent3" accent4="accent4" accent5="accent5" accent6="accent6" hlink="hlink" folHlink="folHlink"/>
  <p:hf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3685F3-E133-4858-B294-0C6E49408448}" type="datetime1">
              <a:rPr lang="cs-CZ" smtClean="0"/>
              <a:pPr/>
              <a:t>29.12.2012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29.12.2012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3E955E-D009-4903-8C19-D9F05332AE09}" type="datetime1">
              <a:rPr lang="cs-CZ" smtClean="0"/>
              <a:pPr/>
              <a:t>29.12.2012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BB2F36-BD2C-49D8-8191-9D7331C24EE2}" type="datetime1">
              <a:rPr lang="cs-CZ" smtClean="0"/>
              <a:pPr/>
              <a:t>29.12.2012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2112E3-0750-447A-90FE-A30DF891D1BB}" type="datetime1">
              <a:rPr lang="cs-CZ" smtClean="0"/>
              <a:pPr/>
              <a:t>29.12.2012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AC3B8B-2BE7-46BD-AD0D-1A575DB0D3E0}" type="datetime1">
              <a:rPr lang="cs-CZ" smtClean="0"/>
              <a:pPr/>
              <a:t>29.12.2012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DAC1B2-999C-43D5-8EE2-D53AEF34293D}" type="datetime1">
              <a:rPr lang="cs-CZ" smtClean="0"/>
              <a:pPr/>
              <a:t>29.12.2012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5B0D9D-E761-40AC-B6CF-0CC5B762B30E}" type="datetime1">
              <a:rPr lang="cs-CZ" smtClean="0"/>
              <a:pPr/>
              <a:t>29.12.2012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88B553-629D-4CD8-A611-8DB37B3A896B}" type="datetime1">
              <a:rPr lang="cs-CZ" smtClean="0"/>
              <a:pPr/>
              <a:t>29.12.2012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122096-18D7-4782-B560-593545B1ED3F}" type="datetime1">
              <a:rPr lang="cs-CZ" smtClean="0"/>
              <a:pPr/>
              <a:t>29.12.2012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A7F02A-1B24-4407-AB42-6A36ABE131B3}" type="datetime1">
              <a:rPr lang="cs-CZ" smtClean="0"/>
              <a:pPr/>
              <a:t>29.12.2012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>
  <p:cSld name="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1371600" y="533400"/>
            <a:ext cx="7620000" cy="55626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3" name="Rectangle 3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2933DDB-C820-4DD6-96D7-FB0EB018EAD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623C3DFD-CF4D-4908-AC01-BBB60C592872}" type="datetime1">
              <a:rPr lang="cs-CZ" smtClean="0"/>
              <a:pPr/>
              <a:t>29.12.2012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  <p:sldLayoutId id="2147483756" r:id="rId12"/>
  </p:sldLayoutIdLst>
  <p:hf hdr="0"/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hyperlink" Target="http://www.stream.cz/uservideo/584351-video-dne-deti-ve-varsavskem-ghettu" TargetMode="External"/><Relationship Id="rId3" Type="http://schemas.openxmlformats.org/officeDocument/2006/relationships/image" Target="../media/image3.jpeg"/><Relationship Id="rId7" Type="http://schemas.openxmlformats.org/officeDocument/2006/relationships/image" Target="../media/image5.jpeg"/><Relationship Id="rId2" Type="http://schemas.openxmlformats.org/officeDocument/2006/relationships/hyperlink" Target="http://dolezite.sk/SMEKNEME_13.html" TargetMode="External"/><Relationship Id="rId1" Type="http://schemas.openxmlformats.org/officeDocument/2006/relationships/slideLayout" Target="../slideLayouts/slideLayout12.xml"/><Relationship Id="rId6" Type="http://schemas.openxmlformats.org/officeDocument/2006/relationships/hyperlink" Target="http://www.zebricky.cz/-clanky-/-(326)-obeti-holocaustu-v-cislech-" TargetMode="External"/><Relationship Id="rId5" Type="http://schemas.openxmlformats.org/officeDocument/2006/relationships/image" Target="../media/image4.jpeg"/><Relationship Id="rId4" Type="http://schemas.openxmlformats.org/officeDocument/2006/relationships/hyperlink" Target="http://cs.wikipedia.org/wiki/Soubor:Irena_Sendlerowa_1942.jpg" TargetMode="Externa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13" Type="http://schemas.openxmlformats.org/officeDocument/2006/relationships/image" Target="../media/image11.gif"/><Relationship Id="rId3" Type="http://schemas.openxmlformats.org/officeDocument/2006/relationships/hyperlink" Target="https://efrafandays.wordpress.com/tag/irena-sendler/" TargetMode="External"/><Relationship Id="rId7" Type="http://schemas.openxmlformats.org/officeDocument/2006/relationships/hyperlink" Target="http://www.zatlanka.cz/starsi-aktuality/2011/" TargetMode="External"/><Relationship Id="rId12" Type="http://schemas.openxmlformats.org/officeDocument/2006/relationships/hyperlink" Target="http://us.bestgraph.com/gifs/judaisme-1.html" TargetMode="External"/><Relationship Id="rId2" Type="http://schemas.openxmlformats.org/officeDocument/2006/relationships/hyperlink" Target="http://www.youtube.com/watch?v=twtNiWDN428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jpeg"/><Relationship Id="rId11" Type="http://schemas.openxmlformats.org/officeDocument/2006/relationships/image" Target="../media/image10.jpeg"/><Relationship Id="rId5" Type="http://schemas.openxmlformats.org/officeDocument/2006/relationships/hyperlink" Target="http://www.kinema.sk/recenzia/14979/nicholas-g-winton-sila-a-318-udskosti-nicholas-g-winton-sila-ludskosti.htm" TargetMode="External"/><Relationship Id="rId10" Type="http://schemas.openxmlformats.org/officeDocument/2006/relationships/image" Target="../media/image9.jpeg"/><Relationship Id="rId4" Type="http://schemas.openxmlformats.org/officeDocument/2006/relationships/image" Target="../media/image6.jpeg"/><Relationship Id="rId9" Type="http://schemas.openxmlformats.org/officeDocument/2006/relationships/hyperlink" Target="http://relax.lidovky.cz/winton-privital-sve-deti-vlcek-ho-oslovoval-jako-sira-winstona-psp-/ln-zajimavosti.asp?c=A090904_120912_ln-zajimavosti_glu" TargetMode="Externa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hyperlink" Target="http://kultura.idnes.cz/posledni-let-petra-ginze-je-strhujici-pribeh-film-f73-/filmvideo.aspx?c=A120507_181142_filmvideo_jaz" TargetMode="External"/><Relationship Id="rId3" Type="http://schemas.openxmlformats.org/officeDocument/2006/relationships/image" Target="../media/image12.jpeg"/><Relationship Id="rId7" Type="http://schemas.openxmlformats.org/officeDocument/2006/relationships/image" Target="../media/image14.png"/><Relationship Id="rId2" Type="http://schemas.openxmlformats.org/officeDocument/2006/relationships/hyperlink" Target="http://www.holocaust.cz/cz2/history/people/ginz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newsletter.pamatnik-terezin.cz/" TargetMode="External"/><Relationship Id="rId5" Type="http://schemas.openxmlformats.org/officeDocument/2006/relationships/image" Target="../media/image13.jpeg"/><Relationship Id="rId4" Type="http://schemas.openxmlformats.org/officeDocument/2006/relationships/hyperlink" Target="http://www.holocaust.cz/cz2/resources/ros_chodes/2003/02/ginz" TargetMode="Externa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hyperlink" Target="https://efrafandays.wordpress.com/tag/irena-sendler/" TargetMode="External"/><Relationship Id="rId13" Type="http://schemas.openxmlformats.org/officeDocument/2006/relationships/hyperlink" Target="http://www.holocaust.cz/cz2/resources/ros_chodes/2003/02/ginz" TargetMode="External"/><Relationship Id="rId3" Type="http://schemas.openxmlformats.org/officeDocument/2006/relationships/hyperlink" Target="http://newsletter.pamatnik-terezin.cz/" TargetMode="External"/><Relationship Id="rId7" Type="http://schemas.openxmlformats.org/officeDocument/2006/relationships/hyperlink" Target="http://www.zebricky.cz/-clanky-/-(326)-obeti-holocaustu-v-cislech-" TargetMode="External"/><Relationship Id="rId12" Type="http://schemas.openxmlformats.org/officeDocument/2006/relationships/hyperlink" Target="http://www.kinema.sk/recenzia/14979/nicholas-g-winton-sila-a-318-udskosti-nicholas-g-winton-sila-ludskosti.htm" TargetMode="External"/><Relationship Id="rId2" Type="http://schemas.openxmlformats.org/officeDocument/2006/relationships/hyperlink" Target="http://www.stream.cz/video/584351-video-dne-deti-ve-varsavskem-ghettu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Irena_Sendlerowa_1942.jpg" TargetMode="External"/><Relationship Id="rId11" Type="http://schemas.openxmlformats.org/officeDocument/2006/relationships/hyperlink" Target="http://relax.lidovky.cz/winton-privital-sve-deti-vlcek-ho-oslovoval-jako-sira-winstona-psp-/ln-zajimavosti.asp?c=A090904_120912_ln-zajimavosti_glu" TargetMode="External"/><Relationship Id="rId5" Type="http://schemas.openxmlformats.org/officeDocument/2006/relationships/hyperlink" Target="http://dolezite.sk/SMEKNEME_13.html" TargetMode="External"/><Relationship Id="rId10" Type="http://schemas.openxmlformats.org/officeDocument/2006/relationships/hyperlink" Target="http://us.bestgraph.com/gifs/judaisme-1.html" TargetMode="External"/><Relationship Id="rId4" Type="http://schemas.openxmlformats.org/officeDocument/2006/relationships/hyperlink" Target="http://kultura.idnes.cz/posledni-let-petra-ginze-je-strhujici-pribeh-film-f73-/filmvideo.aspx?c=A120507_181142_filmvideo_jaz" TargetMode="External"/><Relationship Id="rId9" Type="http://schemas.openxmlformats.org/officeDocument/2006/relationships/hyperlink" Target="http://www.zatlanka.cz/starsi-aktuality/2011/" TargetMode="External"/><Relationship Id="rId14" Type="http://schemas.openxmlformats.org/officeDocument/2006/relationships/hyperlink" Target="http://www.holocaust.cz/cz2/history/people/ginz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59632" y="3645024"/>
            <a:ext cx="7704856" cy="1872208"/>
          </a:xfrm>
        </p:spPr>
        <p:txBody>
          <a:bodyPr>
            <a:normAutofit lnSpcReduction="10000"/>
          </a:bodyPr>
          <a:lstStyle/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Předmět: Dějepis</a:t>
            </a: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Ročník:  9.</a:t>
            </a:r>
          </a:p>
          <a:p>
            <a:pPr algn="l"/>
            <a:r>
              <a:rPr lang="cs-CZ" dirty="0" err="1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Tématický</a:t>
            </a:r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celek: Holocaust</a:t>
            </a: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Autor prezentace</a:t>
            </a:r>
            <a:r>
              <a:rPr lang="cs-CZ" dirty="0" smtClean="0"/>
              <a:t>:</a:t>
            </a:r>
            <a:r>
              <a:rPr lang="cs-CZ" dirty="0" err="1" smtClean="0"/>
              <a:t>Mgr.Barbora</a:t>
            </a:r>
            <a:r>
              <a:rPr lang="cs-CZ" dirty="0" smtClean="0"/>
              <a:t> Mazurová</a:t>
            </a:r>
          </a:p>
          <a:p>
            <a:pPr algn="l"/>
            <a:endParaRPr lang="cs-CZ" dirty="0" smtClean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5B0D9D-E761-40AC-B6CF-0CC5B762B30E}" type="datetime1">
              <a:rPr lang="cs-CZ" smtClean="0"/>
              <a:pPr/>
              <a:t>29.12.2012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EU do škol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1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755576" y="548680"/>
            <a:ext cx="7772400" cy="2232248"/>
          </a:xfrm>
        </p:spPr>
        <p:txBody>
          <a:bodyPr>
            <a:normAutofit fontScale="90000"/>
          </a:bodyPr>
          <a:lstStyle/>
          <a:p>
            <a:r>
              <a:rPr lang="cs-CZ" sz="3200" dirty="0" smtClean="0">
                <a:solidFill>
                  <a:srgbClr val="00B0F0"/>
                </a:solidFill>
              </a:rPr>
              <a:t>Základní škola a mateřská škola Staré Město </a:t>
            </a: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sz="4000" dirty="0" smtClean="0"/>
              <a:t>Interaktivní škola pro žáka 21.století</a:t>
            </a:r>
            <a:endParaRPr lang="cs-CZ" sz="40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80112" y="2636912"/>
            <a:ext cx="2724150" cy="828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70" name="Rectangle 2"/>
          <p:cNvSpPr>
            <a:spLocks noGrp="1" noChangeArrowheads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cs-CZ" sz="6600" smtClean="0"/>
              <a:t>DRUHÁ SVĚTOVÁ VÁLKA</a:t>
            </a:r>
          </a:p>
        </p:txBody>
      </p:sp>
      <p:sp>
        <p:nvSpPr>
          <p:cNvPr id="58371" name="Rectangle 3"/>
          <p:cNvSpPr>
            <a:spLocks noChangeArrowheads="1"/>
          </p:cNvSpPr>
          <p:nvPr/>
        </p:nvSpPr>
        <p:spPr bwMode="auto">
          <a:xfrm>
            <a:off x="5652120" y="4581128"/>
            <a:ext cx="2016125" cy="830997"/>
          </a:xfrm>
          <a:prstGeom prst="rect">
            <a:avLst/>
          </a:prstGeom>
          <a:noFill/>
          <a:ln w="12700" cap="sq">
            <a:noFill/>
            <a:miter lim="800000"/>
            <a:headEnd type="none" w="sm" len="sm"/>
            <a:tailEnd type="none" w="sm" len="sm"/>
          </a:ln>
          <a:effectLst/>
        </p:spPr>
        <p:txBody>
          <a:bodyPr>
            <a:spAutoFit/>
          </a:bodyPr>
          <a:lstStyle/>
          <a:p>
            <a:pPr>
              <a:defRPr/>
            </a:pPr>
            <a:r>
              <a:rPr lang="cs-CZ" sz="4800" dirty="0">
                <a:solidFill>
                  <a:srgbClr val="7030A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imes New Roman" pitchFamily="18" charset="0"/>
                <a:cs typeface="Times New Roman" pitchFamily="18" charset="0"/>
              </a:rPr>
              <a:t>Průběh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3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2000"/>
                                        <p:tgtEl>
                                          <p:spTgt spid="583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3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583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8370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1258888" y="0"/>
            <a:ext cx="7885112" cy="6858000"/>
          </a:xfrm>
        </p:spPr>
        <p:txBody>
          <a:bodyPr/>
          <a:lstStyle/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r>
              <a:rPr lang="cs-CZ" sz="2400" b="1" i="1" dirty="0" smtClean="0">
                <a:solidFill>
                  <a:srgbClr val="000099"/>
                </a:solidFill>
              </a:rPr>
              <a:t>„</a:t>
            </a:r>
            <a:r>
              <a:rPr lang="cs-CZ" sz="2400" b="1" i="1" u="sng" dirty="0" smtClean="0">
                <a:solidFill>
                  <a:srgbClr val="000099"/>
                </a:solidFill>
              </a:rPr>
              <a:t>Spravedlivá mezi národy</a:t>
            </a:r>
            <a:r>
              <a:rPr lang="cs-CZ" sz="2400" b="1" i="1" dirty="0" smtClean="0">
                <a:solidFill>
                  <a:srgbClr val="000099"/>
                </a:solidFill>
              </a:rPr>
              <a:t>“      </a:t>
            </a:r>
            <a:r>
              <a:rPr lang="cs-CZ" sz="1600" b="1" i="1" dirty="0" smtClean="0">
                <a:solidFill>
                  <a:srgbClr val="000099"/>
                </a:solidFill>
              </a:rPr>
              <a:t>15.2.1910– 12.5.2008</a:t>
            </a:r>
            <a:endParaRPr lang="cs-CZ" sz="2400" b="1" i="1" dirty="0" smtClean="0">
              <a:solidFill>
                <a:srgbClr val="000099"/>
              </a:solidFill>
            </a:endParaRP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endParaRPr lang="cs-CZ" sz="1800" i="1" dirty="0" smtClean="0">
              <a:solidFill>
                <a:srgbClr val="000099"/>
              </a:solidFill>
            </a:endParaRP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r>
              <a:rPr lang="cs-CZ" sz="1800" i="1" dirty="0" smtClean="0">
                <a:solidFill>
                  <a:srgbClr val="000099"/>
                </a:solidFill>
              </a:rPr>
              <a:t>Nedávno, ve věku 98 let umřela žena jménem Irena.</a:t>
            </a:r>
            <a:br>
              <a:rPr lang="cs-CZ" sz="1800" i="1" dirty="0" smtClean="0">
                <a:solidFill>
                  <a:srgbClr val="000099"/>
                </a:solidFill>
              </a:rPr>
            </a:br>
            <a:r>
              <a:rPr lang="cs-CZ" sz="1800" i="1" dirty="0" smtClean="0">
                <a:solidFill>
                  <a:srgbClr val="000099"/>
                </a:solidFill>
              </a:rPr>
              <a:t>Během druhé světové války Irena získala povolení k práci ve Varšavském</a:t>
            </a:r>
            <a:br>
              <a:rPr lang="cs-CZ" sz="1800" i="1" dirty="0" smtClean="0">
                <a:solidFill>
                  <a:srgbClr val="000099"/>
                </a:solidFill>
              </a:rPr>
            </a:br>
            <a:r>
              <a:rPr lang="cs-CZ" sz="1800" i="1" dirty="0" err="1" smtClean="0">
                <a:solidFill>
                  <a:srgbClr val="000099"/>
                </a:solidFill>
              </a:rPr>
              <a:t>getu</a:t>
            </a:r>
            <a:r>
              <a:rPr lang="cs-CZ" sz="1800" i="1" dirty="0" smtClean="0">
                <a:solidFill>
                  <a:srgbClr val="000099"/>
                </a:solidFill>
              </a:rPr>
              <a:t> jako instalatérka/svářečka. Měla k tomu svůj důvod. Irena věděla o</a:t>
            </a:r>
            <a:br>
              <a:rPr lang="cs-CZ" sz="1800" i="1" dirty="0" smtClean="0">
                <a:solidFill>
                  <a:srgbClr val="000099"/>
                </a:solidFill>
              </a:rPr>
            </a:br>
            <a:r>
              <a:rPr lang="cs-CZ" sz="1800" i="1" dirty="0" smtClean="0">
                <a:solidFill>
                  <a:srgbClr val="000099"/>
                </a:solidFill>
              </a:rPr>
              <a:t>plánech nacistů se židy. Na dně tašky s nářadím vynášela děti z ghetta, v</a:t>
            </a:r>
            <a:br>
              <a:rPr lang="cs-CZ" sz="1800" i="1" dirty="0" smtClean="0">
                <a:solidFill>
                  <a:srgbClr val="000099"/>
                </a:solidFill>
              </a:rPr>
            </a:br>
            <a:r>
              <a:rPr lang="cs-CZ" sz="1800" i="1" dirty="0" smtClean="0">
                <a:solidFill>
                  <a:srgbClr val="000099"/>
                </a:solidFill>
              </a:rPr>
              <a:t>zadní části svého náklaďáku měla místo pro starší děti. Tam také vozila</a:t>
            </a:r>
            <a:br>
              <a:rPr lang="cs-CZ" sz="1800" i="1" dirty="0" smtClean="0">
                <a:solidFill>
                  <a:srgbClr val="000099"/>
                </a:solidFill>
              </a:rPr>
            </a:br>
            <a:r>
              <a:rPr lang="cs-CZ" sz="1800" i="1" dirty="0" smtClean="0">
                <a:solidFill>
                  <a:srgbClr val="000099"/>
                </a:solidFill>
              </a:rPr>
              <a:t>psa, kterého vycvičila štěkat, když auto projíždělo branou. Vojáci to</a:t>
            </a:r>
            <a:br>
              <a:rPr lang="cs-CZ" sz="1800" i="1" dirty="0" smtClean="0">
                <a:solidFill>
                  <a:srgbClr val="000099"/>
                </a:solidFill>
              </a:rPr>
            </a:br>
            <a:r>
              <a:rPr lang="cs-CZ" sz="1800" i="1" dirty="0" smtClean="0">
                <a:solidFill>
                  <a:srgbClr val="000099"/>
                </a:solidFill>
              </a:rPr>
              <a:t>nechtěli řešit a také štěkot mohl zamaskovat zvuky, které děti mohly</a:t>
            </a:r>
            <a:br>
              <a:rPr lang="cs-CZ" sz="1800" i="1" dirty="0" smtClean="0">
                <a:solidFill>
                  <a:srgbClr val="000099"/>
                </a:solidFill>
              </a:rPr>
            </a:br>
            <a:r>
              <a:rPr lang="cs-CZ" sz="1800" i="1" dirty="0" smtClean="0">
                <a:solidFill>
                  <a:srgbClr val="000099"/>
                </a:solidFill>
              </a:rPr>
              <a:t>případně vydávat. Ona a její spolupracovníci pašovali děti z ghetta ve velkém, a to mnoha rozličnými způsoby. Byly (často uspané) prováženy sanitkami v rakvích jako mrtvé oběti tyfu, odváženy ukryté v odpadcích, prováděny kanály a podzemními chodbami, prováděny přes starou soudní budovu nebo – pokud byly menší – přehazovány v dobře vycpaných pytlích přes tři metry vysokou zeď </a:t>
            </a:r>
            <a:r>
              <a:rPr lang="cs-CZ" sz="1800" i="1" dirty="0" err="1" smtClean="0">
                <a:solidFill>
                  <a:srgbClr val="000099"/>
                </a:solidFill>
              </a:rPr>
              <a:t>ghetta.Během</a:t>
            </a:r>
            <a:r>
              <a:rPr lang="cs-CZ" sz="1800" i="1" dirty="0" smtClean="0">
                <a:solidFill>
                  <a:srgbClr val="000099"/>
                </a:solidFill>
              </a:rPr>
              <a:t> své činnosti Irena dokázala takto zachránit až 2500 dětí.</a:t>
            </a:r>
            <a:br>
              <a:rPr lang="cs-CZ" sz="1800" i="1" dirty="0" smtClean="0">
                <a:solidFill>
                  <a:srgbClr val="000099"/>
                </a:solidFill>
              </a:rPr>
            </a:br>
            <a:r>
              <a:rPr lang="cs-CZ" sz="1800" i="1" dirty="0" smtClean="0">
                <a:solidFill>
                  <a:srgbClr val="000099"/>
                </a:solidFill>
              </a:rPr>
              <a:t>Chytili ji, nacisti ji přelámali nohy, ruce a brutálně ji ztloukli. Prošla mučírnami gestapa, aniž by promluvila. Byla odsouzena k smrti, ale s pomocí </a:t>
            </a:r>
            <a:r>
              <a:rPr lang="cs-CZ" sz="1800" i="1" dirty="0" err="1" smtClean="0">
                <a:solidFill>
                  <a:srgbClr val="000099"/>
                </a:solidFill>
              </a:rPr>
              <a:t>Żegoty</a:t>
            </a:r>
            <a:r>
              <a:rPr lang="cs-CZ" sz="1800" i="1" dirty="0" smtClean="0">
                <a:solidFill>
                  <a:srgbClr val="000099"/>
                </a:solidFill>
              </a:rPr>
              <a:t> popravě unikla a dál pracovala v odboji. Irena si vedla poznámky o všech dětech, které se jí podařilo </a:t>
            </a:r>
            <a:r>
              <a:rPr lang="cs-CZ" sz="1800" i="1" dirty="0" err="1" smtClean="0">
                <a:solidFill>
                  <a:srgbClr val="000099"/>
                </a:solidFill>
              </a:rPr>
              <a:t>osvobodit.Uschovala</a:t>
            </a:r>
            <a:r>
              <a:rPr lang="cs-CZ" sz="1800" i="1" dirty="0" smtClean="0">
                <a:solidFill>
                  <a:srgbClr val="000099"/>
                </a:solidFill>
              </a:rPr>
              <a:t> je ve sklenici, zahrabané pod stromem na její zahrádce.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r>
              <a:rPr lang="cs-CZ" sz="1800" i="1" dirty="0" smtClean="0">
                <a:solidFill>
                  <a:srgbClr val="000099"/>
                </a:solidFill>
              </a:rPr>
              <a:t>Po válce se pokusila najít rodiče a znovu spojit rodiny. Ale většina</a:t>
            </a:r>
            <a:br>
              <a:rPr lang="cs-CZ" sz="1800" i="1" dirty="0" smtClean="0">
                <a:solidFill>
                  <a:srgbClr val="000099"/>
                </a:solidFill>
              </a:rPr>
            </a:br>
            <a:r>
              <a:rPr lang="cs-CZ" sz="1800" i="1" dirty="0" smtClean="0">
                <a:solidFill>
                  <a:srgbClr val="000099"/>
                </a:solidFill>
              </a:rPr>
              <a:t>skončila v plynových komorách. Děti se dostaly do dětských domovů a byly</a:t>
            </a:r>
            <a:br>
              <a:rPr lang="cs-CZ" sz="1800" i="1" dirty="0" smtClean="0">
                <a:solidFill>
                  <a:srgbClr val="000099"/>
                </a:solidFill>
              </a:rPr>
            </a:br>
            <a:r>
              <a:rPr lang="cs-CZ" sz="1800" i="1" dirty="0" smtClean="0">
                <a:solidFill>
                  <a:srgbClr val="000099"/>
                </a:solidFill>
              </a:rPr>
              <a:t>adoptované. V roce 2007 byla Irena </a:t>
            </a:r>
            <a:r>
              <a:rPr lang="cs-CZ" sz="1800" i="1" dirty="0" err="1" smtClean="0">
                <a:solidFill>
                  <a:srgbClr val="000099"/>
                </a:solidFill>
              </a:rPr>
              <a:t>Sendler</a:t>
            </a:r>
            <a:r>
              <a:rPr lang="cs-CZ" sz="1800" i="1" dirty="0" smtClean="0">
                <a:solidFill>
                  <a:srgbClr val="000099"/>
                </a:solidFill>
              </a:rPr>
              <a:t> nominována na Nobelovou cenu míru. Ale zvolená nebyla. Cenu dostal Al Gore za projekt o globálním</a:t>
            </a:r>
            <a:br>
              <a:rPr lang="cs-CZ" sz="1800" i="1" dirty="0" smtClean="0">
                <a:solidFill>
                  <a:srgbClr val="000099"/>
                </a:solidFill>
              </a:rPr>
            </a:br>
            <a:r>
              <a:rPr lang="cs-CZ" sz="1800" i="1" dirty="0" smtClean="0">
                <a:solidFill>
                  <a:srgbClr val="000099"/>
                </a:solidFill>
              </a:rPr>
              <a:t>oteplování..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r>
              <a:rPr lang="cs-CZ" sz="1800" i="1" dirty="0" smtClean="0">
                <a:solidFill>
                  <a:srgbClr val="000099"/>
                </a:solidFill>
              </a:rPr>
              <a:t>Uplynulo více než 60 let od ukončení Druhé světové války. Dnes, jako nikdy (když se ozývají hlasy o tom, že Holocaust je mýtus!) je nutné udělat vše, aby svět nezapomněl, co se tenkrát stalo. Protože stále existují i ti, kteří jsou schopni to zopakovat.</a:t>
            </a:r>
          </a:p>
        </p:txBody>
      </p:sp>
      <p:pic>
        <p:nvPicPr>
          <p:cNvPr id="12" name="Picture 6" descr="hero_irena_sendler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3917950" cy="49164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" name="Picture 8" descr="Soubor:Irena Sendlerowa 1942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562600" y="1916113"/>
            <a:ext cx="3581400" cy="4941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" name="Picture 10" descr="800px-Stroop_Report_-_Warsaw_Ghetto_Uprising_06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900113" y="620713"/>
            <a:ext cx="7620000" cy="5410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Obdélník 2"/>
          <p:cNvSpPr>
            <a:spLocks noChangeArrowheads="1"/>
          </p:cNvSpPr>
          <p:nvPr/>
        </p:nvSpPr>
        <p:spPr bwMode="auto">
          <a:xfrm>
            <a:off x="23651" y="6453336"/>
            <a:ext cx="5905251" cy="30777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sz="1400" dirty="0">
                <a:hlinkClick r:id="rId8"/>
              </a:rPr>
              <a:t>http://</a:t>
            </a:r>
            <a:r>
              <a:rPr lang="cs-CZ" sz="1400" dirty="0" smtClean="0">
                <a:hlinkClick r:id="rId8"/>
              </a:rPr>
              <a:t>www.stream.cz/uservideo/584351-video-dne-deti-ve-varsavskem-ghettu</a:t>
            </a:r>
            <a:endParaRPr lang="cs-CZ" sz="1400" dirty="0"/>
          </a:p>
        </p:txBody>
      </p:sp>
      <p:sp>
        <p:nvSpPr>
          <p:cNvPr id="2" name="Obdélník 1"/>
          <p:cNvSpPr/>
          <p:nvPr/>
        </p:nvSpPr>
        <p:spPr>
          <a:xfrm>
            <a:off x="107504" y="5013176"/>
            <a:ext cx="34977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>
                <a:solidFill>
                  <a:srgbClr val="00B050"/>
                </a:solidFill>
                <a:hlinkClick r:id="" action="ppaction://noaction"/>
              </a:rPr>
              <a:t>1.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8794224" y="1515652"/>
            <a:ext cx="34977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>
                <a:solidFill>
                  <a:srgbClr val="00B050"/>
                </a:solidFill>
                <a:hlinkClick r:id="" action="ppaction://noaction"/>
              </a:rPr>
              <a:t>2.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5212824" y="6093411"/>
            <a:ext cx="34977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>
                <a:solidFill>
                  <a:srgbClr val="00B050"/>
                </a:solidFill>
                <a:hlinkClick r:id="" action="ppaction://noaction"/>
              </a:rPr>
              <a:t>3.</a:t>
            </a:r>
            <a:endParaRPr lang="cs-CZ" b="1" dirty="0">
              <a:solidFill>
                <a:srgbClr val="00B05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359274" y="3603546"/>
            <a:ext cx="7620000" cy="1143000"/>
          </a:xfrm>
        </p:spPr>
        <p:txBody>
          <a:bodyPr/>
          <a:lstStyle/>
          <a:p>
            <a:r>
              <a:rPr lang="cs-CZ" sz="2000" dirty="0">
                <a:hlinkClick r:id="rId2"/>
              </a:rPr>
              <a:t>http://</a:t>
            </a:r>
            <a:r>
              <a:rPr lang="cs-CZ" sz="2000" dirty="0" smtClean="0">
                <a:hlinkClick r:id="rId2"/>
              </a:rPr>
              <a:t>www.youtube.com/watch?v=twtNiWDN428</a:t>
            </a:r>
            <a:endParaRPr lang="cs-CZ" sz="2000" dirty="0" smtClean="0"/>
          </a:p>
          <a:p>
            <a:endParaRPr lang="cs-CZ" dirty="0" smtClean="0"/>
          </a:p>
        </p:txBody>
      </p:sp>
      <p:pic>
        <p:nvPicPr>
          <p:cNvPr id="29699" name="Picture 5" descr="Nicholaswinton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0" y="0"/>
            <a:ext cx="4283968" cy="325532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9700" name="Picture 7" descr="foto Síla lidskosti - Nicholas Winton">
            <a:hlinkClick r:id="rId5"/>
          </p:cNvPr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429000" y="4071938"/>
            <a:ext cx="2714625" cy="2039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9701" name="Picture 8" descr="C:\Documents and Settings\Uživatel\Plocha\2196046-sir-nicholas-winton.jpg">
            <a:hlinkClick r:id="rId7"/>
          </p:cNvPr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6948265" y="0"/>
            <a:ext cx="2195736" cy="33230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9702" name="Picture 10" descr="Sir Nicholas Winton. v pozadí předseda sněmovny Miloslav Vlček, který ho &quot;překřtil&quot; na sira Winstona.">
            <a:hlinkClick r:id="rId9"/>
          </p:cNvPr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6429375" y="5029200"/>
            <a:ext cx="2714625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9703" name="Picture 12" descr="Hana Ofnerová, jedna z 'Wintonových dětí '">
            <a:hlinkClick r:id="rId9"/>
          </p:cNvPr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0" y="4999038"/>
            <a:ext cx="3009900" cy="1858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9704" name="Rectangle 2"/>
          <p:cNvSpPr>
            <a:spLocks noGrp="1" noChangeArrowheads="1"/>
          </p:cNvSpPr>
          <p:nvPr>
            <p:ph type="title"/>
          </p:nvPr>
        </p:nvSpPr>
        <p:spPr>
          <a:xfrm>
            <a:off x="3297237" y="2357438"/>
            <a:ext cx="4346575" cy="1143000"/>
          </a:xfrm>
        </p:spPr>
        <p:txBody>
          <a:bodyPr/>
          <a:lstStyle/>
          <a:p>
            <a:pPr eaLnBrk="1" hangingPunct="1"/>
            <a:r>
              <a:rPr lang="cs-CZ" dirty="0" smtClean="0"/>
              <a:t>Nicolas </a:t>
            </a:r>
            <a:r>
              <a:rPr lang="cs-CZ" dirty="0" err="1" smtClean="0"/>
              <a:t>Winton</a:t>
            </a:r>
            <a:endParaRPr lang="cs-CZ" dirty="0" smtClean="0"/>
          </a:p>
        </p:txBody>
      </p:sp>
      <p:pic>
        <p:nvPicPr>
          <p:cNvPr id="29705" name="Picture 10" descr="http://www.gify.nou.cz/lid_mix_soubory/mix22.gif">
            <a:hlinkClick r:id="rId12"/>
          </p:cNvPr>
          <p:cNvPicPr>
            <a:picLocks noChangeAspect="1" noChangeArrowheads="1" noCrop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4307619" y="692696"/>
            <a:ext cx="2525078" cy="165648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TextovéPole 1"/>
          <p:cNvSpPr txBox="1"/>
          <p:nvPr/>
        </p:nvSpPr>
        <p:spPr>
          <a:xfrm rot="19817247">
            <a:off x="6356193" y="3919743"/>
            <a:ext cx="250555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i="1" dirty="0" smtClean="0">
                <a:solidFill>
                  <a:srgbClr val="00B0F0"/>
                </a:solidFill>
              </a:rPr>
              <a:t>Film „Všichni moji blízcí“</a:t>
            </a:r>
            <a:endParaRPr lang="cs-CZ" b="1" i="1" dirty="0">
              <a:solidFill>
                <a:srgbClr val="00B0F0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79354" y="3138417"/>
            <a:ext cx="34977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>
                <a:solidFill>
                  <a:srgbClr val="00B050"/>
                </a:solidFill>
                <a:hlinkClick r:id="" action="ppaction://noaction"/>
              </a:rPr>
              <a:t>4.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6178176" y="2349178"/>
            <a:ext cx="34977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>
                <a:solidFill>
                  <a:srgbClr val="00B050"/>
                </a:solidFill>
                <a:hlinkClick r:id="" action="ppaction://noaction"/>
              </a:rPr>
              <a:t>6.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6598489" y="0"/>
            <a:ext cx="34977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>
                <a:solidFill>
                  <a:srgbClr val="00B050"/>
                </a:solidFill>
                <a:hlinkClick r:id="" action="ppaction://noaction"/>
              </a:rPr>
              <a:t>5.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5490804" y="6111875"/>
            <a:ext cx="34977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>
                <a:solidFill>
                  <a:srgbClr val="00B050"/>
                </a:solidFill>
                <a:hlinkClick r:id="" action="ppaction://noaction"/>
              </a:rPr>
              <a:t>8.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2999870" y="6481207"/>
            <a:ext cx="34977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>
                <a:solidFill>
                  <a:srgbClr val="00B050"/>
                </a:solidFill>
                <a:hlinkClick r:id="" action="ppaction://noaction"/>
              </a:rPr>
              <a:t>7.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8739633" y="4659868"/>
            <a:ext cx="34977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>
                <a:solidFill>
                  <a:srgbClr val="00B050"/>
                </a:solidFill>
                <a:hlinkClick r:id="" action="ppaction://noaction"/>
              </a:rPr>
              <a:t>9.</a:t>
            </a:r>
            <a:endParaRPr lang="cs-CZ" b="1" dirty="0">
              <a:solidFill>
                <a:srgbClr val="00B05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/>
          <p:cNvSpPr>
            <a:spLocks noGrp="1" noChangeArrowheads="1"/>
          </p:cNvSpPr>
          <p:nvPr>
            <p:ph type="title"/>
          </p:nvPr>
        </p:nvSpPr>
        <p:spPr>
          <a:xfrm>
            <a:off x="2268538" y="0"/>
            <a:ext cx="4895850" cy="1143000"/>
          </a:xfrm>
        </p:spPr>
        <p:txBody>
          <a:bodyPr/>
          <a:lstStyle/>
          <a:p>
            <a:r>
              <a:rPr lang="cs-CZ" sz="3200" b="1" dirty="0" smtClean="0"/>
              <a:t>Petr </a:t>
            </a:r>
            <a:r>
              <a:rPr lang="cs-CZ" sz="3200" b="1" dirty="0" err="1" smtClean="0"/>
              <a:t>Ginz</a:t>
            </a:r>
            <a:r>
              <a:rPr lang="cs-CZ" sz="3200" b="1" dirty="0" smtClean="0"/>
              <a:t/>
            </a:r>
            <a:br>
              <a:rPr lang="cs-CZ" sz="3200" b="1" dirty="0" smtClean="0"/>
            </a:br>
            <a:r>
              <a:rPr lang="cs-CZ" sz="3200" b="1" dirty="0" smtClean="0"/>
              <a:t>1928 - 1944</a:t>
            </a:r>
            <a:endParaRPr lang="cs-CZ" sz="3200" dirty="0" smtClean="0"/>
          </a:p>
        </p:txBody>
      </p:sp>
      <p:sp>
        <p:nvSpPr>
          <p:cNvPr id="307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114387" y="1237619"/>
            <a:ext cx="6840538" cy="2374900"/>
          </a:xfrm>
        </p:spPr>
        <p:txBody>
          <a:bodyPr/>
          <a:lstStyle/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      </a:t>
            </a:r>
            <a:r>
              <a:rPr lang="cs-CZ" sz="1800" i="1" dirty="0" smtClean="0">
                <a:solidFill>
                  <a:srgbClr val="0000CC"/>
                </a:solidFill>
                <a:latin typeface="Times New Roman" pitchFamily="18" charset="0"/>
                <a:cs typeface="Times New Roman" pitchFamily="18" charset="0"/>
              </a:rPr>
              <a:t>Petr </a:t>
            </a:r>
            <a:r>
              <a:rPr lang="cs-CZ" sz="1800" i="1" dirty="0" err="1" smtClean="0">
                <a:solidFill>
                  <a:srgbClr val="0000CC"/>
                </a:solidFill>
                <a:latin typeface="Times New Roman" pitchFamily="18" charset="0"/>
                <a:cs typeface="Times New Roman" pitchFamily="18" charset="0"/>
              </a:rPr>
              <a:t>Ginz</a:t>
            </a:r>
            <a:r>
              <a:rPr lang="cs-CZ" sz="1800" i="1" dirty="0" smtClean="0">
                <a:solidFill>
                  <a:srgbClr val="0000CC"/>
                </a:solidFill>
                <a:latin typeface="Times New Roman" pitchFamily="18" charset="0"/>
                <a:cs typeface="Times New Roman" pitchFamily="18" charset="0"/>
              </a:rPr>
              <a:t> se narodil v roce 1928 v Praze.                                                              Jeho matka nepocházela ze židovského prostředí                                                                         a přistěhovala se do Prahy do židovské rodiny                                                      svého muže. Petr chodil do židovské základní                                                     školy v Jáchymově ulici. V té době se zamiloval                                                      do knih, zvláště do románů Julia </a:t>
            </a:r>
            <a:r>
              <a:rPr lang="cs-CZ" sz="1800" i="1" dirty="0" err="1" smtClean="0">
                <a:solidFill>
                  <a:srgbClr val="0000CC"/>
                </a:solidFill>
                <a:latin typeface="Times New Roman" pitchFamily="18" charset="0"/>
                <a:cs typeface="Times New Roman" pitchFamily="18" charset="0"/>
              </a:rPr>
              <a:t>Vernea</a:t>
            </a:r>
            <a:r>
              <a:rPr lang="cs-CZ" sz="1800" i="1" dirty="0" smtClean="0">
                <a:solidFill>
                  <a:srgbClr val="0000CC"/>
                </a:solidFill>
                <a:latin typeface="Times New Roman" pitchFamily="18" charset="0"/>
                <a:cs typeface="Times New Roman" pitchFamily="18" charset="0"/>
              </a:rPr>
              <a:t>. Později                                                             začal psát vlastní povídky a román, které také sám ilustroval. Román „Návštěva z pravěku začíná právě tím, že se někde ve sklepení </a:t>
            </a:r>
            <a:r>
              <a:rPr lang="cs-CZ" sz="1800" i="1" dirty="0" err="1" smtClean="0">
                <a:solidFill>
                  <a:srgbClr val="0000CC"/>
                </a:solidFill>
                <a:latin typeface="Times New Roman" pitchFamily="18" charset="0"/>
                <a:cs typeface="Times New Roman" pitchFamily="18" charset="0"/>
              </a:rPr>
              <a:t>Verneova</a:t>
            </a:r>
            <a:r>
              <a:rPr lang="cs-CZ" sz="1800" i="1" dirty="0" smtClean="0">
                <a:solidFill>
                  <a:srgbClr val="0000CC"/>
                </a:solidFill>
                <a:latin typeface="Times New Roman" pitchFamily="18" charset="0"/>
                <a:cs typeface="Times New Roman" pitchFamily="18" charset="0"/>
              </a:rPr>
              <a:t> domu našel dosud neznámý rukopis.</a:t>
            </a:r>
          </a:p>
        </p:txBody>
      </p:sp>
      <p:pic>
        <p:nvPicPr>
          <p:cNvPr id="30724" name="Picture 5" descr="ginz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239000" y="0"/>
            <a:ext cx="1905000" cy="2533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0599" name="Picture 7" descr="ginz_moon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0" y="0"/>
            <a:ext cx="2374900" cy="33575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0726" name="Rectangle 8"/>
          <p:cNvSpPr>
            <a:spLocks noChangeArrowheads="1"/>
          </p:cNvSpPr>
          <p:nvPr/>
        </p:nvSpPr>
        <p:spPr bwMode="auto">
          <a:xfrm>
            <a:off x="179512" y="3654425"/>
            <a:ext cx="8964488" cy="2862322"/>
          </a:xfrm>
          <a:prstGeom prst="rect">
            <a:avLst/>
          </a:prstGeom>
          <a:noFill/>
          <a:ln w="12700" cap="sq">
            <a:noFill/>
            <a:miter lim="800000"/>
            <a:headEnd type="none" w="sm" len="sm"/>
            <a:tailEnd type="none" w="sm" len="sm"/>
          </a:ln>
        </p:spPr>
        <p:txBody>
          <a:bodyPr wrap="square">
            <a:spAutoFit/>
          </a:bodyPr>
          <a:lstStyle/>
          <a:p>
            <a:r>
              <a:rPr lang="cs-CZ" sz="1800" i="1" dirty="0">
                <a:solidFill>
                  <a:srgbClr val="0000CC"/>
                </a:solidFill>
                <a:latin typeface="Times New Roman" pitchFamily="18" charset="0"/>
                <a:cs typeface="Times New Roman" pitchFamily="18" charset="0"/>
              </a:rPr>
              <a:t>24. října 1942 byl zařazen do transportu Ca a protože dosáhl věku 14 let, odjel sám do Terezína. Spolu s dalšími chlapci byl umístěn na blok L 417 (bývalá terezínská škola) a krátce po příjezdu začal s ostatními vydávat časopis </a:t>
            </a:r>
            <a:r>
              <a:rPr lang="cs-CZ" sz="1800" i="1" dirty="0" err="1">
                <a:solidFill>
                  <a:srgbClr val="0000CC"/>
                </a:solidFill>
                <a:latin typeface="Times New Roman" pitchFamily="18" charset="0"/>
                <a:cs typeface="Times New Roman" pitchFamily="18" charset="0"/>
              </a:rPr>
              <a:t>Vedem</a:t>
            </a:r>
            <a:r>
              <a:rPr lang="cs-CZ" sz="1800" i="1" dirty="0">
                <a:solidFill>
                  <a:srgbClr val="0000CC"/>
                </a:solidFill>
                <a:latin typeface="Times New Roman" pitchFamily="18" charset="0"/>
                <a:cs typeface="Times New Roman" pitchFamily="18" charset="0"/>
              </a:rPr>
              <a:t>,  v němž mohl uplatnit své mimořádné nadání a fantazii. Do časopisu, který redigoval, psal články, básně, úvodník a maloval ilustrace. Za články od dalších přispěvatelů platil často potravinami, které mu jeho rodina posílala v balíčcích. Každý den si psal také osobní deník. Před svým odjezdem do Osvětimi jej předal své sestře Evě, která byla o dva roky mladší a přišla do Terezína až v roce 1944 a dočkala se osvobození. Zachovala se také velká část časopisů z let 1942 - 1944, stejně jako Petrovy některé kresby.                                                                                       </a:t>
            </a:r>
            <a:r>
              <a:rPr lang="cs-CZ" sz="1800" i="1" dirty="0" smtClean="0">
                <a:solidFill>
                  <a:srgbClr val="0000CC"/>
                </a:solidFill>
                <a:latin typeface="Times New Roman" pitchFamily="18" charset="0"/>
                <a:cs typeface="Times New Roman" pitchFamily="18" charset="0"/>
              </a:rPr>
              <a:t>                                      28</a:t>
            </a:r>
            <a:r>
              <a:rPr lang="cs-CZ" sz="1800" i="1" dirty="0">
                <a:solidFill>
                  <a:srgbClr val="0000CC"/>
                </a:solidFill>
                <a:latin typeface="Times New Roman" pitchFamily="18" charset="0"/>
                <a:cs typeface="Times New Roman" pitchFamily="18" charset="0"/>
              </a:rPr>
              <a:t>. září 1944 byl transportován do Osvětimi, kde zemřel</a:t>
            </a:r>
            <a:r>
              <a:rPr lang="cs-CZ" i="1" dirty="0">
                <a:solidFill>
                  <a:srgbClr val="0000CC"/>
                </a:solidFill>
                <a:latin typeface="Times New Roman" pitchFamily="18" charset="0"/>
                <a:cs typeface="Times New Roman" pitchFamily="18" charset="0"/>
              </a:rPr>
              <a:t>.</a:t>
            </a:r>
          </a:p>
        </p:txBody>
      </p:sp>
      <p:sp>
        <p:nvSpPr>
          <p:cNvPr id="110601" name="Rectangle 9"/>
          <p:cNvSpPr>
            <a:spLocks noChangeArrowheads="1"/>
          </p:cNvSpPr>
          <p:nvPr/>
        </p:nvSpPr>
        <p:spPr bwMode="auto">
          <a:xfrm>
            <a:off x="1777230" y="3191705"/>
            <a:ext cx="7251700" cy="517525"/>
          </a:xfrm>
          <a:prstGeom prst="rect">
            <a:avLst/>
          </a:prstGeom>
          <a:noFill/>
          <a:ln w="12700" cap="sq">
            <a:noFill/>
            <a:miter lim="800000"/>
            <a:headEnd type="none" w="sm" len="sm"/>
            <a:tailEnd type="none" w="sm" len="sm"/>
          </a:ln>
        </p:spPr>
        <p:txBody>
          <a:bodyPr wrap="none" anchor="ctr">
            <a:spAutoFit/>
          </a:bodyPr>
          <a:lstStyle/>
          <a:p>
            <a:pPr eaLnBrk="0" hangingPunct="0"/>
            <a:r>
              <a:rPr lang="cs-CZ" sz="1400" b="1" i="1" dirty="0">
                <a:solidFill>
                  <a:srgbClr val="FD2919"/>
                </a:solidFill>
              </a:rPr>
              <a:t>16. ledna 2003 vynesl americký raketoplán Columbia na své palubě do vesmíru prvního </a:t>
            </a:r>
          </a:p>
          <a:p>
            <a:pPr eaLnBrk="0" hangingPunct="0"/>
            <a:r>
              <a:rPr lang="cs-CZ" sz="1400" b="1" i="1" dirty="0">
                <a:solidFill>
                  <a:srgbClr val="FD2919"/>
                </a:solidFill>
              </a:rPr>
              <a:t>izraelského astronauta </a:t>
            </a:r>
            <a:r>
              <a:rPr lang="cs-CZ" sz="1400" b="1" i="1" dirty="0" err="1">
                <a:solidFill>
                  <a:srgbClr val="FD2919"/>
                </a:solidFill>
              </a:rPr>
              <a:t>Ilana</a:t>
            </a:r>
            <a:r>
              <a:rPr lang="cs-CZ" sz="1400" b="1" i="1" dirty="0">
                <a:solidFill>
                  <a:srgbClr val="FD2919"/>
                </a:solidFill>
              </a:rPr>
              <a:t> Ramona a Petrovu kresbu měsíční krajiny jako symbol holokaustu.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5445703" y="6430535"/>
            <a:ext cx="11062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Čerpáno z </a:t>
            </a:r>
            <a:endParaRPr lang="cs-CZ" dirty="0"/>
          </a:p>
        </p:txBody>
      </p:sp>
      <p:pic>
        <p:nvPicPr>
          <p:cNvPr id="1026" name="Picture 2" descr="C:\Users\mazurovab\Desktop\kontrola google\Nová složka\Bez názvu.png">
            <a:hlinkClick r:id="rId6"/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77013" y="6286500"/>
            <a:ext cx="2566987" cy="571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30154" y="6353591"/>
            <a:ext cx="5040560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>
                <a:hlinkClick r:id="rId8"/>
              </a:rPr>
              <a:t>http://kultura.idnes.cz/posledni-let-petra-ginze-je-strhujici-pribeh-film-f73-/</a:t>
            </a:r>
            <a:r>
              <a:rPr lang="cs-CZ" sz="1400" dirty="0" smtClean="0">
                <a:hlinkClick r:id="rId8"/>
              </a:rPr>
              <a:t>filmvideo.aspx?c=A120507_181142_filmvideo_jaz</a:t>
            </a:r>
            <a:endParaRPr lang="cs-CZ" sz="1400" dirty="0" smtClean="0"/>
          </a:p>
        </p:txBody>
      </p:sp>
      <p:sp>
        <p:nvSpPr>
          <p:cNvPr id="5" name="Obdélník 4"/>
          <p:cNvSpPr/>
          <p:nvPr/>
        </p:nvSpPr>
        <p:spPr>
          <a:xfrm>
            <a:off x="179512" y="3339898"/>
            <a:ext cx="45557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>
                <a:solidFill>
                  <a:srgbClr val="00B050"/>
                </a:solidFill>
                <a:hlinkClick r:id="" action="ppaction://noaction"/>
              </a:rPr>
              <a:t>10.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6889224" y="0"/>
            <a:ext cx="45557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>
                <a:solidFill>
                  <a:srgbClr val="00B050"/>
                </a:solidFill>
                <a:hlinkClick r:id="" action="ppaction://noaction"/>
              </a:rPr>
              <a:t>11.</a:t>
            </a:r>
            <a:endParaRPr lang="cs-CZ" b="1" dirty="0">
              <a:solidFill>
                <a:srgbClr val="00B05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5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1059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105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105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6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1060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106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106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0601" grpId="0"/>
      <p:bldP spid="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971600" y="14988"/>
            <a:ext cx="7772400" cy="821724"/>
          </a:xfrm>
        </p:spPr>
        <p:txBody>
          <a:bodyPr>
            <a:normAutofit/>
          </a:bodyPr>
          <a:lstStyle/>
          <a:p>
            <a:r>
              <a:rPr lang="cs-CZ" dirty="0" smtClean="0"/>
              <a:t>Přehled zdrojů a odkazů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A66514-6054-4BDC-84C6-E336E59F1CDD}" type="datetime1">
              <a:rPr lang="cs-CZ" smtClean="0"/>
              <a:pPr/>
              <a:t>29.12.2012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6</a:t>
            </a:fld>
            <a:endParaRPr lang="cs-CZ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1"/>
          </p:nvPr>
        </p:nvSpPr>
        <p:spPr>
          <a:xfrm>
            <a:off x="323528" y="692696"/>
            <a:ext cx="8640960" cy="5760640"/>
          </a:xfrm>
        </p:spPr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cs-CZ" sz="2000" dirty="0"/>
              <a:t>Tato prezentace slouží jako osnova k výkladu vyučujícího a  podklad pro zápis žáků. </a:t>
            </a:r>
          </a:p>
          <a:p>
            <a:pPr marL="0" indent="0">
              <a:buNone/>
            </a:pPr>
            <a:r>
              <a:rPr lang="cs-CZ" sz="2000" dirty="0"/>
              <a:t>Není-li uvedeno jinak, je materiál dílem autorky podle učebních osnov odpovídajících ŠVP vyučovaných podle učebnic:</a:t>
            </a:r>
          </a:p>
          <a:p>
            <a:r>
              <a:rPr lang="cs-CZ" sz="2000" dirty="0"/>
              <a:t>Učebnice : Jiří Pokorný „Nová doba“, 1.díl, Práce</a:t>
            </a:r>
          </a:p>
          <a:p>
            <a:pPr>
              <a:buNone/>
            </a:pPr>
            <a:r>
              <a:rPr lang="cs-CZ" sz="2000" dirty="0"/>
              <a:t>                       Pavla Vošahlíková „Nová doba“, 2.díl, Práce</a:t>
            </a:r>
          </a:p>
          <a:p>
            <a:pPr>
              <a:buNone/>
            </a:pPr>
            <a:r>
              <a:rPr lang="cs-CZ" sz="2000" dirty="0"/>
              <a:t>                       Jiří </a:t>
            </a:r>
            <a:r>
              <a:rPr lang="cs-CZ" sz="2000" dirty="0" err="1"/>
              <a:t>Jožák</a:t>
            </a:r>
            <a:r>
              <a:rPr lang="cs-CZ" sz="2000" dirty="0"/>
              <a:t> „Nová doba“, 3.- 4.díl, Práce</a:t>
            </a:r>
          </a:p>
          <a:p>
            <a:pPr lvl="0"/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internet – </a:t>
            </a:r>
            <a:r>
              <a:rPr lang="cs-CZ" sz="2000" dirty="0" err="1">
                <a:latin typeface="Times New Roman" pitchFamily="18" charset="0"/>
                <a:cs typeface="Times New Roman" pitchFamily="18" charset="0"/>
              </a:rPr>
              <a:t>Youtube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 - viz odkazy v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prezentaci</a:t>
            </a:r>
          </a:p>
          <a:p>
            <a:pPr marL="0" lvl="0" indent="0">
              <a:buNone/>
            </a:pPr>
            <a:r>
              <a:rPr lang="cs-CZ" sz="2000" dirty="0">
                <a:latin typeface="Times New Roman" pitchFamily="18" charset="0"/>
                <a:cs typeface="Times New Roman" pitchFamily="18" charset="0"/>
                <a:hlinkClick r:id="rId2"/>
              </a:rPr>
              <a:t>http://www.youtube.com/watch?v=twtNiWDN428</a:t>
            </a:r>
          </a:p>
          <a:p>
            <a:pPr marL="0" lvl="0" indent="0">
              <a:buNone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2"/>
              </a:rPr>
              <a:t>http</a:t>
            </a:r>
            <a:r>
              <a:rPr lang="cs-CZ" sz="2000" dirty="0">
                <a:latin typeface="Times New Roman" pitchFamily="18" charset="0"/>
                <a:cs typeface="Times New Roman" pitchFamily="18" charset="0"/>
                <a:hlinkClick r:id="rId2"/>
              </a:rPr>
              <a:t>://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2"/>
              </a:rPr>
              <a:t>www.stream.cz/video/584351-video-dne-deti-ve-varsavskem-ghettu</a:t>
            </a: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 marL="0" lvl="0" indent="0">
              <a:buNone/>
            </a:pPr>
            <a:r>
              <a:rPr lang="cs-CZ" sz="2000" dirty="0">
                <a:latin typeface="Times New Roman" pitchFamily="18" charset="0"/>
                <a:cs typeface="Times New Roman" pitchFamily="18" charset="0"/>
                <a:hlinkClick r:id="rId3"/>
              </a:rPr>
              <a:t>http://newsletter.pamatnik-terezin.cz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3"/>
              </a:rPr>
              <a:t>/</a:t>
            </a: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 marL="0" lvl="0" indent="0">
              <a:buNone/>
            </a:pPr>
            <a:r>
              <a:rPr lang="cs-CZ" sz="2000" dirty="0">
                <a:latin typeface="Times New Roman" pitchFamily="18" charset="0"/>
                <a:cs typeface="Times New Roman" pitchFamily="18" charset="0"/>
                <a:hlinkClick r:id="rId4"/>
              </a:rPr>
              <a:t>http://kultura.idnes.cz/posledni-let-petra-ginze-je-strhujici-pribeh-film-f73-/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4"/>
              </a:rPr>
              <a:t>filmvideo.aspx?c=A120507_181142_filmvideo_jaz</a:t>
            </a: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 lvl="0"/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Obrázek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:</a:t>
            </a:r>
          </a:p>
          <a:p>
            <a:pPr marL="457200" lvl="0" indent="-457200">
              <a:buAutoNum type="arabicPeriod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5"/>
              </a:rPr>
              <a:t>http</a:t>
            </a:r>
            <a:r>
              <a:rPr lang="cs-CZ" sz="2000" dirty="0">
                <a:latin typeface="Times New Roman" pitchFamily="18" charset="0"/>
                <a:cs typeface="Times New Roman" pitchFamily="18" charset="0"/>
                <a:hlinkClick r:id="rId5"/>
              </a:rPr>
              <a:t>://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5"/>
              </a:rPr>
              <a:t>dolezite.sk/SMEKNEME_13.html</a:t>
            </a: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 marL="457200" lvl="0" indent="-457200">
              <a:buAutoNum type="arabicPeriod"/>
            </a:pPr>
            <a:r>
              <a:rPr lang="cs-CZ" sz="2000" dirty="0">
                <a:latin typeface="Times New Roman" pitchFamily="18" charset="0"/>
                <a:cs typeface="Times New Roman" pitchFamily="18" charset="0"/>
                <a:hlinkClick r:id="rId6"/>
              </a:rPr>
              <a:t>http://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6"/>
              </a:rPr>
              <a:t>cs.wikipedia.org/wiki/Soubor:Irena_Sendlerowa_1942.jpg</a:t>
            </a: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 marL="457200" lvl="0" indent="-457200">
              <a:buAutoNum type="arabicPeriod"/>
            </a:pPr>
            <a:r>
              <a:rPr lang="cs-CZ" sz="2000" dirty="0">
                <a:latin typeface="Times New Roman" pitchFamily="18" charset="0"/>
                <a:cs typeface="Times New Roman" pitchFamily="18" charset="0"/>
                <a:hlinkClick r:id="rId7"/>
              </a:rPr>
              <a:t>http://www.zebricky.cz/-clanky-/-(326)-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7"/>
              </a:rPr>
              <a:t>obeti-holocaustu-v-cislech-</a:t>
            </a: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 marL="457200" lvl="0" indent="-457200">
              <a:buAutoNum type="arabicPeriod"/>
            </a:pPr>
            <a:r>
              <a:rPr lang="cs-CZ" sz="2000" dirty="0">
                <a:latin typeface="Times New Roman" pitchFamily="18" charset="0"/>
                <a:cs typeface="Times New Roman" pitchFamily="18" charset="0"/>
                <a:hlinkClick r:id="rId8"/>
              </a:rPr>
              <a:t>https://efrafandays.wordpress.com/tag/irena-sendler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8"/>
              </a:rPr>
              <a:t>/</a:t>
            </a: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 marL="457200" lvl="0" indent="-457200">
              <a:buAutoNum type="arabicPeriod"/>
            </a:pPr>
            <a:r>
              <a:rPr lang="cs-CZ" sz="2000" dirty="0">
                <a:latin typeface="Times New Roman" pitchFamily="18" charset="0"/>
                <a:cs typeface="Times New Roman" pitchFamily="18" charset="0"/>
                <a:hlinkClick r:id="rId9"/>
              </a:rPr>
              <a:t>http://www.zatlanka.cz/starsi-aktuality/2011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9"/>
              </a:rPr>
              <a:t>/</a:t>
            </a: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 marL="457200" lvl="0" indent="-457200">
              <a:buAutoNum type="arabicPeriod"/>
            </a:pPr>
            <a:r>
              <a:rPr lang="cs-CZ" sz="2000" dirty="0">
                <a:latin typeface="Times New Roman" pitchFamily="18" charset="0"/>
                <a:cs typeface="Times New Roman" pitchFamily="18" charset="0"/>
                <a:hlinkClick r:id="rId10"/>
              </a:rPr>
              <a:t>http://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10"/>
              </a:rPr>
              <a:t>us.bestgraph.com/gifs/judaisme-1.html</a:t>
            </a: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 marL="457200" lvl="0" indent="-457200">
              <a:buAutoNum type="arabicPeriod"/>
            </a:pPr>
            <a:r>
              <a:rPr lang="cs-CZ" sz="2000" dirty="0">
                <a:latin typeface="Times New Roman" pitchFamily="18" charset="0"/>
                <a:cs typeface="Times New Roman" pitchFamily="18" charset="0"/>
                <a:hlinkClick r:id="rId11"/>
              </a:rPr>
              <a:t>http://relax.lidovky.cz/winton-privital-sve-deti-vlcek-ho-oslovoval-jako-sira-winstona-psp-/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11"/>
              </a:rPr>
              <a:t>ln-zajimavosti.asp?c=A090904_120912_ln-zajimavosti_glu</a:t>
            </a: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 marL="457200" lvl="0" indent="-457200">
              <a:buAutoNum type="arabicPeriod"/>
            </a:pPr>
            <a:r>
              <a:rPr lang="cs-CZ" sz="2000" dirty="0">
                <a:latin typeface="Times New Roman" pitchFamily="18" charset="0"/>
                <a:cs typeface="Times New Roman" pitchFamily="18" charset="0"/>
                <a:hlinkClick r:id="rId12"/>
              </a:rPr>
              <a:t>http://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12"/>
              </a:rPr>
              <a:t>www.kinema.sk/recenzia/14979/nicholas-g-winton-sila-a-318-udskosti-nicholas-g-winton-sila-ludskosti.htm</a:t>
            </a: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 marL="457200" lvl="0" indent="-457200">
              <a:buAutoNum type="arabicPeriod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11"/>
              </a:rPr>
              <a:t>http</a:t>
            </a:r>
            <a:r>
              <a:rPr lang="cs-CZ" sz="2000" dirty="0">
                <a:latin typeface="Times New Roman" pitchFamily="18" charset="0"/>
                <a:cs typeface="Times New Roman" pitchFamily="18" charset="0"/>
                <a:hlinkClick r:id="rId11"/>
              </a:rPr>
              <a:t>://relax.lidovky.cz/winton-privital-sve-deti-vlcek-ho-oslovoval-jako-sira-winstona-psp-/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11"/>
              </a:rPr>
              <a:t>ln-zajimavosti.asp?c=A090904_120912_ln-zajimavosti_glu</a:t>
            </a: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 marL="457200" lvl="0" indent="-457200">
              <a:buAutoNum type="arabicPeriod"/>
            </a:pPr>
            <a:r>
              <a:rPr lang="cs-CZ" sz="2000" dirty="0">
                <a:latin typeface="Times New Roman" pitchFamily="18" charset="0"/>
                <a:cs typeface="Times New Roman" pitchFamily="18" charset="0"/>
                <a:hlinkClick r:id="rId13"/>
              </a:rPr>
              <a:t>http://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13"/>
              </a:rPr>
              <a:t>www.holocaust.cz/cz2/resources/ros_chodes/2003/02/ginz</a:t>
            </a: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 marL="457200" lvl="0" indent="-457200">
              <a:buAutoNum type="arabicPeriod"/>
            </a:pPr>
            <a:r>
              <a:rPr lang="cs-CZ" sz="2000" dirty="0">
                <a:latin typeface="Times New Roman" pitchFamily="18" charset="0"/>
                <a:cs typeface="Times New Roman" pitchFamily="18" charset="0"/>
                <a:hlinkClick r:id="rId14"/>
              </a:rPr>
              <a:t>http://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14"/>
              </a:rPr>
              <a:t>www.holocaust.cz/cz2/history/people/ginz</a:t>
            </a: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 marL="457200" lvl="0" indent="-457200">
              <a:buAutoNum type="arabicPeriod"/>
            </a:pPr>
            <a:endParaRPr lang="cs-CZ" sz="1900" dirty="0" smtClean="0">
              <a:latin typeface="Times New Roman" pitchFamily="18" charset="0"/>
              <a:cs typeface="Times New Roman" pitchFamily="18" charset="0"/>
            </a:endParaRPr>
          </a:p>
          <a:p>
            <a:pPr marL="457200" lvl="0" indent="-457200">
              <a:buAutoNum type="arabicPeriod"/>
            </a:pPr>
            <a:endParaRPr lang="cs-CZ" sz="1900" dirty="0" smtClean="0">
              <a:latin typeface="Times New Roman" pitchFamily="18" charset="0"/>
              <a:cs typeface="Times New Roman" pitchFamily="18" charset="0"/>
            </a:endParaRPr>
          </a:p>
          <a:p>
            <a:pPr marL="457200" lvl="0" indent="-457200">
              <a:buAutoNum type="arabicPeriod"/>
            </a:pPr>
            <a:endParaRPr lang="cs-CZ" sz="1900" dirty="0" smtClean="0">
              <a:latin typeface="Times New Roman" pitchFamily="18" charset="0"/>
              <a:cs typeface="Times New Roman" pitchFamily="18" charset="0"/>
            </a:endParaRPr>
          </a:p>
          <a:p>
            <a:pPr marL="457200" lvl="0" indent="-457200">
              <a:buAutoNum type="arabicPeriod"/>
            </a:pPr>
            <a:endParaRPr lang="cs-CZ" sz="1900" dirty="0" smtClean="0">
              <a:latin typeface="Times New Roman" pitchFamily="18" charset="0"/>
              <a:cs typeface="Times New Roman" pitchFamily="18" charset="0"/>
            </a:endParaRPr>
          </a:p>
          <a:p>
            <a:pPr marL="457200" lvl="0" indent="-457200">
              <a:buAutoNum type="arabicPeriod"/>
            </a:pPr>
            <a:endParaRPr lang="cs-CZ" sz="1900" dirty="0" smtClean="0">
              <a:latin typeface="Times New Roman" pitchFamily="18" charset="0"/>
              <a:cs typeface="Times New Roman" pitchFamily="18" charset="0"/>
            </a:endParaRPr>
          </a:p>
          <a:p>
            <a:pPr marL="457200" lvl="0" indent="-457200">
              <a:buAutoNum type="arabicPeriod"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 marL="457200" lvl="0" indent="-457200">
              <a:buAutoNum type="arabicPeriod"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 marL="457200" lvl="0" indent="-457200">
              <a:buAutoNum type="arabicPeriod"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 marL="514350" lvl="0" indent="-514350">
              <a:buAutoNum type="arabicPeriod"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373</TotalTime>
  <Words>508</Words>
  <Application>Microsoft Office PowerPoint</Application>
  <PresentationFormat>Předvádění na obrazovce (4:3)</PresentationFormat>
  <Paragraphs>71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Jmění</vt:lpstr>
      <vt:lpstr>Základní škola a mateřská škola Staré Město   Interaktivní škola pro žáka 21.století</vt:lpstr>
      <vt:lpstr>DRUHÁ SVĚTOVÁ VÁLKA</vt:lpstr>
      <vt:lpstr>Prezentace aplikace PowerPoint</vt:lpstr>
      <vt:lpstr>Nicolas Winton</vt:lpstr>
      <vt:lpstr>Petr Ginz 1928 - 1944</vt:lpstr>
      <vt:lpstr>Přehled zdrojů a odkazů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Interaktivní škola pro žáka 21.století</dc:title>
  <dc:creator>icts</dc:creator>
  <cp:lastModifiedBy>Barbora Mazurová</cp:lastModifiedBy>
  <cp:revision>24</cp:revision>
  <dcterms:created xsi:type="dcterms:W3CDTF">2010-07-04T09:26:34Z</dcterms:created>
  <dcterms:modified xsi:type="dcterms:W3CDTF">2012-12-29T23:18:07Z</dcterms:modified>
</cp:coreProperties>
</file>