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262" r:id="rId3"/>
    <p:sldId id="263" r:id="rId4"/>
    <p:sldId id="266" r:id="rId5"/>
    <p:sldId id="267" r:id="rId6"/>
    <p:sldId id="268" r:id="rId7"/>
    <p:sldId id="270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4544781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4794308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2FA5FA15-E0ED-4AAB-8123-BB26A36CB80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Pohyby Země a její důsledky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>
                <a:solidFill>
                  <a:srgbClr val="FF3399"/>
                </a:solidFill>
              </a:rPr>
              <a:t>Tvar a rozměry Země</a:t>
            </a:r>
            <a:br>
              <a:rPr lang="cs-CZ">
                <a:solidFill>
                  <a:srgbClr val="FF3399"/>
                </a:solidFill>
              </a:rPr>
            </a:br>
            <a:r>
              <a:rPr lang="cs-CZ">
                <a:solidFill>
                  <a:srgbClr val="FF3399"/>
                </a:solidFill>
              </a:rPr>
              <a:t>Pohyby Země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3399"/>
                </a:solidFill>
              </a:rPr>
              <a:t>Tvar Země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Tvarem se Země přibližuje zploštělé kouli / na pólech /</a:t>
            </a:r>
          </a:p>
        </p:txBody>
      </p:sp>
      <p:pic>
        <p:nvPicPr>
          <p:cNvPr id="7173" name="Picture 5" descr="zem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2924175"/>
            <a:ext cx="3148012" cy="29924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3399"/>
                </a:solidFill>
              </a:rPr>
              <a:t>Základní údaje o Zemi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600200"/>
            <a:ext cx="6516216" cy="4525963"/>
          </a:xfrm>
        </p:spPr>
        <p:txBody>
          <a:bodyPr/>
          <a:lstStyle/>
          <a:p>
            <a:r>
              <a:rPr lang="cs-CZ" sz="2800" dirty="0">
                <a:solidFill>
                  <a:srgbClr val="99FF66"/>
                </a:solidFill>
              </a:rPr>
              <a:t>Průměrná vzdálenost od Slunce</a:t>
            </a:r>
            <a:r>
              <a:rPr lang="cs-CZ" sz="2800" dirty="0"/>
              <a:t> </a:t>
            </a:r>
            <a:r>
              <a:rPr lang="cs-CZ" sz="2800" dirty="0">
                <a:latin typeface="Times New Roman" charset="0"/>
                <a:cs typeface="Times New Roman" charset="0"/>
              </a:rPr>
              <a:t>► 150 milionů km</a:t>
            </a:r>
          </a:p>
          <a:p>
            <a:r>
              <a:rPr lang="cs-CZ" sz="2800" dirty="0">
                <a:solidFill>
                  <a:srgbClr val="99FF66"/>
                </a:solidFill>
                <a:latin typeface="Times New Roman" charset="0"/>
                <a:cs typeface="Times New Roman" charset="0"/>
              </a:rPr>
              <a:t>Poloměr </a:t>
            </a:r>
            <a:r>
              <a:rPr lang="cs-CZ" sz="2800" dirty="0" smtClean="0">
                <a:solidFill>
                  <a:srgbClr val="99FF66"/>
                </a:solidFill>
                <a:latin typeface="Times New Roman" charset="0"/>
                <a:cs typeface="Times New Roman" charset="0"/>
              </a:rPr>
              <a:t>zeměkoule:</a:t>
            </a:r>
            <a:r>
              <a:rPr lang="cs-CZ" sz="2800" dirty="0" smtClean="0">
                <a:latin typeface="Times New Roman" charset="0"/>
                <a:cs typeface="Times New Roman" charset="0"/>
              </a:rPr>
              <a:t> </a:t>
            </a:r>
            <a:r>
              <a:rPr lang="cs-CZ" sz="2800" dirty="0">
                <a:latin typeface="Times New Roman" charset="0"/>
                <a:cs typeface="Times New Roman" charset="0"/>
              </a:rPr>
              <a:t>6378 km</a:t>
            </a:r>
          </a:p>
          <a:p>
            <a:r>
              <a:rPr lang="cs-CZ" sz="2800" dirty="0">
                <a:solidFill>
                  <a:srgbClr val="99FF66"/>
                </a:solidFill>
                <a:latin typeface="Times New Roman" charset="0"/>
                <a:cs typeface="Times New Roman" charset="0"/>
              </a:rPr>
              <a:t>Obvod </a:t>
            </a:r>
            <a:r>
              <a:rPr lang="cs-CZ" sz="2800" dirty="0" smtClean="0">
                <a:solidFill>
                  <a:srgbClr val="99FF66"/>
                </a:solidFill>
                <a:latin typeface="Times New Roman" charset="0"/>
                <a:cs typeface="Times New Roman" charset="0"/>
              </a:rPr>
              <a:t>rovníku:</a:t>
            </a:r>
            <a:r>
              <a:rPr lang="cs-CZ" sz="2800" dirty="0" smtClean="0">
                <a:latin typeface="Times New Roman" charset="0"/>
                <a:cs typeface="Times New Roman" charset="0"/>
              </a:rPr>
              <a:t> </a:t>
            </a:r>
            <a:r>
              <a:rPr lang="cs-CZ" sz="2800" dirty="0">
                <a:latin typeface="Times New Roman" charset="0"/>
                <a:cs typeface="Times New Roman" charset="0"/>
              </a:rPr>
              <a:t>40 075 k m</a:t>
            </a:r>
          </a:p>
          <a:p>
            <a:r>
              <a:rPr lang="cs-CZ" sz="2800" dirty="0">
                <a:solidFill>
                  <a:srgbClr val="99FF66"/>
                </a:solidFill>
                <a:latin typeface="Times New Roman" charset="0"/>
                <a:cs typeface="Times New Roman" charset="0"/>
              </a:rPr>
              <a:t>Počet </a:t>
            </a:r>
            <a:r>
              <a:rPr lang="cs-CZ" sz="2800" dirty="0" smtClean="0">
                <a:solidFill>
                  <a:srgbClr val="99FF66"/>
                </a:solidFill>
                <a:latin typeface="Times New Roman" charset="0"/>
                <a:cs typeface="Times New Roman" charset="0"/>
              </a:rPr>
              <a:t>měsíců:</a:t>
            </a:r>
            <a:r>
              <a:rPr lang="cs-CZ" sz="2800" dirty="0" smtClean="0">
                <a:latin typeface="Times New Roman" charset="0"/>
                <a:cs typeface="Times New Roman" charset="0"/>
              </a:rPr>
              <a:t> </a:t>
            </a:r>
            <a:r>
              <a:rPr lang="cs-CZ" sz="2800" dirty="0">
                <a:latin typeface="Times New Roman" charset="0"/>
                <a:cs typeface="Times New Roman" charset="0"/>
              </a:rPr>
              <a:t>1</a:t>
            </a:r>
          </a:p>
          <a:p>
            <a:r>
              <a:rPr lang="cs-CZ" sz="2800" dirty="0">
                <a:solidFill>
                  <a:srgbClr val="99FF66"/>
                </a:solidFill>
                <a:latin typeface="Times New Roman" charset="0"/>
                <a:cs typeface="Times New Roman" charset="0"/>
              </a:rPr>
              <a:t>Průměrná </a:t>
            </a:r>
            <a:r>
              <a:rPr lang="cs-CZ" sz="2800" dirty="0" smtClean="0">
                <a:solidFill>
                  <a:srgbClr val="99FF66"/>
                </a:solidFill>
                <a:latin typeface="Times New Roman" charset="0"/>
                <a:cs typeface="Times New Roman" charset="0"/>
              </a:rPr>
              <a:t>teplota:</a:t>
            </a:r>
            <a:r>
              <a:rPr lang="cs-CZ" sz="2800" dirty="0" smtClean="0">
                <a:latin typeface="Times New Roman" charset="0"/>
                <a:cs typeface="Times New Roman" charset="0"/>
              </a:rPr>
              <a:t> </a:t>
            </a:r>
            <a:r>
              <a:rPr lang="cs-CZ" sz="2800" dirty="0">
                <a:latin typeface="Times New Roman" charset="0"/>
                <a:cs typeface="Times New Roman" charset="0"/>
              </a:rPr>
              <a:t>15 stupňů Celsia</a:t>
            </a:r>
          </a:p>
          <a:p>
            <a:r>
              <a:rPr lang="cs-CZ" sz="2800" dirty="0">
                <a:solidFill>
                  <a:srgbClr val="99FF66"/>
                </a:solidFill>
                <a:latin typeface="Times New Roman" charset="0"/>
                <a:cs typeface="Times New Roman" charset="0"/>
              </a:rPr>
              <a:t>Sklon zemské osy k oběžné </a:t>
            </a:r>
            <a:r>
              <a:rPr lang="cs-CZ" sz="2800" dirty="0" smtClean="0">
                <a:solidFill>
                  <a:srgbClr val="99FF66"/>
                </a:solidFill>
                <a:latin typeface="Times New Roman" charset="0"/>
                <a:cs typeface="Times New Roman" charset="0"/>
              </a:rPr>
              <a:t>dráze: </a:t>
            </a:r>
            <a:r>
              <a:rPr lang="cs-CZ" sz="2800" dirty="0" smtClean="0">
                <a:latin typeface="Times New Roman" charset="0"/>
                <a:cs typeface="Times New Roman" charset="0"/>
              </a:rPr>
              <a:t>23,5 </a:t>
            </a:r>
            <a:r>
              <a:rPr lang="en-US" sz="2800" dirty="0">
                <a:latin typeface="Times New Roman" charset="0"/>
                <a:cs typeface="Times New Roman" charset="0"/>
              </a:rPr>
              <a:t>°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8100392" y="1484784"/>
            <a:ext cx="586408" cy="4611216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3399"/>
                </a:solidFill>
              </a:rPr>
              <a:t>Pohyby Země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/>
              <a:t>Země vykonává 2 základní pohyby</a:t>
            </a:r>
          </a:p>
          <a:p>
            <a:pPr>
              <a:buFontTx/>
              <a:buNone/>
            </a:pPr>
            <a:endParaRPr lang="cs-CZ"/>
          </a:p>
          <a:p>
            <a:r>
              <a:rPr lang="cs-CZ"/>
              <a:t>1. </a:t>
            </a:r>
            <a:r>
              <a:rPr lang="cs-CZ" sz="4000">
                <a:solidFill>
                  <a:srgbClr val="A50021"/>
                </a:solidFill>
              </a:rPr>
              <a:t>Rotační pohyb</a:t>
            </a:r>
          </a:p>
          <a:p>
            <a:r>
              <a:rPr lang="cs-CZ"/>
              <a:t>2. </a:t>
            </a:r>
            <a:r>
              <a:rPr lang="cs-CZ" sz="4000">
                <a:solidFill>
                  <a:srgbClr val="A50021"/>
                </a:solidFill>
              </a:rPr>
              <a:t>Pohyb Země kolem slunce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561975"/>
          </a:xfrm>
        </p:spPr>
        <p:txBody>
          <a:bodyPr>
            <a:normAutofit fontScale="90000"/>
          </a:bodyPr>
          <a:lstStyle/>
          <a:p>
            <a:r>
              <a:rPr lang="cs-CZ" sz="4000">
                <a:solidFill>
                  <a:srgbClr val="FF3399"/>
                </a:solidFill>
              </a:rPr>
              <a:t>Oběh Země kolem Slunce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7" name="Picture 9" descr="11s_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981075"/>
            <a:ext cx="7219950" cy="5524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287338"/>
          </a:xfrm>
        </p:spPr>
        <p:txBody>
          <a:bodyPr>
            <a:normAutofit fontScale="90000"/>
          </a:bodyPr>
          <a:lstStyle/>
          <a:p>
            <a:r>
              <a:rPr lang="cs-CZ" sz="3200"/>
              <a:t>Střídání ročních období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476250"/>
            <a:ext cx="9144000" cy="22320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000"/>
              <a:t>Sklon zemské osy (23,5 stupně) je důvodem, proč se u nás střídají </a:t>
            </a:r>
            <a:r>
              <a:rPr lang="cs-CZ" sz="2000">
                <a:hlinkClick r:id="rId2" action="ppaction://hlinksldjump" tooltip="Léto - severní polokoule přikloněna ke Slunci (více slunečních paprsků - teplo), zima - severní polokoule odkloněna od Slunce (méně slunečních paprsků - chladno), jaro a podzim je plynulý přechod mezi létem a zimou."/>
              </a:rPr>
              <a:t>čtyři roční období</a:t>
            </a:r>
            <a:r>
              <a:rPr lang="cs-CZ" sz="2000"/>
              <a:t>. Osa je nakloněna neustále stejným směrem.</a:t>
            </a:r>
          </a:p>
          <a:p>
            <a:pPr>
              <a:lnSpc>
                <a:spcPct val="80000"/>
              </a:lnSpc>
            </a:pPr>
            <a:r>
              <a:rPr lang="cs-CZ" sz="2000">
                <a:hlinkClick r:id="rId3" action="ppaction://hlinksldjump"/>
              </a:rPr>
              <a:t>Hraniční dny</a:t>
            </a:r>
            <a:r>
              <a:rPr lang="cs-CZ" sz="2000"/>
              <a:t>: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-	21. března: </a:t>
            </a:r>
            <a:r>
              <a:rPr lang="cs-CZ" sz="2000">
                <a:hlinkClick r:id="rId2" action="ppaction://hlinksldjump" tooltip="Slunce svítí kolmo na rovník a na celou Zemi rovnoměrně - den trvá 12 hodin a noc také 12 hodin (u nás Slunce vychází v 6 hod. a zapadá v 18 hod.) "/>
              </a:rPr>
              <a:t>jarní rovnodennost</a:t>
            </a:r>
            <a:endParaRPr lang="cs-CZ" sz="2000"/>
          </a:p>
          <a:p>
            <a:pPr>
              <a:lnSpc>
                <a:spcPct val="80000"/>
              </a:lnSpc>
              <a:buFontTx/>
              <a:buChar char="-"/>
            </a:pPr>
            <a:r>
              <a:rPr lang="cs-CZ" sz="2000"/>
              <a:t>21. června: </a:t>
            </a:r>
            <a:r>
              <a:rPr lang="cs-CZ" sz="2000">
                <a:hlinkClick r:id="rId2" action="ppaction://hlinksldjump" tooltip="Severní polokoule je nakloněna ke Slunci. Sluneční paprsky dopadají kolmo na obratník Raka (23 a půl stupně severní šířky). U nás východ Slunce ve 4 hod. a zapad ve 20 hod. (16 hod. den/8 hod. noc).Na sevrní polokouli začíná léto na jihu zima. "/>
              </a:rPr>
              <a:t>letní slunovrat</a:t>
            </a:r>
            <a:endParaRPr lang="cs-CZ" sz="2000"/>
          </a:p>
          <a:p>
            <a:pPr>
              <a:lnSpc>
                <a:spcPct val="80000"/>
              </a:lnSpc>
              <a:buFontTx/>
              <a:buChar char="-"/>
            </a:pPr>
            <a:r>
              <a:rPr lang="cs-CZ" sz="2000"/>
              <a:t>23. září: </a:t>
            </a:r>
            <a:r>
              <a:rPr lang="cs-CZ" sz="2000">
                <a:hlinkClick r:id="rId2" action="ppaction://hlinksldjump" tooltip="Sluneční paprsky opět svítí kolmo na rovník. Den i noc je stejně dlouhý 12 hod./12 hod.. U nás začíná podzim."/>
              </a:rPr>
              <a:t>podzimní rovnodennost</a:t>
            </a:r>
            <a:endParaRPr lang="cs-CZ" sz="2000"/>
          </a:p>
          <a:p>
            <a:pPr>
              <a:lnSpc>
                <a:spcPct val="80000"/>
              </a:lnSpc>
              <a:buFontTx/>
              <a:buChar char="-"/>
            </a:pPr>
            <a:r>
              <a:rPr lang="cs-CZ" sz="2000"/>
              <a:t>21. prosince: </a:t>
            </a:r>
            <a:r>
              <a:rPr lang="cs-CZ" sz="2000">
                <a:hlinkClick r:id="rId2" action="ppaction://hlinksldjump" tooltip="Severní polokoule je odkloněna od Slunce. Paprsky svítí v poledne kolmop na obratník Kozoroha. Léto je na jižní polokouli, u nás je zima a jsou také nejkratší dny a nejdelší noci (8 hod. den/16 hod. noc)"/>
              </a:rPr>
              <a:t>zimní slunovrat</a:t>
            </a:r>
            <a:endParaRPr lang="cs-CZ" sz="2000"/>
          </a:p>
          <a:p>
            <a:pPr>
              <a:lnSpc>
                <a:spcPct val="80000"/>
              </a:lnSpc>
              <a:buFontTx/>
              <a:buChar char="-"/>
            </a:pPr>
            <a:endParaRPr lang="cs-CZ" sz="2000"/>
          </a:p>
          <a:p>
            <a:pPr>
              <a:lnSpc>
                <a:spcPct val="80000"/>
              </a:lnSpc>
            </a:pPr>
            <a:endParaRPr lang="cs-CZ" sz="2000"/>
          </a:p>
          <a:p>
            <a:pPr>
              <a:lnSpc>
                <a:spcPct val="80000"/>
              </a:lnSpc>
            </a:pPr>
            <a:endParaRPr lang="cs-CZ" sz="2000"/>
          </a:p>
          <a:p>
            <a:pPr>
              <a:lnSpc>
                <a:spcPct val="80000"/>
              </a:lnSpc>
            </a:pPr>
            <a:endParaRPr lang="cs-CZ" sz="2000"/>
          </a:p>
        </p:txBody>
      </p:sp>
      <p:sp>
        <p:nvSpPr>
          <p:cNvPr id="19463" name="Rectangle 7">
            <a:hlinkClick r:id="rId2" action="ppaction://hlinksldjump" tooltip="Dopad slunečních paprsků během letního slunovaratu (21.6)."/>
          </p:cNvPr>
          <p:cNvSpPr>
            <a:spLocks noChangeArrowheads="1"/>
          </p:cNvSpPr>
          <p:nvPr/>
        </p:nvSpPr>
        <p:spPr bwMode="auto">
          <a:xfrm>
            <a:off x="2484438" y="2565400"/>
            <a:ext cx="2087562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9464" name="Rectangle 8">
            <a:hlinkClick r:id="rId2" action="ppaction://hlinksldjump" tooltip="Dopad slunečních paprsků v době zimního slunovratu (21.12.)"/>
          </p:cNvPr>
          <p:cNvSpPr>
            <a:spLocks noChangeArrowheads="1"/>
          </p:cNvSpPr>
          <p:nvPr/>
        </p:nvSpPr>
        <p:spPr bwMode="auto">
          <a:xfrm>
            <a:off x="4716463" y="2565400"/>
            <a:ext cx="1871662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9467" name="Rectangle 11">
            <a:hlinkClick r:id="rId2" action="ppaction://hlinksldjump" tooltip="Léto začíná 21.6. - letní slunovarat. Sluneční paprsky mají největší intenzitu dopadají &quot;nejkolměji&quot; (ovšem ne kolmo - kolmo slueční paprsky dopadají pouze na obratníky Raka a Kozoroha)."/>
          </p:cNvPr>
          <p:cNvSpPr>
            <a:spLocks noChangeArrowheads="1"/>
          </p:cNvSpPr>
          <p:nvPr/>
        </p:nvSpPr>
        <p:spPr bwMode="auto">
          <a:xfrm>
            <a:off x="4572000" y="4508500"/>
            <a:ext cx="1295400" cy="234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9468" name="Rectangle 12">
            <a:hlinkClick r:id="rId2" action="ppaction://hlinksldjump" tooltip="Na podzim ze stromu opadává listí, může za to změna ročního období - podzim začíná 23. září (tzv. podzimní rovnodennost). Intenzita sluneční paprsků je nižší, ochlazuje se. Délka dne a noci je tento den stejná 12 hod. den/ 12 hod. noc."/>
          </p:cNvPr>
          <p:cNvSpPr>
            <a:spLocks noChangeArrowheads="1"/>
          </p:cNvSpPr>
          <p:nvPr/>
        </p:nvSpPr>
        <p:spPr bwMode="auto">
          <a:xfrm>
            <a:off x="6011863" y="4508500"/>
            <a:ext cx="1368425" cy="234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9469" name="Rectangle 13">
            <a:hlinkClick r:id="rId2" action="ppaction://hlinksldjump" tooltip="Zimní slunovrat připadá na 21.12. Slunce svítí kolmo na obratník Kozoroha na jižní polokouli. U nás v ČR dopadají sluneční paprsky nejšikměji a přináší tak málo tepla - výrazně se ochladí. Dny jsou nejkratší 8 hod. / noc trvá nejdéle 16 hod."/>
          </p:cNvPr>
          <p:cNvSpPr>
            <a:spLocks noChangeArrowheads="1"/>
          </p:cNvSpPr>
          <p:nvPr/>
        </p:nvSpPr>
        <p:spPr bwMode="auto">
          <a:xfrm>
            <a:off x="7451725" y="4508500"/>
            <a:ext cx="1368425" cy="234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</a:p>
          <a:p>
            <a:r>
              <a:rPr lang="cs-CZ" dirty="0" smtClean="0"/>
              <a:t>Atlas Světa</a:t>
            </a:r>
            <a:r>
              <a:rPr lang="cs-CZ" smtClean="0"/>
              <a:t>, Kartografie Praha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4143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28</TotalTime>
  <Words>159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Tvar a rozměry Země Pohyby Země</vt:lpstr>
      <vt:lpstr>Tvar Země</vt:lpstr>
      <vt:lpstr>Základní údaje o Zemi</vt:lpstr>
      <vt:lpstr>Pohyby Země</vt:lpstr>
      <vt:lpstr>Oběh Země kolem Slunce</vt:lpstr>
      <vt:lpstr>Střídání ročních období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7</cp:revision>
  <dcterms:created xsi:type="dcterms:W3CDTF">2010-07-04T09:26:34Z</dcterms:created>
  <dcterms:modified xsi:type="dcterms:W3CDTF">2012-12-30T23:56:52Z</dcterms:modified>
</cp:coreProperties>
</file>