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9" r:id="rId5"/>
    <p:sldId id="270" r:id="rId6"/>
    <p:sldId id="271" r:id="rId7"/>
    <p:sldId id="273" r:id="rId8"/>
    <p:sldId id="274" r:id="rId9"/>
    <p:sldId id="268" r:id="rId10"/>
    <p:sldId id="275" r:id="rId11"/>
    <p:sldId id="276" r:id="rId12"/>
    <p:sldId id="278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434"/>
    <a:srgbClr val="E65A22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CFAD8-AD78-4369-A72D-FD8868CE9F92}" type="datetimeFigureOut">
              <a:rPr lang="cs-CZ" smtClean="0"/>
              <a:pPr/>
              <a:t>30.12.2012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2571744"/>
            <a:ext cx="66437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ZAOKROUHLOVÁNÍ  ČÍSEL  NA  MILIONY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5786454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2012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214950"/>
            <a:ext cx="3273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Matematika 4. ročník</a:t>
            </a:r>
            <a:endParaRPr lang="cs-CZ" sz="2800" dirty="0"/>
          </a:p>
        </p:txBody>
      </p:sp>
      <p:pic>
        <p:nvPicPr>
          <p:cNvPr id="2054" name="Picture 6" descr="C:\Documents and Settings\Jery\Local Settings\Temporary Internet Files\Content.IE5\0JHFYQRD\MC9002339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56275" y="576263"/>
            <a:ext cx="2355850" cy="1917700"/>
          </a:xfrm>
          <a:prstGeom prst="rect">
            <a:avLst/>
          </a:prstGeom>
          <a:noFill/>
        </p:spPr>
      </p:pic>
      <p:pic>
        <p:nvPicPr>
          <p:cNvPr id="2056" name="Picture 8" descr="C:\Documents and Settings\Jery\Local Settings\Temporary Internet Files\Content.IE5\1NRJTLSE\MC9003256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677863"/>
            <a:ext cx="1849438" cy="12192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072198" y="5286388"/>
            <a:ext cx="2370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Lenka Blažková</a:t>
            </a:r>
            <a:endParaRPr lang="cs-CZ" sz="2800" dirty="0"/>
          </a:p>
        </p:txBody>
      </p:sp>
      <p:pic>
        <p:nvPicPr>
          <p:cNvPr id="14337" name="Picture 1" descr="C:\Documents and Settings\Jery\Local Settings\Temporary Internet Files\Content.IE5\1NRJTLSE\MC9002327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3089" y="1243014"/>
            <a:ext cx="1927210" cy="101586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7" y="428604"/>
            <a:ext cx="7895833" cy="614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714488"/>
            <a:ext cx="821537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Anotace</a:t>
            </a:r>
          </a:p>
          <a:p>
            <a:endParaRPr lang="cs-CZ" sz="3600" b="1" dirty="0" smtClean="0">
              <a:solidFill>
                <a:srgbClr val="7030A0"/>
              </a:solidFill>
            </a:endParaRPr>
          </a:p>
          <a:p>
            <a:r>
              <a:rPr lang="cs-CZ" sz="2800" dirty="0" smtClean="0"/>
              <a:t>Prezentace je určena pro žáky 4. tříd. Cílem je zopakovat základní zásady pro zaokrouhlování čísel </a:t>
            </a:r>
          </a:p>
          <a:p>
            <a:r>
              <a:rPr lang="cs-CZ" sz="2800" dirty="0" smtClean="0"/>
              <a:t>a na základě zkušenosti nově vyvodit zaokrouhlování na miliony.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357166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ZOPAKUJ  SI: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1472" y="2357430"/>
            <a:ext cx="78581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ZNAK  PRO  ZAOKROUHLOVÁNÍ</a:t>
            </a:r>
            <a:endParaRPr lang="cs-CZ" sz="4800" dirty="0">
              <a:solidFill>
                <a:srgbClr val="00B05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786182" y="4572008"/>
            <a:ext cx="1071570" cy="1588"/>
          </a:xfrm>
          <a:prstGeom prst="line">
            <a:avLst/>
          </a:prstGeom>
          <a:ln w="69850">
            <a:solidFill>
              <a:srgbClr val="0074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786182" y="4929198"/>
            <a:ext cx="1071570" cy="1588"/>
          </a:xfrm>
          <a:prstGeom prst="line">
            <a:avLst/>
          </a:prstGeom>
          <a:ln w="69850">
            <a:solidFill>
              <a:srgbClr val="0074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Elipsa 10"/>
          <p:cNvSpPr/>
          <p:nvPr/>
        </p:nvSpPr>
        <p:spPr>
          <a:xfrm>
            <a:off x="4214810" y="4071942"/>
            <a:ext cx="214314" cy="214314"/>
          </a:xfrm>
          <a:prstGeom prst="ellipse">
            <a:avLst/>
          </a:prstGeom>
          <a:solidFill>
            <a:srgbClr val="007434"/>
          </a:solidFill>
          <a:ln>
            <a:solidFill>
              <a:srgbClr val="0074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/>
      <p:bldP spid="11" grpId="0" animBg="1"/>
      <p:bldP spid="1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ery\Local Settings\Temporary Internet Files\Content.IE5\B6CJR90P\MC900351540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lum bright="32000"/>
          </a:blip>
          <a:srcRect/>
          <a:stretch>
            <a:fillRect/>
          </a:stretch>
        </p:blipFill>
        <p:spPr bwMode="auto">
          <a:xfrm>
            <a:off x="1571604" y="2214554"/>
            <a:ext cx="3714776" cy="3988760"/>
          </a:xfrm>
          <a:prstGeom prst="rect">
            <a:avLst/>
          </a:prstGeom>
          <a:noFill/>
          <a:effectLst>
            <a:outerShdw dist="50800" dir="5400000" algn="ctr" rotWithShape="0">
              <a:srgbClr val="000000"/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2" name="TextovéPole 1"/>
          <p:cNvSpPr txBox="1"/>
          <p:nvPr/>
        </p:nvSpPr>
        <p:spPr>
          <a:xfrm>
            <a:off x="428596" y="214290"/>
            <a:ext cx="2643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ZOPAKUJ  SI: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00034" y="1500174"/>
            <a:ext cx="13573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Čísla</a:t>
            </a:r>
            <a:endParaRPr lang="cs-CZ" sz="4800" dirty="0">
              <a:solidFill>
                <a:srgbClr val="0070C0"/>
              </a:solidFill>
            </a:endParaRPr>
          </a:p>
        </p:txBody>
      </p:sp>
      <p:pic>
        <p:nvPicPr>
          <p:cNvPr id="2053" name="Picture 5" descr="C:\Documents and Settings\Jery\Local Settings\Temporary Internet Files\Content.IE5\APB05G7A\MC9002512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15272" y="571480"/>
            <a:ext cx="1285884" cy="1712509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643174" y="2000240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1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86116" y="2500306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2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86182" y="3286124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3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14810" y="4071942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4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71670" y="1428736"/>
            <a:ext cx="7858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0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43042" y="6150114"/>
            <a:ext cx="51315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zaokrouhlujeme  </a:t>
            </a:r>
            <a:r>
              <a:rPr lang="cs-CZ" sz="4000" dirty="0" smtClean="0">
                <a:solidFill>
                  <a:srgbClr val="007434"/>
                </a:solidFill>
              </a:rPr>
              <a:t>DOLŮ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pic>
        <p:nvPicPr>
          <p:cNvPr id="2061" name="Picture 13" descr="C:\Documents and Settings\Jery\Local Settings\Temporary Internet Files\Content.IE5\1NRJTLSE\MC9003974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1000108"/>
            <a:ext cx="1827213" cy="164941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56303E-6 L 0.0033 0.6275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3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46945E-18 -6.81471E-6 C 0.00608 -0.02661 0.01216 -0.05298 0.06684 0.01549 C 0.12153 0.08396 0.24653 0.3324 0.32813 0.41128 C 0.40973 0.49016 0.48299 0.48947 0.55625 0.48901 " pathEditMode="relative" ptsTypes="aaaA">
                                      <p:cBhvr>
                                        <p:cTn id="71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3" grpId="0"/>
      <p:bldP spid="14" grpId="0"/>
      <p:bldP spid="15" grpId="0"/>
      <p:bldP spid="16" grpId="0"/>
      <p:bldP spid="17" grpId="0"/>
      <p:bldP spid="21" grpId="0"/>
      <p:bldP spid="2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ery\Local Settings\Temporary Internet Files\Content.IE5\B6CJR90P\MC900351540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lum bright="32000"/>
          </a:blip>
          <a:srcRect/>
          <a:stretch>
            <a:fillRect/>
          </a:stretch>
        </p:blipFill>
        <p:spPr bwMode="auto">
          <a:xfrm>
            <a:off x="1571604" y="2214554"/>
            <a:ext cx="3714776" cy="3988760"/>
          </a:xfrm>
          <a:prstGeom prst="rect">
            <a:avLst/>
          </a:prstGeom>
          <a:noFill/>
          <a:effectLst>
            <a:outerShdw dist="50800" dir="5400000" algn="ctr" rotWithShape="0">
              <a:srgbClr val="000000"/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2" name="TextovéPole 1"/>
          <p:cNvSpPr txBox="1"/>
          <p:nvPr/>
        </p:nvSpPr>
        <p:spPr>
          <a:xfrm>
            <a:off x="500034" y="357166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ZOPAKUJ  SI: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00034" y="1500174"/>
            <a:ext cx="13573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Čísla</a:t>
            </a:r>
            <a:endParaRPr lang="cs-CZ" sz="4800" dirty="0">
              <a:solidFill>
                <a:srgbClr val="0070C0"/>
              </a:solidFill>
            </a:endParaRPr>
          </a:p>
        </p:txBody>
      </p:sp>
      <p:pic>
        <p:nvPicPr>
          <p:cNvPr id="2064" name="Picture 16" descr="C:\Documents and Settings\Jery\Local Settings\Temporary Internet Files\Content.IE5\1NRJTLSE\MC9002512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00992" y="5043752"/>
            <a:ext cx="1143008" cy="1814248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643174" y="2000240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8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86116" y="2500306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7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86182" y="3286124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6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14810" y="4071942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5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71670" y="1428736"/>
            <a:ext cx="7858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9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43042" y="6150114"/>
            <a:ext cx="58366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zaokrouhlujeme  </a:t>
            </a:r>
            <a:r>
              <a:rPr lang="cs-CZ" sz="4000" dirty="0" smtClean="0">
                <a:solidFill>
                  <a:srgbClr val="007434"/>
                </a:solidFill>
              </a:rPr>
              <a:t>NAHORU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pic>
        <p:nvPicPr>
          <p:cNvPr id="2062" name="Picture 14" descr="C:\Documents and Settings\Jery\Local Settings\Temporary Internet Files\Content.IE5\B6CJR90P\MC9003975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9252301">
            <a:off x="5907630" y="4435427"/>
            <a:ext cx="1843088" cy="19446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5.15845E-7 L -0.00434 -0.7240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3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3889E-18 -1.52209E-6 C -0.01632 0.04973 -0.03212 0.09947 -0.11354 0.00509 C -0.19514 -0.08929 -0.39982 -0.45524 -0.48819 -0.5665 C -0.57673 -0.67777 -0.61076 -0.67014 -0.64462 -0.66227 " pathEditMode="relative" ptsTypes="aaaA">
                                      <p:cBhvr>
                                        <p:cTn id="70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/>
      <p:bldP spid="13" grpId="0"/>
      <p:bldP spid="14" grpId="0"/>
      <p:bldP spid="15" grpId="0"/>
      <p:bldP spid="16" grpId="0"/>
      <p:bldP spid="17" grpId="0"/>
      <p:bldP spid="21" grpId="0"/>
      <p:bldP spid="2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357166"/>
            <a:ext cx="92216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POSTUP  ZAOKROUHLOVÁNÍ  NA  MILIONY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0" y="1643050"/>
            <a:ext cx="357341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2 328 456</a:t>
            </a:r>
            <a:endParaRPr lang="cs-CZ" sz="66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643306" y="235743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643306" y="221455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3839864" y="200024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7554" y="3071810"/>
            <a:ext cx="50290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Najdeme si </a:t>
            </a:r>
            <a:r>
              <a:rPr lang="cs-CZ" sz="2800" b="1" dirty="0" smtClean="0">
                <a:solidFill>
                  <a:srgbClr val="C00000"/>
                </a:solidFill>
              </a:rPr>
              <a:t>MILIONY</a:t>
            </a:r>
            <a:r>
              <a:rPr lang="cs-CZ" sz="2800" dirty="0" smtClean="0"/>
              <a:t> a označíme.</a:t>
            </a:r>
            <a:endParaRPr lang="cs-CZ" sz="2800" dirty="0"/>
          </a:p>
        </p:txBody>
      </p:sp>
      <p:sp>
        <p:nvSpPr>
          <p:cNvPr id="16" name="Elipsa 15"/>
          <p:cNvSpPr/>
          <p:nvPr/>
        </p:nvSpPr>
        <p:spPr>
          <a:xfrm>
            <a:off x="214282" y="2643182"/>
            <a:ext cx="71438" cy="7143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428992" y="3786190"/>
            <a:ext cx="55721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Díváme se </a:t>
            </a:r>
            <a:r>
              <a:rPr lang="cs-CZ" sz="2800" b="1" dirty="0" smtClean="0">
                <a:solidFill>
                  <a:srgbClr val="0070C0"/>
                </a:solidFill>
              </a:rPr>
              <a:t>na číslo za tečkou </a:t>
            </a:r>
            <a:r>
              <a:rPr lang="cs-CZ" sz="2800" dirty="0" smtClean="0"/>
              <a:t>– určí nám, kam budeme zaokrouhlovat.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28992" y="4911028"/>
            <a:ext cx="55721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Číslo 3 se zaokrouhluje dolů – číslo nad tečkou se nezmění.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Všechna čísla za tečkou se změní v nuly.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00562" y="1643050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2 000 000</a:t>
            </a:r>
            <a:endParaRPr lang="cs-CZ" sz="6600" dirty="0">
              <a:solidFill>
                <a:srgbClr val="0070C0"/>
              </a:solidFill>
            </a:endParaRPr>
          </a:p>
        </p:txBody>
      </p:sp>
      <p:pic>
        <p:nvPicPr>
          <p:cNvPr id="20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571744"/>
            <a:ext cx="357189" cy="357189"/>
          </a:xfrm>
          <a:prstGeom prst="rect">
            <a:avLst/>
          </a:prstGeom>
          <a:noFill/>
        </p:spPr>
      </p:pic>
      <p:pic>
        <p:nvPicPr>
          <p:cNvPr id="21" name="Picture 5" descr="C:\Documents and Settings\Jery\Local Settings\Temporary Internet Files\Content.IE5\APB05G7A\MC9002512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285860"/>
            <a:ext cx="428628" cy="57083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 animBg="1"/>
      <p:bldP spid="15" grpId="0"/>
      <p:bldP spid="16" grpId="0" animBg="1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357166"/>
            <a:ext cx="92216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POSTUP  ZAOKROUHLOVÁNÍ  NA  MILIONY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0" y="1428736"/>
            <a:ext cx="357341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4 688 152</a:t>
            </a:r>
            <a:endParaRPr lang="cs-CZ" sz="66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500430" y="214311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500430" y="200024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3696988" y="178592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7554" y="3071810"/>
            <a:ext cx="50290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Najdeme si </a:t>
            </a:r>
            <a:r>
              <a:rPr lang="cs-CZ" sz="2800" b="1" dirty="0" smtClean="0">
                <a:solidFill>
                  <a:srgbClr val="C00000"/>
                </a:solidFill>
              </a:rPr>
              <a:t>MILIONY</a:t>
            </a:r>
            <a:r>
              <a:rPr lang="cs-CZ" sz="2800" dirty="0" smtClean="0"/>
              <a:t> a označíme.</a:t>
            </a:r>
            <a:endParaRPr lang="cs-CZ" sz="2800" dirty="0"/>
          </a:p>
        </p:txBody>
      </p:sp>
      <p:sp>
        <p:nvSpPr>
          <p:cNvPr id="16" name="Elipsa 15"/>
          <p:cNvSpPr/>
          <p:nvPr/>
        </p:nvSpPr>
        <p:spPr>
          <a:xfrm>
            <a:off x="285720" y="2357430"/>
            <a:ext cx="71438" cy="7143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428992" y="3786190"/>
            <a:ext cx="55721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Díváme se </a:t>
            </a:r>
            <a:r>
              <a:rPr lang="cs-CZ" sz="2800" b="1" dirty="0" smtClean="0">
                <a:solidFill>
                  <a:srgbClr val="0070C0"/>
                </a:solidFill>
              </a:rPr>
              <a:t>na číslo za tečkou </a:t>
            </a:r>
            <a:r>
              <a:rPr lang="cs-CZ" sz="2800" dirty="0" smtClean="0"/>
              <a:t>– určí nám, kam budeme zaokrouhlovat.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28992" y="4911028"/>
            <a:ext cx="55721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Číslo 6 se zaokrouhluje nahoru – číslo nad tečkou se zvětší o jedno.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Všechna čísla za tečkou se změní v nuly.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86248" y="1500174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5 000 000</a:t>
            </a:r>
            <a:endParaRPr lang="cs-CZ" sz="6600" dirty="0">
              <a:solidFill>
                <a:srgbClr val="0070C0"/>
              </a:solidFill>
            </a:endParaRPr>
          </a:p>
        </p:txBody>
      </p:sp>
      <p:pic>
        <p:nvPicPr>
          <p:cNvPr id="20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357430"/>
            <a:ext cx="357190" cy="357190"/>
          </a:xfrm>
          <a:prstGeom prst="rect">
            <a:avLst/>
          </a:prstGeom>
          <a:noFill/>
        </p:spPr>
      </p:pic>
      <p:pic>
        <p:nvPicPr>
          <p:cNvPr id="21" name="Picture 16" descr="C:\Documents and Settings\Jery\Local Settings\Temporary Internet Files\Content.IE5\1NRJTLSE\MC9002512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000108"/>
            <a:ext cx="428628" cy="68034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 animBg="1"/>
      <p:bldP spid="15" grpId="0"/>
      <p:bldP spid="16" grpId="0" animBg="1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285728"/>
            <a:ext cx="966630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7434"/>
                </a:solidFill>
              </a:rPr>
              <a:t>ZAOKROUHLI  ČÍSLA  NA  MILIONY </a:t>
            </a:r>
            <a:r>
              <a:rPr lang="cs-CZ" sz="2400" dirty="0" smtClean="0"/>
              <a:t>(výsledky říkej ústně)</a:t>
            </a:r>
            <a:r>
              <a:rPr lang="cs-CZ" sz="4400" dirty="0" smtClean="0">
                <a:solidFill>
                  <a:srgbClr val="007434"/>
                </a:solidFill>
              </a:rPr>
              <a:t>.</a:t>
            </a:r>
            <a:endParaRPr lang="cs-CZ" sz="4400" dirty="0">
              <a:solidFill>
                <a:srgbClr val="00743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1571612"/>
            <a:ext cx="35718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6 342 239</a:t>
            </a:r>
            <a:endParaRPr lang="cs-CZ" sz="66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428992" y="592933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428992" y="585789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3643306" y="571501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0" y="5286388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1 951 703</a:t>
            </a:r>
            <a:endParaRPr lang="cs-CZ" sz="6600" dirty="0"/>
          </a:p>
        </p:txBody>
      </p:sp>
      <p:sp>
        <p:nvSpPr>
          <p:cNvPr id="23" name="Obdélník 22"/>
          <p:cNvSpPr/>
          <p:nvPr/>
        </p:nvSpPr>
        <p:spPr>
          <a:xfrm>
            <a:off x="0" y="3500438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2 697 041</a:t>
            </a:r>
            <a:endParaRPr lang="cs-CZ" sz="6600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500430" y="228599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500430" y="221455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500430" y="407194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500430" y="414338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>
            <a:off x="3714744" y="392906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3643306" y="207167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214282" y="2571744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285720" y="4429132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Elipsa 37"/>
          <p:cNvSpPr/>
          <p:nvPr/>
        </p:nvSpPr>
        <p:spPr>
          <a:xfrm>
            <a:off x="285720" y="6357958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-3089329" y="5443545"/>
            <a:ext cx="45719" cy="4571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7170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428868"/>
            <a:ext cx="357189" cy="357189"/>
          </a:xfrm>
          <a:prstGeom prst="rect">
            <a:avLst/>
          </a:prstGeom>
          <a:noFill/>
        </p:spPr>
      </p:pic>
      <p:pic>
        <p:nvPicPr>
          <p:cNvPr id="42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4357694"/>
            <a:ext cx="357190" cy="357190"/>
          </a:xfrm>
          <a:prstGeom prst="rect">
            <a:avLst/>
          </a:prstGeom>
          <a:noFill/>
        </p:spPr>
      </p:pic>
      <p:pic>
        <p:nvPicPr>
          <p:cNvPr id="43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6143644"/>
            <a:ext cx="371471" cy="371471"/>
          </a:xfrm>
          <a:prstGeom prst="rect">
            <a:avLst/>
          </a:prstGeom>
          <a:noFill/>
        </p:spPr>
      </p:pic>
      <p:pic>
        <p:nvPicPr>
          <p:cNvPr id="47" name="Picture 16" descr="C:\Documents and Settings\Jery\Local Settings\Temporary Internet Files\Content.IE5\1NRJTLSE\MC9002512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071810"/>
            <a:ext cx="428628" cy="680343"/>
          </a:xfrm>
          <a:prstGeom prst="rect">
            <a:avLst/>
          </a:prstGeom>
          <a:noFill/>
        </p:spPr>
      </p:pic>
      <p:pic>
        <p:nvPicPr>
          <p:cNvPr id="48" name="Picture 16" descr="C:\Documents and Settings\Jery\Local Settings\Temporary Internet Files\Content.IE5\1NRJTLSE\MC9002512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4929198"/>
            <a:ext cx="428628" cy="680343"/>
          </a:xfrm>
          <a:prstGeom prst="rect">
            <a:avLst/>
          </a:prstGeom>
          <a:noFill/>
        </p:spPr>
      </p:pic>
      <p:pic>
        <p:nvPicPr>
          <p:cNvPr id="49" name="Picture 5" descr="C:\Documents and Settings\Jery\Local Settings\Temporary Internet Files\Content.IE5\APB05G7A\MC90025125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1285860"/>
            <a:ext cx="428628" cy="570836"/>
          </a:xfrm>
          <a:prstGeom prst="rect">
            <a:avLst/>
          </a:prstGeom>
          <a:noFill/>
        </p:spPr>
      </p:pic>
      <p:sp>
        <p:nvSpPr>
          <p:cNvPr id="55" name="Obdélník 54"/>
          <p:cNvSpPr/>
          <p:nvPr/>
        </p:nvSpPr>
        <p:spPr>
          <a:xfrm>
            <a:off x="4071934" y="1785926"/>
            <a:ext cx="243848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6 000 000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071934" y="3714752"/>
            <a:ext cx="243848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3 000 000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044775" y="5490663"/>
            <a:ext cx="243848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2 000 000</a:t>
            </a:r>
            <a:endParaRPr lang="cs-CZ" sz="44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55" grpId="0"/>
      <p:bldP spid="56" grpId="0"/>
      <p:bldP spid="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4282" y="0"/>
            <a:ext cx="835824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7434"/>
                </a:solidFill>
              </a:rPr>
              <a:t>ZAOKROUHLI  ČÍSLA  NA  MILIONY </a:t>
            </a:r>
            <a:r>
              <a:rPr lang="cs-CZ" sz="1600" dirty="0" smtClean="0"/>
              <a:t>(výsledky říkej ústně)</a:t>
            </a:r>
            <a:r>
              <a:rPr lang="cs-CZ" sz="1600" dirty="0" smtClean="0">
                <a:solidFill>
                  <a:srgbClr val="007434"/>
                </a:solidFill>
              </a:rPr>
              <a:t>.</a:t>
            </a:r>
            <a:endParaRPr lang="cs-CZ" sz="1600" dirty="0">
              <a:solidFill>
                <a:srgbClr val="00743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1142984"/>
            <a:ext cx="357341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2 452 102</a:t>
            </a:r>
            <a:endParaRPr lang="cs-CZ" sz="66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428992" y="178592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428992" y="1714488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3571868" y="157161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0" y="5214950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6 561 008</a:t>
            </a:r>
            <a:endParaRPr lang="cs-CZ" sz="6600" dirty="0"/>
          </a:p>
        </p:txBody>
      </p:sp>
      <p:sp>
        <p:nvSpPr>
          <p:cNvPr id="21" name="Obdélník 20"/>
          <p:cNvSpPr/>
          <p:nvPr/>
        </p:nvSpPr>
        <p:spPr>
          <a:xfrm>
            <a:off x="0" y="4214818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8 894 279</a:t>
            </a:r>
            <a:endParaRPr lang="cs-CZ" sz="6600" dirty="0"/>
          </a:p>
        </p:txBody>
      </p:sp>
      <p:sp>
        <p:nvSpPr>
          <p:cNvPr id="22" name="Obdélník 21"/>
          <p:cNvSpPr/>
          <p:nvPr/>
        </p:nvSpPr>
        <p:spPr>
          <a:xfrm>
            <a:off x="0" y="3071810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4 202 543</a:t>
            </a:r>
            <a:endParaRPr lang="cs-CZ" sz="6600" dirty="0"/>
          </a:p>
        </p:txBody>
      </p:sp>
      <p:sp>
        <p:nvSpPr>
          <p:cNvPr id="23" name="Obdélník 22"/>
          <p:cNvSpPr/>
          <p:nvPr/>
        </p:nvSpPr>
        <p:spPr>
          <a:xfrm>
            <a:off x="0" y="2071678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1 167 566</a:t>
            </a:r>
            <a:endParaRPr lang="cs-CZ" sz="6600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3428992" y="271462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428992" y="264318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428992" y="371475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428992" y="364331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428992" y="485776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428992" y="478632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428992" y="585789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3428992" y="578645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3571868" y="350043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3571868" y="464344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3571868" y="250030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Elipsa 34"/>
          <p:cNvSpPr/>
          <p:nvPr/>
        </p:nvSpPr>
        <p:spPr>
          <a:xfrm>
            <a:off x="3571868" y="564357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4786314" y="1142984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1 923 123</a:t>
            </a:r>
            <a:endParaRPr lang="cs-CZ" sz="6600" dirty="0"/>
          </a:p>
        </p:txBody>
      </p:sp>
      <p:sp>
        <p:nvSpPr>
          <p:cNvPr id="37" name="Obdélník 36"/>
          <p:cNvSpPr/>
          <p:nvPr/>
        </p:nvSpPr>
        <p:spPr>
          <a:xfrm>
            <a:off x="4786314" y="2071678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9 430 492</a:t>
            </a:r>
            <a:endParaRPr lang="cs-CZ" sz="6600" dirty="0"/>
          </a:p>
        </p:txBody>
      </p:sp>
      <p:sp>
        <p:nvSpPr>
          <p:cNvPr id="38" name="Obdélník 37"/>
          <p:cNvSpPr/>
          <p:nvPr/>
        </p:nvSpPr>
        <p:spPr>
          <a:xfrm>
            <a:off x="4902142" y="3071810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2 529 784</a:t>
            </a:r>
            <a:endParaRPr lang="cs-CZ" sz="6600" dirty="0"/>
          </a:p>
        </p:txBody>
      </p:sp>
      <p:sp>
        <p:nvSpPr>
          <p:cNvPr id="39" name="Obdélník 38"/>
          <p:cNvSpPr/>
          <p:nvPr/>
        </p:nvSpPr>
        <p:spPr>
          <a:xfrm>
            <a:off x="4893264" y="4214818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6 639 200</a:t>
            </a:r>
            <a:endParaRPr lang="cs-CZ" sz="6600" dirty="0"/>
          </a:p>
        </p:txBody>
      </p:sp>
      <p:sp>
        <p:nvSpPr>
          <p:cNvPr id="40" name="Obdélník 39"/>
          <p:cNvSpPr/>
          <p:nvPr/>
        </p:nvSpPr>
        <p:spPr>
          <a:xfrm>
            <a:off x="4857752" y="5214950"/>
            <a:ext cx="357341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7 983 422</a:t>
            </a:r>
            <a:endParaRPr lang="cs-CZ" sz="6600" dirty="0"/>
          </a:p>
        </p:txBody>
      </p:sp>
      <p:cxnSp>
        <p:nvCxnSpPr>
          <p:cNvPr id="42" name="Přímá spojovací čára 41"/>
          <p:cNvCxnSpPr/>
          <p:nvPr/>
        </p:nvCxnSpPr>
        <p:spPr>
          <a:xfrm>
            <a:off x="8215338" y="185736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8215338" y="178592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8215338" y="271462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8215338" y="264318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8358214" y="371475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8358214" y="364331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8358214" y="478632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8358214" y="471488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8215338" y="585789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8215338" y="578645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Elipsa 51"/>
          <p:cNvSpPr/>
          <p:nvPr/>
        </p:nvSpPr>
        <p:spPr>
          <a:xfrm>
            <a:off x="8358214" y="250030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Elipsa 52"/>
          <p:cNvSpPr/>
          <p:nvPr/>
        </p:nvSpPr>
        <p:spPr>
          <a:xfrm>
            <a:off x="8501090" y="350043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Elipsa 53"/>
          <p:cNvSpPr/>
          <p:nvPr/>
        </p:nvSpPr>
        <p:spPr>
          <a:xfrm>
            <a:off x="8501090" y="457200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Elipsa 54"/>
          <p:cNvSpPr/>
          <p:nvPr/>
        </p:nvSpPr>
        <p:spPr>
          <a:xfrm>
            <a:off x="8358214" y="564357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Elipsa 55"/>
          <p:cNvSpPr/>
          <p:nvPr/>
        </p:nvSpPr>
        <p:spPr>
          <a:xfrm>
            <a:off x="8358214" y="164305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4282" y="0"/>
            <a:ext cx="823687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7434"/>
                </a:solidFill>
              </a:rPr>
              <a:t>ZAOKROUHLI  ČÍSLA  NA  MILIONY </a:t>
            </a:r>
            <a:r>
              <a:rPr lang="cs-CZ" sz="1400" dirty="0" smtClean="0"/>
              <a:t>(výsledky říkej ústně)</a:t>
            </a:r>
            <a:r>
              <a:rPr lang="cs-CZ" sz="1400" dirty="0" smtClean="0">
                <a:solidFill>
                  <a:srgbClr val="007434"/>
                </a:solidFill>
              </a:rPr>
              <a:t>.</a:t>
            </a:r>
            <a:endParaRPr lang="cs-CZ" sz="1400" dirty="0">
              <a:solidFill>
                <a:srgbClr val="00743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-26634" y="857232"/>
            <a:ext cx="26516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2 452 799</a:t>
            </a:r>
            <a:endParaRPr lang="cs-CZ" sz="4800" dirty="0"/>
          </a:p>
        </p:txBody>
      </p:sp>
      <p:sp>
        <p:nvSpPr>
          <p:cNvPr id="14" name="Elipsa 13"/>
          <p:cNvSpPr/>
          <p:nvPr/>
        </p:nvSpPr>
        <p:spPr>
          <a:xfrm>
            <a:off x="2571736" y="121442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0" y="2928934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7 952 109</a:t>
            </a:r>
            <a:endParaRPr lang="cs-CZ" sz="4800" dirty="0"/>
          </a:p>
        </p:txBody>
      </p:sp>
      <p:sp>
        <p:nvSpPr>
          <p:cNvPr id="22" name="Obdélník 21"/>
          <p:cNvSpPr/>
          <p:nvPr/>
        </p:nvSpPr>
        <p:spPr>
          <a:xfrm>
            <a:off x="0" y="2258944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6 809 650</a:t>
            </a:r>
            <a:endParaRPr lang="cs-CZ" sz="4800" dirty="0"/>
          </a:p>
        </p:txBody>
      </p:sp>
      <p:sp>
        <p:nvSpPr>
          <p:cNvPr id="23" name="Obdélník 22"/>
          <p:cNvSpPr/>
          <p:nvPr/>
        </p:nvSpPr>
        <p:spPr>
          <a:xfrm>
            <a:off x="-17756" y="1607538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1 875 111</a:t>
            </a:r>
            <a:endParaRPr lang="cs-CZ" sz="4800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500298" y="421481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2571736" y="257174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2571736" y="321468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2580614" y="187553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14282" y="571480"/>
            <a:ext cx="87868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Pokud Ti vyučující potvrdí správný výsledek, můžeš </a:t>
            </a:r>
            <a:r>
              <a:rPr lang="cs-CZ" dirty="0" smtClean="0"/>
              <a:t>kliknout </a:t>
            </a:r>
            <a:r>
              <a:rPr lang="cs-CZ" dirty="0" smtClean="0"/>
              <a:t>na </a:t>
            </a:r>
            <a:r>
              <a:rPr lang="cs-CZ" dirty="0" smtClean="0"/>
              <a:t>obrázek pastelky.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0" y="3643314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3 807 222</a:t>
            </a:r>
            <a:endParaRPr lang="cs-CZ" sz="4800" dirty="0"/>
          </a:p>
        </p:txBody>
      </p:sp>
      <p:sp>
        <p:nvSpPr>
          <p:cNvPr id="44" name="Obdélník 43"/>
          <p:cNvSpPr/>
          <p:nvPr/>
        </p:nvSpPr>
        <p:spPr>
          <a:xfrm>
            <a:off x="3240898" y="2277114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6 711 677</a:t>
            </a:r>
            <a:endParaRPr lang="cs-CZ" sz="4800" dirty="0"/>
          </a:p>
        </p:txBody>
      </p:sp>
      <p:sp>
        <p:nvSpPr>
          <p:cNvPr id="45" name="Obdélník 44"/>
          <p:cNvSpPr/>
          <p:nvPr/>
        </p:nvSpPr>
        <p:spPr>
          <a:xfrm>
            <a:off x="3214678" y="928670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9 427 544</a:t>
            </a:r>
            <a:endParaRPr lang="cs-CZ" sz="4800" dirty="0"/>
          </a:p>
        </p:txBody>
      </p:sp>
      <p:sp>
        <p:nvSpPr>
          <p:cNvPr id="46" name="Obdélník 45"/>
          <p:cNvSpPr/>
          <p:nvPr/>
        </p:nvSpPr>
        <p:spPr>
          <a:xfrm>
            <a:off x="3205800" y="1571612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5 498 755</a:t>
            </a:r>
            <a:endParaRPr lang="cs-CZ" sz="4800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2500298" y="342900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2500298" y="278605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2482542" y="207167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2500298" y="14287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5786446" y="1500174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5715008" y="214311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5715008" y="278605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2500298" y="135729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2482542" y="200024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2500298" y="271462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2500298" y="335756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2500298" y="414338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5786446" y="14287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5715008" y="207167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5715008" y="271462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Elipsa 63"/>
          <p:cNvSpPr/>
          <p:nvPr/>
        </p:nvSpPr>
        <p:spPr>
          <a:xfrm>
            <a:off x="2571736" y="400050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Elipsa 64"/>
          <p:cNvSpPr/>
          <p:nvPr/>
        </p:nvSpPr>
        <p:spPr>
          <a:xfrm>
            <a:off x="5786446" y="257174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Elipsa 65"/>
          <p:cNvSpPr/>
          <p:nvPr/>
        </p:nvSpPr>
        <p:spPr>
          <a:xfrm>
            <a:off x="5857884" y="128586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Elipsa 66"/>
          <p:cNvSpPr/>
          <p:nvPr/>
        </p:nvSpPr>
        <p:spPr>
          <a:xfrm>
            <a:off x="5786446" y="192880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151" name="Picture 7" descr="C:\Documents and Settings\Jery\Local Settings\Temporary Internet Files\Content.IE5\1NRJTLSE\MC9003841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4546600"/>
            <a:ext cx="957262" cy="1827213"/>
          </a:xfrm>
          <a:prstGeom prst="rect">
            <a:avLst/>
          </a:prstGeom>
          <a:noFill/>
        </p:spPr>
      </p:pic>
      <p:pic>
        <p:nvPicPr>
          <p:cNvPr id="2" name="Picture 2" descr="C:\Documents and Settings\Jery\Local Settings\Temporary Internet Files\Content.IE5\KD838F0Z\MC9001981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19758" y="3857604"/>
            <a:ext cx="6324242" cy="3000396"/>
          </a:xfrm>
          <a:prstGeom prst="rect">
            <a:avLst/>
          </a:prstGeom>
          <a:noFill/>
        </p:spPr>
      </p:pic>
      <p:pic>
        <p:nvPicPr>
          <p:cNvPr id="3" name="Picture 3" descr="C:\Documents and Settings\Jery\Local Settings\Temporary Internet Files\Content.IE5\6BUR2L6B\MC9001992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44" y="3500438"/>
            <a:ext cx="1035050" cy="1963737"/>
          </a:xfrm>
          <a:prstGeom prst="rect">
            <a:avLst/>
          </a:prstGeom>
          <a:noFill/>
        </p:spPr>
      </p:pic>
      <p:pic>
        <p:nvPicPr>
          <p:cNvPr id="63" name="Picture 3" descr="C:\Documents and Settings\Jery\Local Settings\Temporary Internet Files\Content.IE5\6BUR2L6B\MC9001992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3071810"/>
            <a:ext cx="1035050" cy="1963737"/>
          </a:xfrm>
          <a:prstGeom prst="rect">
            <a:avLst/>
          </a:prstGeom>
          <a:noFill/>
        </p:spPr>
      </p:pic>
      <p:pic>
        <p:nvPicPr>
          <p:cNvPr id="2053" name="Picture 5" descr="C:\Documents and Settings\Jery\Local Settings\Temporary Internet Files\Content.IE5\6BUR2L6B\MC90032968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14678" y="5572140"/>
            <a:ext cx="1356016" cy="1066796"/>
          </a:xfrm>
          <a:prstGeom prst="rect">
            <a:avLst/>
          </a:prstGeom>
          <a:noFill/>
        </p:spPr>
      </p:pic>
      <p:pic>
        <p:nvPicPr>
          <p:cNvPr id="4" name="Picture 7" descr="C:\Documents and Settings\Jery\Local Settings\Temporary Internet Files\Content.IE5\U98NIT6X\MC90044040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28" y="2928934"/>
            <a:ext cx="1320789" cy="1320789"/>
          </a:xfrm>
          <a:prstGeom prst="rect">
            <a:avLst/>
          </a:prstGeom>
          <a:noFill/>
        </p:spPr>
      </p:pic>
      <p:pic>
        <p:nvPicPr>
          <p:cNvPr id="2052" name="Picture 4" descr="C:\Documents and Settings\Jery\Local Settings\Temporary Internet Files\Content.IE5\KD838F0Z\MC90035615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15140" y="4857760"/>
            <a:ext cx="2171969" cy="171451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1.29771E-6 L 0.19688 1.29771E-6 " pathEditMode="relative" ptsTypes="AA">
                                      <p:cBhvr>
                                        <p:cTn id="3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-2.10733E-6 C -0.00156 -0.00047 -0.00347 -0.00023 -0.00486 -0.00139 C -0.00573 -0.00208 -0.00538 -0.00394 -0.00591 -0.00509 C -0.00782 -0.01018 -0.00919 -0.0162 -0.01164 -0.02082 C -0.01372 -0.02475 -0.01753 -0.03239 -0.01753 -0.03239 C -0.01962 -0.04164 -0.02327 -0.04997 -0.02534 -0.05945 C -0.02604 -0.06246 -0.02726 -0.06847 -0.02726 -0.06847 C -0.02829 -0.08652 -0.02934 -0.11613 -0.03697 -0.13209 C -0.03802 -0.13625 -0.03872 -0.14088 -0.04184 -0.14365 C -0.05209 -0.15267 -0.06597 -0.15707 -0.07778 -0.1617 C -0.08473 -0.16794 -0.08316 -0.18182 -0.08837 -0.1876 C -0.09028 -0.18969 -0.09462 -0.19177 -0.09705 -0.19269 C -0.11007 -0.19177 -0.11424 -0.19246 -0.12431 -0.1876 C -0.14289 -0.18853 -0.14532 -0.1876 -0.15834 -0.19269 C -0.16563 -0.20333 -0.18854 -0.19894 -0.19323 -0.19917 C -0.20608 -0.20287 -0.21945 -0.19848 -0.23212 -0.2031 C -0.23698 -0.20495 -0.24184 -0.2075 -0.2467 -0.20958 C -0.24896 -0.2105 -0.25348 -0.21212 -0.25348 -0.21212 C -0.25643 -0.21467 -0.25782 -0.21721 -0.26129 -0.2186 C -0.28004 -0.23595 -0.30278 -0.23526 -0.32535 -0.23664 C -0.37657 -0.24405 -0.33177 -0.23803 -0.46025 -0.23803 " pathEditMode="relative" ptsTypes="ffffffffffffffffffffA">
                                      <p:cBhvr>
                                        <p:cTn id="4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4282" y="0"/>
            <a:ext cx="823687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7434"/>
                </a:solidFill>
              </a:rPr>
              <a:t>ZAOKROUHLI  ČÍSLA  NA  MILIONY </a:t>
            </a:r>
            <a:r>
              <a:rPr lang="cs-CZ" sz="1400" dirty="0" smtClean="0"/>
              <a:t>(výsledky říkej ústně)</a:t>
            </a:r>
            <a:r>
              <a:rPr lang="cs-CZ" sz="1400" dirty="0" smtClean="0">
                <a:solidFill>
                  <a:srgbClr val="007434"/>
                </a:solidFill>
              </a:rPr>
              <a:t>.</a:t>
            </a:r>
            <a:endParaRPr lang="cs-CZ" sz="1400" dirty="0">
              <a:solidFill>
                <a:srgbClr val="00743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-26634" y="857232"/>
            <a:ext cx="26516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2 896 002</a:t>
            </a:r>
            <a:endParaRPr lang="cs-CZ" sz="4800" dirty="0"/>
          </a:p>
        </p:txBody>
      </p:sp>
      <p:sp>
        <p:nvSpPr>
          <p:cNvPr id="14" name="Elipsa 13"/>
          <p:cNvSpPr/>
          <p:nvPr/>
        </p:nvSpPr>
        <p:spPr>
          <a:xfrm>
            <a:off x="2571736" y="121442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0" y="2928934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1 922 703</a:t>
            </a:r>
            <a:endParaRPr lang="cs-CZ" sz="4800" dirty="0"/>
          </a:p>
        </p:txBody>
      </p:sp>
      <p:sp>
        <p:nvSpPr>
          <p:cNvPr id="22" name="Obdélník 21"/>
          <p:cNvSpPr/>
          <p:nvPr/>
        </p:nvSpPr>
        <p:spPr>
          <a:xfrm>
            <a:off x="0" y="2258944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7 602 002</a:t>
            </a:r>
            <a:endParaRPr lang="cs-CZ" sz="4800" dirty="0"/>
          </a:p>
        </p:txBody>
      </p:sp>
      <p:sp>
        <p:nvSpPr>
          <p:cNvPr id="23" name="Obdélník 22"/>
          <p:cNvSpPr/>
          <p:nvPr/>
        </p:nvSpPr>
        <p:spPr>
          <a:xfrm>
            <a:off x="-17756" y="1607538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2 099 410</a:t>
            </a:r>
            <a:endParaRPr lang="cs-CZ" sz="4800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8840492" y="1500174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2571736" y="257174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2571736" y="321468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2580614" y="187553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14282" y="571480"/>
            <a:ext cx="87868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Pokud Ti vyučující potvrdí správný výsledek, můžeš </a:t>
            </a:r>
            <a:r>
              <a:rPr lang="cs-CZ" dirty="0" err="1" smtClean="0"/>
              <a:t>kliknoutna</a:t>
            </a:r>
            <a:r>
              <a:rPr lang="cs-CZ" dirty="0" smtClean="0"/>
              <a:t> </a:t>
            </a:r>
            <a:r>
              <a:rPr lang="cs-CZ" dirty="0" smtClean="0"/>
              <a:t>obrázek pastelky.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357950" y="1000108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7 354 211</a:t>
            </a:r>
            <a:endParaRPr lang="cs-CZ" sz="4800" dirty="0"/>
          </a:p>
        </p:txBody>
      </p:sp>
      <p:sp>
        <p:nvSpPr>
          <p:cNvPr id="44" name="Obdélník 43"/>
          <p:cNvSpPr/>
          <p:nvPr/>
        </p:nvSpPr>
        <p:spPr>
          <a:xfrm>
            <a:off x="3240898" y="2277114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6 002 003</a:t>
            </a:r>
            <a:endParaRPr lang="cs-CZ" sz="4800" dirty="0"/>
          </a:p>
        </p:txBody>
      </p:sp>
      <p:sp>
        <p:nvSpPr>
          <p:cNvPr id="45" name="Obdélník 44"/>
          <p:cNvSpPr/>
          <p:nvPr/>
        </p:nvSpPr>
        <p:spPr>
          <a:xfrm>
            <a:off x="3214678" y="928670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9 188 678</a:t>
            </a:r>
            <a:endParaRPr lang="cs-CZ" sz="4800" dirty="0"/>
          </a:p>
        </p:txBody>
      </p:sp>
      <p:sp>
        <p:nvSpPr>
          <p:cNvPr id="46" name="Obdélník 45"/>
          <p:cNvSpPr/>
          <p:nvPr/>
        </p:nvSpPr>
        <p:spPr>
          <a:xfrm>
            <a:off x="3205800" y="1571612"/>
            <a:ext cx="265168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8 721 320</a:t>
            </a:r>
            <a:endParaRPr lang="cs-CZ" sz="4800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2500298" y="342900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2500298" y="278605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2482542" y="207167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2500298" y="14287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5786446" y="1500174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5715008" y="214311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5715008" y="278605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2500298" y="135729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2482542" y="200024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2500298" y="271462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2500298" y="335756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8849370" y="14287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5786446" y="14287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5715008" y="207167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5715008" y="271462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Elipsa 63"/>
          <p:cNvSpPr/>
          <p:nvPr/>
        </p:nvSpPr>
        <p:spPr>
          <a:xfrm>
            <a:off x="8929718" y="128586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Elipsa 64"/>
          <p:cNvSpPr/>
          <p:nvPr/>
        </p:nvSpPr>
        <p:spPr>
          <a:xfrm>
            <a:off x="5786446" y="257174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Elipsa 65"/>
          <p:cNvSpPr/>
          <p:nvPr/>
        </p:nvSpPr>
        <p:spPr>
          <a:xfrm>
            <a:off x="5857884" y="128586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Elipsa 66"/>
          <p:cNvSpPr/>
          <p:nvPr/>
        </p:nvSpPr>
        <p:spPr>
          <a:xfrm>
            <a:off x="5786446" y="192880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151" name="Picture 7" descr="C:\Documents and Settings\Jery\Local Settings\Temporary Internet Files\Content.IE5\1NRJTLSE\MC9003841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4546600"/>
            <a:ext cx="957262" cy="1827213"/>
          </a:xfrm>
          <a:prstGeom prst="rect">
            <a:avLst/>
          </a:prstGeom>
          <a:noFill/>
        </p:spPr>
      </p:pic>
      <p:pic>
        <p:nvPicPr>
          <p:cNvPr id="3077" name="Picture 5" descr="C:\Documents and Settings\Jery\Local Settings\Temporary Internet Files\Content.IE5\KD838F0Z\MC9001909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85096" y="5857868"/>
            <a:ext cx="1358904" cy="100013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078" name="Picture 6" descr="C:\Documents and Settings\Jery\Local Settings\Temporary Internet Files\Content.IE5\6BUR2L6B\MC9002305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29586" y="4429132"/>
            <a:ext cx="1000132" cy="1364101"/>
          </a:xfrm>
          <a:prstGeom prst="rect">
            <a:avLst/>
          </a:prstGeom>
          <a:noFill/>
        </p:spPr>
      </p:pic>
      <p:pic>
        <p:nvPicPr>
          <p:cNvPr id="3082" name="Picture 10" descr="C:\Documents and Settings\Jery\Local Settings\Temporary Internet Files\Content.IE5\6BUR2L6B\MC90035543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43834" y="3143248"/>
            <a:ext cx="1203349" cy="1218062"/>
          </a:xfrm>
          <a:prstGeom prst="rect">
            <a:avLst/>
          </a:prstGeom>
          <a:noFill/>
        </p:spPr>
      </p:pic>
      <p:cxnSp>
        <p:nvCxnSpPr>
          <p:cNvPr id="69" name="Přímá spojovací čára 68"/>
          <p:cNvCxnSpPr/>
          <p:nvPr/>
        </p:nvCxnSpPr>
        <p:spPr>
          <a:xfrm rot="10800000">
            <a:off x="2928926" y="4357694"/>
            <a:ext cx="6215074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10800000">
            <a:off x="2928926" y="5786454"/>
            <a:ext cx="6215074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rot="10800000">
            <a:off x="2928926" y="3143248"/>
            <a:ext cx="6215074" cy="1588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3" name="Picture 11" descr="C:\Documents and Settings\Jery\Local Settings\Temporary Internet Files\Content.IE5\U98NIT6X\MC90027880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85918" y="5942012"/>
            <a:ext cx="685800" cy="91598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cxnSp>
        <p:nvCxnSpPr>
          <p:cNvPr id="73" name="Přímá spojovací čára 72"/>
          <p:cNvCxnSpPr/>
          <p:nvPr/>
        </p:nvCxnSpPr>
        <p:spPr>
          <a:xfrm rot="5400000">
            <a:off x="1071550" y="5000624"/>
            <a:ext cx="3714752" cy="1588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14966E-6 L -0.40174 -0.0050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00" y="-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77585E-8 L -0.52013 -0.0071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00" y="-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79042E-6 L -0.68178 -0.003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00" y="-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5.71362E-7 C 0.00174 -0.03539 0.00278 -0.06986 0.01163 -0.1034 C 0.01302 -0.12745 0.0125 -0.15197 0.00868 -0.1758 C 0.0092 -0.20078 0.00764 -0.22623 0.01163 -0.25075 C 0.01233 -0.26208 0.01285 -0.27504 0.01945 -0.28313 C 0.02031 -0.28822 0.02136 -0.29354 0.02222 -0.29863 C 0.02188 -0.31112 0.02205 -0.32361 0.02136 -0.33611 C 0.02084 -0.34721 0.01823 -0.36016 0.0165 -0.37103 C 0.0158 -0.37543 0.01476 -0.38121 0.01163 -0.38399 C 0.00452 -0.39023 -0.00121 -0.39278 -0.00972 -0.3944 C -0.01198 -0.39394 -0.01441 -0.39417 -0.01649 -0.39324 C -0.01875 -0.39232 -0.02031 -0.38353 -0.02048 -0.38283 C -0.02205 -0.37682 -0.02257 -0.3708 -0.0243 -0.36479 C -0.02482 -0.32755 -0.02621 -0.29239 -0.02135 -0.25607 C -0.01979 -0.226 -0.01996 -0.20772 -0.02048 -0.17326 C -0.021 -0.14226 -0.01701 -0.0916 -0.03212 -0.0606 C -0.03298 -0.05574 -0.03403 -0.05135 -0.03507 -0.04649 C -0.03594 -0.034 -0.03819 -0.02243 -0.03993 -0.01017 C -0.04132 -0.00046 -0.04097 0.00579 -0.04861 0.00926 C -0.05278 0.00717 -0.05573 0.00116 -0.05833 -0.0037 C -0.06111 -0.03192 -0.05764 -0.05991 -0.05538 -0.0879 C -0.05347 -0.1101 -0.05521 -0.1337 -0.04948 -0.15521 C -0.04826 -0.1684 -0.04757 -0.17487 -0.04566 -0.18621 C -0.04427 -0.21281 -0.04375 -0.21351 -0.04566 -0.24705 C -0.046 -0.25237 -0.04861 -0.25954 -0.04948 -0.26509 C -0.05035 -0.27735 -0.05017 -0.28776 -0.04861 -0.30002 C -0.04739 -0.32176 -0.04288 -0.36224 -0.05538 -0.38029 C -0.06371 -0.37797 -0.06528 -0.37127 -0.07083 -0.3634 C -0.07291 -0.35554 -0.07621 -0.34698 -0.07969 -0.34004 C -0.0809 -0.33449 -0.08333 -0.33032 -0.08455 -0.32454 C -0.08837 -0.3065 -0.0908 -0.28822 -0.09427 -0.27018 C -0.09479 -0.25838 -0.09583 -0.24797 -0.09705 -0.23664 C -0.09791 -0.15961 -0.09514 -0.08165 -0.09514 -0.00509 " pathEditMode="relative" ptsTypes="ffffffffffffffffffffffffffffffffA">
                                      <p:cBhvr>
                                        <p:cTn id="38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1354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1428736"/>
            <a:ext cx="75724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BLAŽKOVÁ, Růžena; MATOUŠKOVÁ, Květoslava; VAŇUROVÁ, Milena. </a:t>
            </a:r>
            <a:r>
              <a:rPr lang="cs-CZ" i="1" dirty="0" smtClean="0"/>
              <a:t>Matematika pro 4. ročník základních škol 1. díl. Všeň: Alter, s. r. o., 2003, ISBN 80-85775-97-2.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3857628"/>
            <a:ext cx="27757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 obrázků: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5786" y="450057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Klipart  MS Office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781</TotalTime>
  <Words>385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Paran</dc:creator>
  <cp:lastModifiedBy>Učitel</cp:lastModifiedBy>
  <cp:revision>104</cp:revision>
  <dcterms:created xsi:type="dcterms:W3CDTF">2012-11-11T17:12:08Z</dcterms:created>
  <dcterms:modified xsi:type="dcterms:W3CDTF">2012-12-30T11:08:27Z</dcterms:modified>
</cp:coreProperties>
</file>