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6"/>
  </p:notesMasterIdLst>
  <p:sldIdLst>
    <p:sldId id="260" r:id="rId2"/>
    <p:sldId id="261" r:id="rId3"/>
    <p:sldId id="257" r:id="rId4"/>
    <p:sldId id="291" r:id="rId5"/>
    <p:sldId id="256" r:id="rId6"/>
    <p:sldId id="264" r:id="rId7"/>
    <p:sldId id="278" r:id="rId8"/>
    <p:sldId id="279" r:id="rId9"/>
    <p:sldId id="280" r:id="rId10"/>
    <p:sldId id="281" r:id="rId11"/>
    <p:sldId id="265" r:id="rId12"/>
    <p:sldId id="282" r:id="rId13"/>
    <p:sldId id="266" r:id="rId14"/>
    <p:sldId id="283" r:id="rId15"/>
    <p:sldId id="300" r:id="rId16"/>
    <p:sldId id="267" r:id="rId17"/>
    <p:sldId id="285" r:id="rId18"/>
    <p:sldId id="301" r:id="rId19"/>
    <p:sldId id="284" r:id="rId20"/>
    <p:sldId id="286" r:id="rId21"/>
    <p:sldId id="268" r:id="rId22"/>
    <p:sldId id="287" r:id="rId23"/>
    <p:sldId id="294" r:id="rId24"/>
    <p:sldId id="269" r:id="rId25"/>
    <p:sldId id="305" r:id="rId26"/>
    <p:sldId id="289" r:id="rId27"/>
    <p:sldId id="290" r:id="rId28"/>
    <p:sldId id="288" r:id="rId29"/>
    <p:sldId id="270" r:id="rId30"/>
    <p:sldId id="303" r:id="rId31"/>
    <p:sldId id="272" r:id="rId32"/>
    <p:sldId id="275" r:id="rId33"/>
    <p:sldId id="258" r:id="rId34"/>
    <p:sldId id="292" r:id="rId35"/>
    <p:sldId id="273" r:id="rId36"/>
    <p:sldId id="296" r:id="rId37"/>
    <p:sldId id="293" r:id="rId38"/>
    <p:sldId id="297" r:id="rId39"/>
    <p:sldId id="298" r:id="rId40"/>
    <p:sldId id="304" r:id="rId41"/>
    <p:sldId id="299" r:id="rId42"/>
    <p:sldId id="263" r:id="rId43"/>
    <p:sldId id="277" r:id="rId44"/>
    <p:sldId id="276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 varScale="1">
        <p:scale>
          <a:sx n="73" d="100"/>
          <a:sy n="73" d="100"/>
        </p:scale>
        <p:origin x="-1080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087F0-CBEA-4B6C-BDF6-1948D8F6291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006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43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44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067128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VY_32_INOVACE_14C_6_Savci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_Hlodavci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1.11.2012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hadů.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řád: HLODAVCI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27280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nejvíce druhů savců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a střední velikost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hlodavé zuby (řezáky) – 1 pár v čelisti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 stále dorůstají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- vpředu sklovina – vzadu zubovina -- ostré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vyvinutý sluch a čich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velký počet potomků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možný přenos nemocí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RagondinCrâ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79373"/>
            <a:ext cx="8808913" cy="585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6021288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      lebka nutrie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5517232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78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Mausprof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20473"/>
            <a:ext cx="8880921" cy="592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6048488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    myš  domácí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04448" y="5733256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myš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545754"/>
            <a:ext cx="69847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 a rozšíření: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kosmopolitní  a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synantropní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drobná s dlouhým ocasem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všežravec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ozmnožování: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velmi rychlé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až 20 mláďat – dospívají po měsíci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170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Babym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0"/>
            <a:ext cx="8712968" cy="5805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6023029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4 denní  mládě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54452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90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Lightmatter lab m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22" y="117839"/>
            <a:ext cx="8712968" cy="653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4853478"/>
            <a:ext cx="848335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význam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modelový a laboratorní organismus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přenos nemocí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ničení zásob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44408" y="6237312"/>
            <a:ext cx="634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20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File:GFP Mice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8188821" cy="638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00392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620688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genetické</a:t>
            </a:r>
            <a:r>
              <a:rPr lang="cs-CZ" sz="2800" dirty="0" smtClean="0"/>
              <a:t> inženýrství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342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eldmaus Microtus arval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0315"/>
            <a:ext cx="7918489" cy="653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5805264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hraboš  polní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86847" y="6237312"/>
            <a:ext cx="578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93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hraboš polní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908720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– 12 cm  (ocas 3 cm)  do 50 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malé boltce  a zaoblený čenich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ory – kolonie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býložravec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ozmnožování: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rychlé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10 mláďat  3 – 7x ročně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 pohlavní dospělost samic již po 13 dnech  -- škody na polích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potrava pro dravce  a malé šelmy</a:t>
            </a:r>
          </a:p>
        </p:txBody>
      </p:sp>
    </p:spTree>
    <p:extLst>
      <p:ext uri="{BB962C8B-B14F-4D97-AF65-F5344CB8AC3E}">
        <p14:creationId xmlns:p14="http://schemas.microsoft.com/office/powerpoint/2010/main" val="323155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8640"/>
            <a:ext cx="3024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myšice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lesní</a:t>
            </a:r>
          </a:p>
        </p:txBody>
      </p:sp>
      <p:pic>
        <p:nvPicPr>
          <p:cNvPr id="6146" name="Picture 2" descr="Soubor:Apodemus.flavicoll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59932"/>
            <a:ext cx="7704856" cy="511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83671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nápadné oči a ušní boltce   lesy – šplhá po stromech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46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4624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   krysa obecná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Soubor:Rattus rattus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05" y="737637"/>
            <a:ext cx="7848872" cy="588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00392" y="62373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096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krysa obecná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90357"/>
            <a:ext cx="72008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ělo štíhlé  do 250 mm    250 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ocas delší než tělo a  holý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elké boltce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rst spíše tmavá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ktivita za soumraku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ušší místa + dobře šplhá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skupiny – do 60 jedinců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invazní druh z Asie – již 2 000 let (Římané)</a:t>
            </a:r>
          </a:p>
        </p:txBody>
      </p:sp>
    </p:spTree>
    <p:extLst>
      <p:ext uri="{BB962C8B-B14F-4D97-AF65-F5344CB8AC3E}">
        <p14:creationId xmlns:p14="http://schemas.microsoft.com/office/powerpoint/2010/main" val="28825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všežravec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převládá rostlinná potrava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3 x ročně  6 – 8 mláďat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dožívají se  2 – 3 roky  (za život jen 4 – 5 vrhů)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  v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ČR  vzácná -  jen západ a severní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Polabí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 přenos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nemocí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(mor)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84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WildR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124056" cy="609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40466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potkan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548680"/>
            <a:ext cx="563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53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247849"/>
            <a:ext cx="770485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ělo zavalitější  do 270 mm       500 g (900 g)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ocas kratší než tělo  a lysý  s šupinatou kůží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enší ušní boltce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osmopolitní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synantropní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druh (z Asie)  od 18.stol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oční aktivita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vlhko  - plave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ierarchicky uspořádané skupiny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32656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potkan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44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1369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všežravec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vrh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4 – 7 mláďat – holá a slepá   kojení 3 týdny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3 vrhy ročně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ČR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všude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50.léta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20.století – laboratorní potkan – kmeny odolné vůči nemocem</a:t>
            </a:r>
          </a:p>
        </p:txBody>
      </p:sp>
    </p:spTree>
    <p:extLst>
      <p:ext uri="{BB962C8B-B14F-4D97-AF65-F5344CB8AC3E}">
        <p14:creationId xmlns:p14="http://schemas.microsoft.com/office/powerpoint/2010/main" val="96767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Ratttus rattus vs. norvegicus 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2941"/>
            <a:ext cx="5688632" cy="64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12360" y="60932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63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Hams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7475"/>
            <a:ext cx="8736905" cy="654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4868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křeček  polní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2606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45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křeček polní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908720"/>
            <a:ext cx="77768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rátké zavalité tělo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 pestrá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ícní torby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samotář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žijící v noře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ima – hibernace – budí se každý týden a žere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všežravec - dělá si zásoby na zimu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 až 12   kojí 3 týdny (dospívají ve 2 měsících)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ČR ohrožen 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80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Europäischer Ziesel in Hockstellu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4300"/>
            <a:ext cx="864096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7667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ysel 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00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0357"/>
            <a:ext cx="69847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příbuzný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veverek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denní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aktivita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kolonie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ůvodně stepní oblasti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ima – hibernace (zásobní tuk)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všežravec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8 mláďat počátkem léta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výskyt: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JV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Evropa  a Asie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 ČR kriticky ohrožen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ysel 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90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veverka obecná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Soubor:Kurre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4218806" cy="647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256561"/>
            <a:ext cx="43924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nápadný ocas – kormidlo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tětičky chlupů na uších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ůzné zbarvení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stromech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samotář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denní aktivita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16416" y="63093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36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06489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všežravec - zásoby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před pářením –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pach  a honí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po stromech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4 mláďata (1 – 2 x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ročně)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80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% se nedožije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roku (kuna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liška, lasice,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dravci)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 ČR ohrožena</a:t>
            </a:r>
          </a:p>
        </p:txBody>
      </p:sp>
    </p:spTree>
    <p:extLst>
      <p:ext uri="{BB962C8B-B14F-4D97-AF65-F5344CB8AC3E}">
        <p14:creationId xmlns:p14="http://schemas.microsoft.com/office/powerpoint/2010/main" val="48143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Myocastor coypus 021029 1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89" y="116632"/>
            <a:ext cx="8683111" cy="651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188640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nutrie   říční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188640"/>
            <a:ext cx="550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67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nutrie říční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73448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ětší  40 – 70 cm      4 – 5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plovací blány a nozdry vpředu nahoře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ranžové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hlodáky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nvazní druh         J Amerika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chov – kožešina a maso --- úniky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odní prostředí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kupiny – v čele alfa samice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býložravec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 :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březost 130 dnů    5 – 6 mláďat</a:t>
            </a:r>
          </a:p>
        </p:txBody>
      </p:sp>
    </p:spTree>
    <p:extLst>
      <p:ext uri="{BB962C8B-B14F-4D97-AF65-F5344CB8AC3E}">
        <p14:creationId xmlns:p14="http://schemas.microsoft.com/office/powerpoint/2010/main" val="286525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Beaver pho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9537"/>
            <a:ext cx="8352928" cy="650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580526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obr  evropský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10953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05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bobr evropský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 descr="Soubor:Tree destroying by beav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612" y="543121"/>
            <a:ext cx="4552436" cy="3414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204864"/>
            <a:ext cx="40324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zavalitý 1 m   30 kg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lochý ocas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ustá srst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adní končetiny  +  plovací plány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nozdry uzavíratelné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žurka – průhledné víčko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44408" y="3645024"/>
            <a:ext cx="56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480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849694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kolonie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vodní – pod vodou 20 minut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staví hráze a vodní hrady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aktivní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celý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rok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býložravec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větve (vrba,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topol)   - hlavně lýko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5 mláďat  do 2 let s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rodiči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ČR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vyhuben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počátkem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19.stol (kožešina)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20.stol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 návrat po řekách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reintrodukce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20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65160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5623"/>
            <a:ext cx="8460940" cy="634570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87824" y="6237312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pískomil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87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Morč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6632"/>
            <a:ext cx="5891077" cy="441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0466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morče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2606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19.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4653136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domestikací morčete divokého v J Americe (Inkové)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maso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+ mazlíčci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18.století – móda chovu morčat 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Anglii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96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 dikobraz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Soubor:Hystrix leucura fg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59" y="1073835"/>
            <a:ext cx="8340080" cy="554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620688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nápadné černo – bílé ostny (30 cm)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noční aktivita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žije v norách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býložravec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monogamní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řezí 240 dnů  mláďata vyvinutá s měkkými ostny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32656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dikobraz 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73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Bristol.zoo.capybara.ar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925440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36096" y="404664"/>
            <a:ext cx="2884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kapybara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84368" y="6237312"/>
            <a:ext cx="652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743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 hlodavec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– 1,3 m    v kohoutku  50 cm  až 80 kg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rátké končetiny s plovacími blánami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rápy připomínají kopýtko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Jižní Amerika -  východně od And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ropické oblasti u  vody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nebezpečí – útěk do vody  (potopí se na 8 – 10 minut)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skupiny – harémy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332656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kapybara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74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Chiguires-b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60324"/>
            <a:ext cx="8808913" cy="346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3630503"/>
            <a:ext cx="79928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býložravec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 – 8 vyvinutých  mláďat  (1,5 kg)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3717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367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Nacktmu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5887"/>
            <a:ext cx="8640960" cy="644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rypoš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lysý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3326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4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86056"/>
            <a:ext cx="61926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žije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eusociálně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jako včely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8 – 10 cm   30 – 35 g  královna  50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 i víc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vyčnívající zuby – kopání (dorůstají)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alé slabé končetiny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svraštělá kůže + málo srsti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malé oči – špatně vidí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 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 zemí – pomalý metabolismus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v období such se dále snižuje o 25 %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rypoš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lysý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20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5"/>
            <a:ext cx="763284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skupiny 70 – 90 jedinců</a:t>
            </a:r>
          </a:p>
          <a:p>
            <a:r>
              <a:rPr lang="cs-CZ" sz="2800" dirty="0"/>
              <a:t>1 královna </a:t>
            </a:r>
            <a:r>
              <a:rPr lang="cs-CZ" sz="2800" dirty="0" smtClean="0"/>
              <a:t> +  </a:t>
            </a:r>
            <a:r>
              <a:rPr lang="cs-CZ" sz="2800" dirty="0"/>
              <a:t>2- 3 samci  + dělníci </a:t>
            </a:r>
            <a:r>
              <a:rPr lang="cs-CZ" sz="2800" dirty="0" smtClean="0"/>
              <a:t> (kasty)</a:t>
            </a:r>
            <a:endParaRPr lang="cs-CZ" sz="2800" dirty="0"/>
          </a:p>
          <a:p>
            <a:r>
              <a:rPr lang="cs-CZ" sz="2800" dirty="0"/>
              <a:t>královna žije 12 – 18 let</a:t>
            </a:r>
          </a:p>
          <a:p>
            <a:endParaRPr lang="cs-CZ" sz="2800" dirty="0" smtClean="0"/>
          </a:p>
          <a:p>
            <a:r>
              <a:rPr lang="cs-CZ" sz="2800" b="1" dirty="0"/>
              <a:t>v</a:t>
            </a:r>
            <a:r>
              <a:rPr lang="cs-CZ" sz="2800" b="1" dirty="0" smtClean="0"/>
              <a:t>ýskyt:</a:t>
            </a:r>
            <a:endParaRPr lang="cs-CZ" sz="2800" b="1" dirty="0"/>
          </a:p>
          <a:p>
            <a:r>
              <a:rPr lang="cs-CZ" sz="2800" dirty="0"/>
              <a:t>V Afriky  (Etiopie, Keňa)</a:t>
            </a:r>
          </a:p>
          <a:p>
            <a:endParaRPr lang="cs-CZ" sz="2800" dirty="0"/>
          </a:p>
          <a:p>
            <a:r>
              <a:rPr lang="cs-CZ" sz="2800" b="1" dirty="0"/>
              <a:t>potrava:</a:t>
            </a: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 smtClean="0"/>
              <a:t>obří </a:t>
            </a:r>
            <a:r>
              <a:rPr lang="cs-CZ" sz="2800" dirty="0"/>
              <a:t>hlízy  (postupně okusují)</a:t>
            </a:r>
          </a:p>
          <a:p>
            <a:r>
              <a:rPr lang="cs-CZ" sz="2800" dirty="0" smtClean="0"/>
              <a:t>                    </a:t>
            </a:r>
            <a:r>
              <a:rPr lang="cs-CZ" sz="2800" dirty="0"/>
              <a:t>vlastní výkaly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symbiotické bakterie</a:t>
            </a:r>
          </a:p>
          <a:p>
            <a:endParaRPr lang="cs-CZ" sz="2800" dirty="0"/>
          </a:p>
          <a:p>
            <a:r>
              <a:rPr lang="cs-CZ" sz="2800" dirty="0" smtClean="0"/>
              <a:t>výzkum :  život  + odolnost vůči bolesti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339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Streifenhoernch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88862"/>
            <a:ext cx="6144617" cy="656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44208" y="476672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burunduk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72199" y="6237312"/>
            <a:ext cx="504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55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8155362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DESCOUENS.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  &lt;http://upload.wikimedia.org/wikipedia/commons/thumb/5/53/RagondinCr%C3%A2ne.jpg/800px-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  RagondinCr%C3%A2ne.jpg&gt;.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XOCOTL.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/6/6c/Mausprofil.jpg/800px-Mausprofil.jpg&gt;.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SHWSIE.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bf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/Babymouse.jpg/800px-Babymouse.jpg&gt;.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LOGAN, Aaron.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/7/77/Lightmatter_lab_mice.jpg&gt;.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KOLEKTIV.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/3/3c/GFP_Mice_01.jpg/769px-GFP_Mice_01.jpg&gt;.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DIETER TD.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/1/10/Feldmaus_Microtus_arvalis.jpg/726px-Feldmaus_Microtus_arvalis.jpg&gt;.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LINDSEY, James.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/0/06/Apodemus.flavicollis.jpg&gt;.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2927210"/>
              </p:ext>
            </p:extLst>
          </p:nvPr>
        </p:nvGraphicFramePr>
        <p:xfrm>
          <a:off x="251520" y="3233739"/>
          <a:ext cx="8640961" cy="32918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ZELL.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/b/b7/Rattus_rattus_01.JPG/800px-Rattus_rattus_01.JPG&gt;.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MCKENNA.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/1/15/WildRat.jpg/800px-WildRat.jpg&gt;.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MAALEJ.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&lt;http://upload.wikimedia.org/wikipedia/commons/8/82/Ratttus_rattus_vs._norvegicus_CS.png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KATANSKI.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be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/Hamster.jpg/799px-Hamster.jpg&gt;.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13. HOF.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/1/19/Europ%C3%A4ischer_Ziesel_in_Hockstellung.jpg/800px-Europ%C3%A4ischer_Ziesel_in_Hockstellung.jpg&gt;.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TOIVANEN, TOPPILA.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/6/69/Kurre5.jpg/390px-Kurre5.jpg&gt;.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15.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/e/e3/Myocastor_coypus_021029_1w.JPG&gt;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16. OLSEN.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/c/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cc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/Beaver_pho34.jpg&gt;.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528353" y="3017520"/>
            <a:ext cx="8984071" cy="444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7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2140752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17. HASSE.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/1/1d/Tree_destroying_by_beaver.jpg/800px-Tree_destroying_by_beaver.jpg&gt;.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18. vlastní foto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19.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/5/5d/Mor%C4%8De.jpg&gt;.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20. GELLER-GRIMM.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/d/d9/Hystrix_leucura_fg01.JPG/800px-Hystrix_leucura_fg01.JPG&gt;.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21. PINGSTONE, Adrian.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bc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/Bristol.zoo.capybara.arp.jpg/742px-Bristol.zoo.capybara.arp.jpg&gt;.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22. JSANABRIAG.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/f/f1/Chiguires-bns.jpg&gt;.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23. KLEMENSCHITZ.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/0/02/Nacktmull.jpg/800px-Nacktmull.jpg&gt;.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24.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ANDIW.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22.7.2012].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&lt;http://upload.wikimedia.org/wikipedia/commons/thumb/a/a8/Streifenhoernchen.jpg/562px-Streifenhoernchen.jpg&gt;.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7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285</TotalTime>
  <Words>1045</Words>
  <Application>Microsoft Office PowerPoint</Application>
  <PresentationFormat>Předvádění na obrazovce (4:3)</PresentationFormat>
  <Paragraphs>345</Paragraphs>
  <Slides>44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36</cp:revision>
  <dcterms:created xsi:type="dcterms:W3CDTF">2012-07-15T06:54:02Z</dcterms:created>
  <dcterms:modified xsi:type="dcterms:W3CDTF">2012-12-30T08:24:38Z</dcterms:modified>
</cp:coreProperties>
</file>