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77" r:id="rId2"/>
    <p:sldId id="256" r:id="rId3"/>
    <p:sldId id="272" r:id="rId4"/>
    <p:sldId id="257" r:id="rId5"/>
    <p:sldId id="274" r:id="rId6"/>
    <p:sldId id="273" r:id="rId7"/>
    <p:sldId id="275" r:id="rId8"/>
    <p:sldId id="258" r:id="rId9"/>
    <p:sldId id="259" r:id="rId10"/>
    <p:sldId id="260" r:id="rId11"/>
    <p:sldId id="276" r:id="rId12"/>
    <p:sldId id="271" r:id="rId13"/>
    <p:sldId id="261" r:id="rId14"/>
    <p:sldId id="270" r:id="rId15"/>
    <p:sldId id="268" r:id="rId16"/>
    <p:sldId id="269" r:id="rId17"/>
    <p:sldId id="262" r:id="rId18"/>
    <p:sldId id="264" r:id="rId19"/>
    <p:sldId id="265" r:id="rId20"/>
    <p:sldId id="266" r:id="rId21"/>
    <p:sldId id="267" r:id="rId22"/>
    <p:sldId id="263" r:id="rId23"/>
    <p:sldId id="278" r:id="rId2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1" d="100"/>
          <a:sy n="61" d="100"/>
        </p:scale>
        <p:origin x="-1542"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cs-CZ" smtClean="0"/>
              <a:t>Kliknutím lze upravit styl.</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p>
            <a:fld id="{97743EC5-3ED7-454C-802D-7D1EC4245296}" type="datetimeFigureOut">
              <a:rPr lang="cs-CZ" smtClean="0"/>
              <a:t>10.3.2012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CF9E3A85-2C1D-4AB4-ADF0-FACA0F670E91}" type="slidenum">
              <a:rPr lang="cs-CZ" smtClean="0"/>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97743EC5-3ED7-454C-802D-7D1EC4245296}" type="datetimeFigureOut">
              <a:rPr lang="cs-CZ" smtClean="0"/>
              <a:t>10.3.2012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CF9E3A85-2C1D-4AB4-ADF0-FACA0F670E91}" type="slidenum">
              <a:rPr lang="cs-CZ" smtClean="0"/>
              <a:t>‹#›</a:t>
            </a:fld>
            <a:endParaRPr lang="cs-CZ"/>
          </a:p>
        </p:txBody>
      </p:sp>
      <p:sp>
        <p:nvSpPr>
          <p:cNvPr id="7" name="Title 6"/>
          <p:cNvSpPr>
            <a:spLocks noGrp="1"/>
          </p:cNvSpPr>
          <p:nvPr>
            <p:ph type="title"/>
          </p:nvPr>
        </p:nvSpPr>
        <p:spPr/>
        <p:txBody>
          <a:bodyPr/>
          <a:lstStyle/>
          <a:p>
            <a:r>
              <a:rPr lang="cs-CZ" smtClean="0"/>
              <a:t>Kliknutím lze upravit styl.</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cs-CZ" smtClean="0"/>
              <a:t>Kliknutím lze upravit styl.</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97743EC5-3ED7-454C-802D-7D1EC4245296}" type="datetimeFigureOut">
              <a:rPr lang="cs-CZ" smtClean="0"/>
              <a:t>10.3.2012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CF9E3A85-2C1D-4AB4-ADF0-FACA0F670E91}" type="slidenum">
              <a:rPr lang="cs-CZ" smtClean="0"/>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5" name="Date Placeholder 4"/>
          <p:cNvSpPr>
            <a:spLocks noGrp="1"/>
          </p:cNvSpPr>
          <p:nvPr>
            <p:ph type="dt" sz="half" idx="10"/>
          </p:nvPr>
        </p:nvSpPr>
        <p:spPr/>
        <p:txBody>
          <a:bodyPr/>
          <a:lstStyle/>
          <a:p>
            <a:fld id="{97743EC5-3ED7-454C-802D-7D1EC4245296}" type="datetimeFigureOut">
              <a:rPr lang="cs-CZ" smtClean="0"/>
              <a:t>10.3.2012</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CF9E3A85-2C1D-4AB4-ADF0-FACA0F670E91}" type="slidenum">
              <a:rPr lang="cs-CZ" smtClean="0"/>
              <a:t>‹#›</a:t>
            </a:fld>
            <a:endParaRPr lang="cs-CZ"/>
          </a:p>
        </p:txBody>
      </p:sp>
      <p:sp>
        <p:nvSpPr>
          <p:cNvPr id="9" name="Content Placeholder 8"/>
          <p:cNvSpPr>
            <a:spLocks noGrp="1"/>
          </p:cNvSpPr>
          <p:nvPr>
            <p:ph sz="quarter" idx="13"/>
          </p:nvPr>
        </p:nvSpPr>
        <p:spPr>
          <a:xfrm>
            <a:off x="676655" y="2679192"/>
            <a:ext cx="3822192" cy="344728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1" name="Content Placeholder 10"/>
          <p:cNvSpPr>
            <a:spLocks noGrp="1"/>
          </p:cNvSpPr>
          <p:nvPr>
            <p:ph sz="quarter" idx="14"/>
          </p:nvPr>
        </p:nvSpPr>
        <p:spPr>
          <a:xfrm>
            <a:off x="4645152" y="2679192"/>
            <a:ext cx="3822192" cy="344728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fld id="{97743EC5-3ED7-454C-802D-7D1EC4245296}" type="datetimeFigureOut">
              <a:rPr lang="cs-CZ" smtClean="0"/>
              <a:t>10.3.2012</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CF9E3A85-2C1D-4AB4-ADF0-FACA0F670E91}" type="slidenum">
              <a:rPr lang="cs-CZ" smtClean="0"/>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fld id="{97743EC5-3ED7-454C-802D-7D1EC4245296}" type="datetimeFigureOut">
              <a:rPr lang="cs-CZ" smtClean="0"/>
              <a:t>10.3.2012</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CF9E3A85-2C1D-4AB4-ADF0-FACA0F670E91}"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97743EC5-3ED7-454C-802D-7D1EC4245296}" type="datetimeFigureOut">
              <a:rPr lang="cs-CZ" smtClean="0"/>
              <a:t>10.3.2012</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CF9E3A85-2C1D-4AB4-ADF0-FACA0F670E91}"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97743EC5-3ED7-454C-802D-7D1EC4245296}" type="datetimeFigureOut">
              <a:rPr lang="cs-CZ" smtClean="0"/>
              <a:t>10.3.2012</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CF9E3A85-2C1D-4AB4-ADF0-FACA0F670E91}" type="slidenum">
              <a:rPr lang="cs-CZ" smtClean="0"/>
              <a:t>‹#›</a:t>
            </a:fld>
            <a:endParaRPr lang="cs-CZ"/>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cs-CZ" smtClean="0"/>
              <a:t>Kliknutím lze upravit styl.</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cs-CZ" smtClean="0"/>
              <a:t>Kliknutím lze upravit styl.</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97743EC5-3ED7-454C-802D-7D1EC4245296}" type="datetimeFigureOut">
              <a:rPr lang="cs-CZ" smtClean="0"/>
              <a:t>10.3.2012</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CF9E3A85-2C1D-4AB4-ADF0-FACA0F670E91}" type="slidenum">
              <a:rPr lang="cs-CZ" smtClean="0"/>
              <a:t>‹#›</a:t>
            </a:fld>
            <a:endParaRPr lang="cs-CZ"/>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97743EC5-3ED7-454C-802D-7D1EC4245296}" type="datetimeFigureOut">
              <a:rPr lang="cs-CZ" smtClean="0"/>
              <a:t>10.3.2012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CF9E3A85-2C1D-4AB4-ADF0-FACA0F670E91}"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97743EC5-3ED7-454C-802D-7D1EC4245296}" type="datetimeFigureOut">
              <a:rPr lang="cs-CZ" smtClean="0"/>
              <a:t>10.3.2012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CF9E3A85-2C1D-4AB4-ADF0-FACA0F670E91}" type="slidenum">
              <a:rPr lang="cs-CZ" smtClean="0"/>
              <a:t>‹#›</a:t>
            </a:fld>
            <a:endParaRPr lang="cs-CZ"/>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cs-CZ" smtClean="0"/>
              <a:t>Kliknutím lze upravit styl.</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cs-CZ" smtClean="0"/>
              <a:t>Kliknutím lze upravit styl.</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97743EC5-3ED7-454C-802D-7D1EC4245296}" type="datetimeFigureOut">
              <a:rPr lang="cs-CZ" smtClean="0"/>
              <a:t>10.3.2012</a:t>
            </a:fld>
            <a:endParaRPr lang="cs-CZ"/>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cs-CZ"/>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CF9E3A85-2C1D-4AB4-ADF0-FACA0F670E91}" type="slidenum">
              <a:rPr lang="cs-CZ" smtClean="0"/>
              <a:t>‹#›</a:t>
            </a:fld>
            <a:endParaRPr lang="cs-CZ"/>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 Id="rId5" Type="http://schemas.openxmlformats.org/officeDocument/2006/relationships/image" Target="../media/image27.png"/><Relationship Id="rId4" Type="http://schemas.openxmlformats.org/officeDocument/2006/relationships/image" Target="../media/image26.png"/></Relationships>
</file>

<file path=ppt/slides/_rels/slide1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 Id="rId4" Type="http://schemas.openxmlformats.org/officeDocument/2006/relationships/image" Target="../media/image33.png"/></Relationships>
</file>

<file path=ppt/slides/_rels/slide22.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4" name="Nadpis 1"/>
          <p:cNvSpPr>
            <a:spLocks noGrp="1"/>
          </p:cNvSpPr>
          <p:nvPr>
            <p:ph type="ctrTitle"/>
          </p:nvPr>
        </p:nvSpPr>
        <p:spPr>
          <a:xfrm>
            <a:off x="0" y="1340768"/>
            <a:ext cx="9144000" cy="792088"/>
          </a:xfrm>
        </p:spPr>
        <p:txBody>
          <a:bodyPr/>
          <a:lstStyle/>
          <a:p>
            <a:pPr algn="ctr" eaLnBrk="1" hangingPunct="1"/>
            <a:r>
              <a:rPr lang="cs-CZ" sz="2400" i="0" dirty="0" smtClean="0">
                <a:solidFill>
                  <a:schemeClr val="tx1"/>
                </a:solidFill>
                <a:latin typeface="Arial" charset="0"/>
                <a:cs typeface="Arial" charset="0"/>
              </a:rPr>
              <a:t>Základní škola a Mateřská škola Choustník, okres Tábor</a:t>
            </a:r>
          </a:p>
        </p:txBody>
      </p:sp>
      <p:pic>
        <p:nvPicPr>
          <p:cNvPr id="3075"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35150" y="5373688"/>
            <a:ext cx="5715000" cy="1247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076" name="TextovéPole 1"/>
          <p:cNvSpPr txBox="1">
            <a:spLocks noChangeArrowheads="1"/>
          </p:cNvSpPr>
          <p:nvPr/>
        </p:nvSpPr>
        <p:spPr bwMode="auto">
          <a:xfrm>
            <a:off x="0" y="3184525"/>
            <a:ext cx="914400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r>
              <a:rPr lang="cs-CZ" sz="3200" b="1" dirty="0" smtClean="0">
                <a:cs typeface="Arial" charset="0"/>
              </a:rPr>
              <a:t>VY_32_Inovace_53_Welcome to London </a:t>
            </a:r>
            <a:r>
              <a:rPr lang="cs-CZ" sz="3200" b="1" dirty="0">
                <a:cs typeface="Arial" charset="0"/>
              </a:rPr>
              <a:t>2</a:t>
            </a:r>
          </a:p>
        </p:txBody>
      </p:sp>
    </p:spTree>
    <p:extLst>
      <p:ext uri="{BB962C8B-B14F-4D97-AF65-F5344CB8AC3E}">
        <p14:creationId xmlns:p14="http://schemas.microsoft.com/office/powerpoint/2010/main" val="159322001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a:t>WELCOME TO </a:t>
            </a:r>
            <a:r>
              <a:rPr lang="cs-CZ" dirty="0" smtClean="0"/>
              <a:t>LONDON </a:t>
            </a:r>
            <a:r>
              <a:rPr lang="cs-CZ" dirty="0"/>
              <a:t>2</a:t>
            </a:r>
          </a:p>
        </p:txBody>
      </p:sp>
      <p:sp>
        <p:nvSpPr>
          <p:cNvPr id="3" name="Podnadpis 2"/>
          <p:cNvSpPr>
            <a:spLocks noGrp="1"/>
          </p:cNvSpPr>
          <p:nvPr>
            <p:ph type="subTitle" idx="1"/>
          </p:nvPr>
        </p:nvSpPr>
        <p:spPr>
          <a:xfrm>
            <a:off x="1371600" y="3556000"/>
            <a:ext cx="6400800" cy="2465287"/>
          </a:xfrm>
        </p:spPr>
        <p:txBody>
          <a:bodyPr>
            <a:noAutofit/>
          </a:bodyPr>
          <a:lstStyle/>
          <a:p>
            <a:r>
              <a:rPr lang="cs-CZ" sz="2800" b="1" dirty="0" smtClean="0">
                <a:solidFill>
                  <a:schemeClr val="tx1"/>
                </a:solidFill>
              </a:rPr>
              <a:t>Buckingham </a:t>
            </a:r>
            <a:r>
              <a:rPr lang="cs-CZ" sz="2800" b="1" dirty="0" err="1" smtClean="0">
                <a:solidFill>
                  <a:schemeClr val="tx1"/>
                </a:solidFill>
              </a:rPr>
              <a:t>Palace</a:t>
            </a:r>
            <a:endParaRPr lang="cs-CZ" sz="2800" b="1" dirty="0" smtClean="0">
              <a:solidFill>
                <a:schemeClr val="tx1"/>
              </a:solidFill>
            </a:endParaRPr>
          </a:p>
          <a:p>
            <a:r>
              <a:rPr lang="cs-CZ" sz="2800" b="1" dirty="0" err="1" smtClean="0">
                <a:solidFill>
                  <a:schemeClr val="tx1"/>
                </a:solidFill>
              </a:rPr>
              <a:t>Trafalgar</a:t>
            </a:r>
            <a:r>
              <a:rPr lang="cs-CZ" sz="2800" b="1" dirty="0" smtClean="0">
                <a:solidFill>
                  <a:schemeClr val="tx1"/>
                </a:solidFill>
              </a:rPr>
              <a:t> Square</a:t>
            </a:r>
          </a:p>
          <a:p>
            <a:r>
              <a:rPr lang="cs-CZ" sz="2800" b="1" dirty="0" err="1" smtClean="0">
                <a:solidFill>
                  <a:schemeClr val="tx1"/>
                </a:solidFill>
              </a:rPr>
              <a:t>Whitehall</a:t>
            </a:r>
            <a:endParaRPr lang="cs-CZ" sz="2800" b="1" dirty="0" smtClean="0">
              <a:solidFill>
                <a:schemeClr val="tx1"/>
              </a:solidFill>
            </a:endParaRPr>
          </a:p>
          <a:p>
            <a:r>
              <a:rPr lang="cs-CZ" sz="2800" b="1" dirty="0" err="1" smtClean="0">
                <a:solidFill>
                  <a:schemeClr val="tx1"/>
                </a:solidFill>
              </a:rPr>
              <a:t>Houses</a:t>
            </a:r>
            <a:r>
              <a:rPr lang="cs-CZ" sz="2800" b="1" dirty="0" smtClean="0">
                <a:solidFill>
                  <a:schemeClr val="tx1"/>
                </a:solidFill>
              </a:rPr>
              <a:t> </a:t>
            </a:r>
            <a:r>
              <a:rPr lang="cs-CZ" sz="2800" b="1" dirty="0" err="1" smtClean="0">
                <a:solidFill>
                  <a:schemeClr val="tx1"/>
                </a:solidFill>
              </a:rPr>
              <a:t>of</a:t>
            </a:r>
            <a:r>
              <a:rPr lang="cs-CZ" sz="2800" b="1" dirty="0" smtClean="0">
                <a:solidFill>
                  <a:schemeClr val="tx1"/>
                </a:solidFill>
              </a:rPr>
              <a:t> </a:t>
            </a:r>
            <a:r>
              <a:rPr lang="cs-CZ" sz="2800" b="1" dirty="0" err="1" smtClean="0">
                <a:solidFill>
                  <a:schemeClr val="tx1"/>
                </a:solidFill>
              </a:rPr>
              <a:t>Parliament</a:t>
            </a:r>
            <a:endParaRPr lang="cs-CZ" sz="2800" b="1" dirty="0">
              <a:solidFill>
                <a:schemeClr val="tx1"/>
              </a:solidFill>
            </a:endParaRPr>
          </a:p>
        </p:txBody>
      </p:sp>
    </p:spTree>
    <p:extLst>
      <p:ext uri="{BB962C8B-B14F-4D97-AF65-F5344CB8AC3E}">
        <p14:creationId xmlns:p14="http://schemas.microsoft.com/office/powerpoint/2010/main" val="350147935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lstStyle/>
          <a:p>
            <a:endParaRPr lang="cs-CZ" dirty="0"/>
          </a:p>
        </p:txBody>
      </p:sp>
      <p:sp>
        <p:nvSpPr>
          <p:cNvPr id="3" name="Nadpis 2"/>
          <p:cNvSpPr>
            <a:spLocks noGrp="1"/>
          </p:cNvSpPr>
          <p:nvPr>
            <p:ph type="title"/>
          </p:nvPr>
        </p:nvSpPr>
        <p:spPr>
          <a:xfrm>
            <a:off x="179512" y="338328"/>
            <a:ext cx="8712968" cy="1866536"/>
          </a:xfrm>
        </p:spPr>
        <p:txBody>
          <a:bodyPr>
            <a:normAutofit/>
          </a:bodyPr>
          <a:lstStyle/>
          <a:p>
            <a:r>
              <a:rPr lang="en-US" b="1" dirty="0"/>
              <a:t>Buckingham </a:t>
            </a:r>
            <a:r>
              <a:rPr lang="en-US" b="1" dirty="0" smtClean="0"/>
              <a:t>Palace</a:t>
            </a:r>
            <a:r>
              <a:rPr lang="cs-CZ" b="1" dirty="0" smtClean="0"/>
              <a:t/>
            </a:r>
            <a:br>
              <a:rPr lang="cs-CZ" b="1" dirty="0" smtClean="0"/>
            </a:br>
            <a:r>
              <a:rPr lang="en-US" sz="2200" b="1" dirty="0" smtClean="0">
                <a:solidFill>
                  <a:schemeClr val="tx1"/>
                </a:solidFill>
              </a:rPr>
              <a:t> </a:t>
            </a:r>
            <a:r>
              <a:rPr lang="en-US" sz="2800" b="1" dirty="0">
                <a:solidFill>
                  <a:schemeClr val="tx1"/>
                </a:solidFill>
              </a:rPr>
              <a:t>is the official London </a:t>
            </a:r>
            <a:r>
              <a:rPr lang="en-US" sz="2800" b="1" dirty="0" smtClean="0">
                <a:solidFill>
                  <a:schemeClr val="tx1"/>
                </a:solidFill>
              </a:rPr>
              <a:t>residence</a:t>
            </a:r>
            <a:r>
              <a:rPr lang="cs-CZ" sz="2800" b="1" dirty="0" smtClean="0">
                <a:solidFill>
                  <a:schemeClr val="tx1"/>
                </a:solidFill>
              </a:rPr>
              <a:t/>
            </a:r>
            <a:br>
              <a:rPr lang="cs-CZ" sz="2800" b="1" dirty="0" smtClean="0">
                <a:solidFill>
                  <a:schemeClr val="tx1"/>
                </a:solidFill>
              </a:rPr>
            </a:br>
            <a:r>
              <a:rPr lang="en-US" sz="2800" b="1" dirty="0" smtClean="0">
                <a:solidFill>
                  <a:schemeClr val="tx1"/>
                </a:solidFill>
              </a:rPr>
              <a:t> </a:t>
            </a:r>
            <a:r>
              <a:rPr lang="en-US" sz="2800" b="1" dirty="0">
                <a:solidFill>
                  <a:schemeClr val="tx1"/>
                </a:solidFill>
              </a:rPr>
              <a:t>of the British </a:t>
            </a:r>
            <a:r>
              <a:rPr lang="en-US" sz="2800" b="1" dirty="0" smtClean="0">
                <a:solidFill>
                  <a:schemeClr val="tx1"/>
                </a:solidFill>
              </a:rPr>
              <a:t>monarch</a:t>
            </a:r>
            <a:r>
              <a:rPr lang="cs-CZ" sz="2800" b="1" dirty="0" smtClean="0">
                <a:solidFill>
                  <a:schemeClr val="tx1"/>
                </a:solidFill>
              </a:rPr>
              <a:t>y</a:t>
            </a:r>
            <a:r>
              <a:rPr lang="en-US" sz="2800" b="1" dirty="0" smtClean="0">
                <a:solidFill>
                  <a:schemeClr val="tx1"/>
                </a:solidFill>
              </a:rPr>
              <a:t>. </a:t>
            </a:r>
            <a:endParaRPr lang="cs-CZ" sz="2800" b="1" dirty="0">
              <a:solidFill>
                <a:schemeClr val="tx1"/>
              </a:solidFill>
            </a:endParaRPr>
          </a:p>
        </p:txBody>
      </p:sp>
      <p:pic>
        <p:nvPicPr>
          <p:cNvPr id="1741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576" y="2060848"/>
            <a:ext cx="7572375" cy="4257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4009691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lstStyle/>
          <a:p>
            <a:endParaRPr lang="cs-CZ" dirty="0"/>
          </a:p>
        </p:txBody>
      </p:sp>
      <p:sp>
        <p:nvSpPr>
          <p:cNvPr id="3" name="Nadpis 2"/>
          <p:cNvSpPr>
            <a:spLocks noGrp="1"/>
          </p:cNvSpPr>
          <p:nvPr>
            <p:ph type="title"/>
          </p:nvPr>
        </p:nvSpPr>
        <p:spPr/>
        <p:txBody>
          <a:bodyPr/>
          <a:lstStyle/>
          <a:p>
            <a:r>
              <a:rPr lang="cs-CZ" dirty="0" smtClean="0"/>
              <a:t>BUCKINGHAM PALACE</a:t>
            </a:r>
            <a:endParaRPr lang="cs-CZ"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412776"/>
            <a:ext cx="8712968" cy="51125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8917673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251520" y="2420888"/>
            <a:ext cx="8640959" cy="3705275"/>
          </a:xfrm>
        </p:spPr>
        <p:txBody>
          <a:bodyPr>
            <a:noAutofit/>
          </a:bodyPr>
          <a:lstStyle/>
          <a:p>
            <a:r>
              <a:rPr lang="en-US" sz="2800" b="1" dirty="0"/>
              <a:t>Buckingham Palace </a:t>
            </a:r>
            <a:r>
              <a:rPr lang="en-US" sz="2800" dirty="0"/>
              <a:t>has 775 rooms. These include 19 State rooms, 52 Royal and guest bedrooms, 188 staff bedrooms, 92 offices and 78 bathrooms. </a:t>
            </a:r>
            <a:endParaRPr lang="cs-CZ" sz="2800" dirty="0" smtClean="0"/>
          </a:p>
          <a:p>
            <a:endParaRPr lang="cs-CZ" sz="2800" dirty="0" smtClean="0"/>
          </a:p>
          <a:p>
            <a:r>
              <a:rPr lang="en-US" sz="2800" dirty="0" smtClean="0"/>
              <a:t>In </a:t>
            </a:r>
            <a:r>
              <a:rPr lang="en-US" sz="2800" dirty="0"/>
              <a:t>measurements, the building is 108 </a:t>
            </a:r>
            <a:r>
              <a:rPr lang="en-US" sz="2800" dirty="0" err="1"/>
              <a:t>metres</a:t>
            </a:r>
            <a:r>
              <a:rPr lang="en-US" sz="2800" dirty="0"/>
              <a:t> long across the front, 120 </a:t>
            </a:r>
            <a:r>
              <a:rPr lang="en-US" sz="2800" dirty="0" err="1"/>
              <a:t>metres</a:t>
            </a:r>
            <a:r>
              <a:rPr lang="en-US" sz="2800" dirty="0"/>
              <a:t> deep (including the central </a:t>
            </a:r>
            <a:r>
              <a:rPr lang="en-US" sz="2800" dirty="0" smtClean="0"/>
              <a:t>quadrangle</a:t>
            </a:r>
            <a:r>
              <a:rPr lang="en-US" sz="2800" dirty="0"/>
              <a:t>) and 24 </a:t>
            </a:r>
            <a:r>
              <a:rPr lang="en-US" sz="2800" dirty="0" err="1"/>
              <a:t>metres</a:t>
            </a:r>
            <a:r>
              <a:rPr lang="en-US" sz="2800" dirty="0"/>
              <a:t> </a:t>
            </a:r>
            <a:r>
              <a:rPr lang="en-US" sz="2800" dirty="0" smtClean="0"/>
              <a:t>high</a:t>
            </a:r>
            <a:r>
              <a:rPr lang="cs-CZ" sz="2800" dirty="0" smtClean="0"/>
              <a:t>.</a:t>
            </a:r>
            <a:endParaRPr lang="cs-CZ" sz="2800" dirty="0"/>
          </a:p>
        </p:txBody>
      </p:sp>
      <p:sp>
        <p:nvSpPr>
          <p:cNvPr id="3" name="Nadpis 2"/>
          <p:cNvSpPr>
            <a:spLocks noGrp="1"/>
          </p:cNvSpPr>
          <p:nvPr>
            <p:ph type="title"/>
          </p:nvPr>
        </p:nvSpPr>
        <p:spPr/>
        <p:txBody>
          <a:bodyPr/>
          <a:lstStyle/>
          <a:p>
            <a:r>
              <a:rPr lang="cs-CZ" dirty="0"/>
              <a:t>BUCKINGHAM PALACE</a:t>
            </a:r>
          </a:p>
        </p:txBody>
      </p:sp>
    </p:spTree>
    <p:extLst>
      <p:ext uri="{BB962C8B-B14F-4D97-AF65-F5344CB8AC3E}">
        <p14:creationId xmlns:p14="http://schemas.microsoft.com/office/powerpoint/2010/main" val="322163188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lstStyle/>
          <a:p>
            <a:endParaRPr lang="cs-CZ" dirty="0"/>
          </a:p>
        </p:txBody>
      </p:sp>
      <p:sp>
        <p:nvSpPr>
          <p:cNvPr id="3" name="Nadpis 2"/>
          <p:cNvSpPr>
            <a:spLocks noGrp="1"/>
          </p:cNvSpPr>
          <p:nvPr>
            <p:ph type="title"/>
          </p:nvPr>
        </p:nvSpPr>
        <p:spPr/>
        <p:txBody>
          <a:bodyPr/>
          <a:lstStyle/>
          <a:p>
            <a:r>
              <a:rPr lang="cs-CZ" dirty="0"/>
              <a:t>BUCKINGHAM PALACE</a:t>
            </a:r>
          </a:p>
        </p:txBody>
      </p:sp>
      <p:pic>
        <p:nvPicPr>
          <p:cNvPr id="1843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1447824"/>
            <a:ext cx="3168352" cy="4573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843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95936" y="1447824"/>
            <a:ext cx="4824536" cy="42854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4947777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251521" y="2675466"/>
            <a:ext cx="8568952" cy="4065901"/>
          </a:xfrm>
        </p:spPr>
        <p:txBody>
          <a:bodyPr>
            <a:normAutofit lnSpcReduction="10000"/>
          </a:bodyPr>
          <a:lstStyle/>
          <a:p>
            <a:endParaRPr lang="cs-CZ" dirty="0" smtClean="0"/>
          </a:p>
          <a:p>
            <a:r>
              <a:rPr lang="en-US" sz="2800" b="1" dirty="0" smtClean="0"/>
              <a:t>The </a:t>
            </a:r>
            <a:r>
              <a:rPr lang="en-US" sz="2800" b="1" dirty="0"/>
              <a:t>Queen is Head of State of the UK and 15 other Commonwealth realms. </a:t>
            </a:r>
            <a:endParaRPr lang="cs-CZ" sz="2800" b="1" dirty="0" smtClean="0"/>
          </a:p>
          <a:p>
            <a:r>
              <a:rPr lang="en-US" sz="2800" b="1" dirty="0" smtClean="0"/>
              <a:t>The </a:t>
            </a:r>
            <a:r>
              <a:rPr lang="en-US" sz="2800" b="1" dirty="0"/>
              <a:t>elder daughter of King George VI and Queen Elizabeth, she was born in 1926 and became Queen at the age of </a:t>
            </a:r>
            <a:r>
              <a:rPr lang="en-US" sz="2800" b="1" dirty="0" smtClean="0"/>
              <a:t>25</a:t>
            </a:r>
            <a:r>
              <a:rPr lang="cs-CZ" sz="2800" b="1" dirty="0" smtClean="0"/>
              <a:t>.</a:t>
            </a:r>
            <a:r>
              <a:rPr lang="en-US" sz="2800" b="1" dirty="0" smtClean="0"/>
              <a:t> </a:t>
            </a:r>
            <a:endParaRPr lang="cs-CZ" sz="2800" b="1" dirty="0"/>
          </a:p>
          <a:p>
            <a:r>
              <a:rPr lang="en-US" sz="2800" b="1" dirty="0" smtClean="0"/>
              <a:t>The </a:t>
            </a:r>
            <a:r>
              <a:rPr lang="en-US" sz="2800" b="1" dirty="0"/>
              <a:t>Queen is married to Prince Philip, Duke of Edinburgh and has four children and eight grandchildren. </a:t>
            </a:r>
          </a:p>
          <a:p>
            <a:endParaRPr lang="cs-CZ" sz="2800" b="1" dirty="0"/>
          </a:p>
        </p:txBody>
      </p:sp>
      <p:sp>
        <p:nvSpPr>
          <p:cNvPr id="3" name="Nadpis 2"/>
          <p:cNvSpPr>
            <a:spLocks noGrp="1"/>
          </p:cNvSpPr>
          <p:nvPr>
            <p:ph type="title"/>
          </p:nvPr>
        </p:nvSpPr>
        <p:spPr>
          <a:xfrm>
            <a:off x="3707904" y="548679"/>
            <a:ext cx="5565304" cy="2256433"/>
          </a:xfrm>
        </p:spPr>
        <p:txBody>
          <a:bodyPr>
            <a:normAutofit/>
          </a:bodyPr>
          <a:lstStyle/>
          <a:p>
            <a:r>
              <a:rPr lang="cs-CZ" dirty="0" smtClean="0"/>
              <a:t>HER MAJESTY</a:t>
            </a:r>
            <a:br>
              <a:rPr lang="cs-CZ" dirty="0" smtClean="0"/>
            </a:br>
            <a:r>
              <a:rPr lang="cs-CZ" dirty="0" smtClean="0"/>
              <a:t> THE </a:t>
            </a:r>
            <a:r>
              <a:rPr lang="cs-CZ" dirty="0" smtClean="0"/>
              <a:t>QUEEN</a:t>
            </a:r>
            <a:br>
              <a:rPr lang="cs-CZ" dirty="0" smtClean="0"/>
            </a:br>
            <a:r>
              <a:rPr lang="cs-CZ" dirty="0" smtClean="0">
                <a:solidFill>
                  <a:srgbClr val="FF0000"/>
                </a:solidFill>
              </a:rPr>
              <a:t>ELIZABETH II</a:t>
            </a:r>
            <a:endParaRPr lang="cs-CZ" dirty="0">
              <a:solidFill>
                <a:srgbClr val="FF0000"/>
              </a:solidFill>
            </a:endParaRPr>
          </a:p>
        </p:txBody>
      </p:sp>
      <p:pic>
        <p:nvPicPr>
          <p:cNvPr id="1945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309018"/>
            <a:ext cx="3456384" cy="24960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857420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lstStyle/>
          <a:p>
            <a:endParaRPr lang="cs-CZ" dirty="0"/>
          </a:p>
        </p:txBody>
      </p:sp>
      <p:sp>
        <p:nvSpPr>
          <p:cNvPr id="3" name="Nadpis 2"/>
          <p:cNvSpPr>
            <a:spLocks noGrp="1"/>
          </p:cNvSpPr>
          <p:nvPr>
            <p:ph type="title"/>
          </p:nvPr>
        </p:nvSpPr>
        <p:spPr/>
        <p:txBody>
          <a:bodyPr/>
          <a:lstStyle/>
          <a:p>
            <a:r>
              <a:rPr lang="cs-CZ" dirty="0" smtClean="0"/>
              <a:t>Buckingham </a:t>
            </a:r>
            <a:r>
              <a:rPr lang="cs-CZ" dirty="0" err="1"/>
              <a:t>G</a:t>
            </a:r>
            <a:r>
              <a:rPr lang="cs-CZ" dirty="0" err="1" smtClean="0"/>
              <a:t>ate</a:t>
            </a:r>
            <a:endParaRPr lang="cs-CZ"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2132856"/>
            <a:ext cx="8640960" cy="4067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3502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lstStyle/>
          <a:p>
            <a:endParaRPr lang="cs-CZ" dirty="0"/>
          </a:p>
        </p:txBody>
      </p:sp>
      <p:sp>
        <p:nvSpPr>
          <p:cNvPr id="3" name="Nadpis 2"/>
          <p:cNvSpPr>
            <a:spLocks noGrp="1"/>
          </p:cNvSpPr>
          <p:nvPr>
            <p:ph type="title"/>
          </p:nvPr>
        </p:nvSpPr>
        <p:spPr>
          <a:xfrm>
            <a:off x="457200" y="338328"/>
            <a:ext cx="8229600" cy="1146456"/>
          </a:xfrm>
        </p:spPr>
        <p:txBody>
          <a:bodyPr>
            <a:normAutofit fontScale="90000"/>
          </a:bodyPr>
          <a:lstStyle/>
          <a:p>
            <a:r>
              <a:rPr lang="cs-CZ" dirty="0" smtClean="0"/>
              <a:t/>
            </a:r>
            <a:br>
              <a:rPr lang="cs-CZ" dirty="0" smtClean="0"/>
            </a:br>
            <a:r>
              <a:rPr lang="cs-CZ" dirty="0"/>
              <a:t>BUCKINGHAM PALACE</a:t>
            </a: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772816"/>
            <a:ext cx="8712968" cy="48965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402844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lstStyle/>
          <a:p>
            <a:endParaRPr lang="cs-CZ" dirty="0"/>
          </a:p>
        </p:txBody>
      </p:sp>
      <p:sp>
        <p:nvSpPr>
          <p:cNvPr id="3" name="Nadpis 2"/>
          <p:cNvSpPr>
            <a:spLocks noGrp="1"/>
          </p:cNvSpPr>
          <p:nvPr>
            <p:ph type="title"/>
          </p:nvPr>
        </p:nvSpPr>
        <p:spPr/>
        <p:txBody>
          <a:bodyPr/>
          <a:lstStyle/>
          <a:p>
            <a:r>
              <a:rPr lang="cs-CZ" dirty="0" smtClean="0"/>
              <a:t>TRAFALGAR SQUARE</a:t>
            </a:r>
            <a:endParaRPr lang="cs-CZ" dirty="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1340768"/>
            <a:ext cx="8856984" cy="27363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100"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4" y="4365104"/>
            <a:ext cx="2808312" cy="20882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101"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95836" y="4365104"/>
            <a:ext cx="2880320" cy="20882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105" name="Picture 9"/>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56176" y="4365104"/>
            <a:ext cx="2808312" cy="20882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4923042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872067" y="1988840"/>
            <a:ext cx="7408333" cy="4137323"/>
          </a:xfrm>
        </p:spPr>
        <p:txBody>
          <a:bodyPr>
            <a:normAutofit/>
          </a:bodyPr>
          <a:lstStyle/>
          <a:p>
            <a:r>
              <a:rPr lang="en-US" b="1" dirty="0"/>
              <a:t>Trafalgar Square</a:t>
            </a:r>
            <a:r>
              <a:rPr lang="en-US" dirty="0"/>
              <a:t> is a public space and tourist attraction in central London, England. </a:t>
            </a:r>
            <a:endParaRPr lang="cs-CZ" dirty="0" smtClean="0"/>
          </a:p>
          <a:p>
            <a:r>
              <a:rPr lang="en-US" dirty="0" smtClean="0"/>
              <a:t>At </a:t>
            </a:r>
            <a:r>
              <a:rPr lang="en-US" dirty="0"/>
              <a:t>its </a:t>
            </a:r>
            <a:r>
              <a:rPr lang="en-US" dirty="0" err="1"/>
              <a:t>centre</a:t>
            </a:r>
            <a:r>
              <a:rPr lang="en-US" dirty="0"/>
              <a:t> is </a:t>
            </a:r>
            <a:r>
              <a:rPr lang="en-US" b="1" dirty="0"/>
              <a:t>Nelson's Column</a:t>
            </a:r>
            <a:r>
              <a:rPr lang="en-US" dirty="0"/>
              <a:t>, which is guarded by four lion statues at its base</a:t>
            </a:r>
            <a:r>
              <a:rPr lang="en-US" dirty="0" smtClean="0"/>
              <a:t>.</a:t>
            </a:r>
            <a:endParaRPr lang="cs-CZ" dirty="0" smtClean="0"/>
          </a:p>
          <a:p>
            <a:r>
              <a:rPr lang="en-US" dirty="0" smtClean="0"/>
              <a:t> </a:t>
            </a:r>
            <a:r>
              <a:rPr lang="en-US" dirty="0"/>
              <a:t>There are a number of statues and sculptures in the square, with one plinth displaying changing pieces of contemporary art</a:t>
            </a:r>
            <a:r>
              <a:rPr lang="en-US" dirty="0" smtClean="0"/>
              <a:t>.</a:t>
            </a:r>
            <a:endParaRPr lang="cs-CZ" dirty="0" smtClean="0"/>
          </a:p>
          <a:p>
            <a:r>
              <a:rPr lang="en-US" dirty="0" smtClean="0"/>
              <a:t> </a:t>
            </a:r>
            <a:r>
              <a:rPr lang="en-US" dirty="0"/>
              <a:t>The square is also used for political demonstrations and community gatherings, such as the celebration of New Year's Eve .</a:t>
            </a:r>
          </a:p>
        </p:txBody>
      </p:sp>
      <p:sp>
        <p:nvSpPr>
          <p:cNvPr id="3" name="Nadpis 2"/>
          <p:cNvSpPr>
            <a:spLocks noGrp="1"/>
          </p:cNvSpPr>
          <p:nvPr>
            <p:ph type="title"/>
          </p:nvPr>
        </p:nvSpPr>
        <p:spPr/>
        <p:txBody>
          <a:bodyPr/>
          <a:lstStyle/>
          <a:p>
            <a:r>
              <a:rPr lang="cs-CZ" dirty="0"/>
              <a:t>TRAFALGAR SQUARE</a:t>
            </a:r>
          </a:p>
        </p:txBody>
      </p:sp>
    </p:spTree>
    <p:extLst>
      <p:ext uri="{BB962C8B-B14F-4D97-AF65-F5344CB8AC3E}">
        <p14:creationId xmlns:p14="http://schemas.microsoft.com/office/powerpoint/2010/main" val="296993441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lstStyle/>
          <a:p>
            <a:endParaRPr lang="cs-CZ" dirty="0"/>
          </a:p>
        </p:txBody>
      </p:sp>
      <p:sp>
        <p:nvSpPr>
          <p:cNvPr id="3" name="Nadpis 2"/>
          <p:cNvSpPr>
            <a:spLocks noGrp="1"/>
          </p:cNvSpPr>
          <p:nvPr>
            <p:ph type="title"/>
          </p:nvPr>
        </p:nvSpPr>
        <p:spPr/>
        <p:txBody>
          <a:bodyPr/>
          <a:lstStyle/>
          <a:p>
            <a:endParaRPr lang="cs-CZ"/>
          </a:p>
        </p:txBody>
      </p:sp>
      <p:pic>
        <p:nvPicPr>
          <p:cNvPr id="1638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3608" y="332656"/>
            <a:ext cx="7344816" cy="65253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Šipka doleva 3"/>
          <p:cNvSpPr/>
          <p:nvPr/>
        </p:nvSpPr>
        <p:spPr>
          <a:xfrm>
            <a:off x="5220072" y="2314789"/>
            <a:ext cx="3744416" cy="1030424"/>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TRAFALGAR SQUARE</a:t>
            </a:r>
            <a:endParaRPr lang="cs-CZ" dirty="0"/>
          </a:p>
        </p:txBody>
      </p:sp>
    </p:spTree>
    <p:extLst>
      <p:ext uri="{BB962C8B-B14F-4D97-AF65-F5344CB8AC3E}">
        <p14:creationId xmlns:p14="http://schemas.microsoft.com/office/powerpoint/2010/main" val="374978703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lstStyle/>
          <a:p>
            <a:endParaRPr lang="cs-CZ" dirty="0"/>
          </a:p>
        </p:txBody>
      </p:sp>
      <p:sp>
        <p:nvSpPr>
          <p:cNvPr id="3" name="Nadpis 2"/>
          <p:cNvSpPr>
            <a:spLocks noGrp="1"/>
          </p:cNvSpPr>
          <p:nvPr>
            <p:ph type="title"/>
          </p:nvPr>
        </p:nvSpPr>
        <p:spPr/>
        <p:txBody>
          <a:bodyPr/>
          <a:lstStyle/>
          <a:p>
            <a:r>
              <a:rPr lang="cs-CZ" dirty="0"/>
              <a:t>TRAFALGAR SQUARE</a:t>
            </a:r>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000" y="1484784"/>
            <a:ext cx="7620000" cy="44635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4183702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lstStyle/>
          <a:p>
            <a:r>
              <a:rPr lang="cs-CZ" dirty="0" smtClean="0"/>
              <a:t>                                 </a:t>
            </a:r>
            <a:endParaRPr lang="cs-CZ" dirty="0"/>
          </a:p>
        </p:txBody>
      </p:sp>
      <p:sp>
        <p:nvSpPr>
          <p:cNvPr id="3" name="Nadpis 2"/>
          <p:cNvSpPr>
            <a:spLocks noGrp="1"/>
          </p:cNvSpPr>
          <p:nvPr>
            <p:ph type="title"/>
          </p:nvPr>
        </p:nvSpPr>
        <p:spPr>
          <a:xfrm>
            <a:off x="457200" y="188640"/>
            <a:ext cx="8229600" cy="2241318"/>
          </a:xfrm>
        </p:spPr>
        <p:txBody>
          <a:bodyPr>
            <a:noAutofit/>
          </a:bodyPr>
          <a:lstStyle/>
          <a:p>
            <a:r>
              <a:rPr lang="en-US" sz="3600" b="1" dirty="0"/>
              <a:t>Nelson's Column</a:t>
            </a:r>
            <a:r>
              <a:rPr lang="en-US" sz="3600" dirty="0"/>
              <a:t> </a:t>
            </a:r>
            <a:r>
              <a:rPr lang="cs-CZ" sz="3600" dirty="0" smtClean="0"/>
              <a:t/>
            </a:r>
            <a:br>
              <a:rPr lang="cs-CZ" sz="3600" dirty="0" smtClean="0"/>
            </a:br>
            <a:r>
              <a:rPr lang="en-US" sz="2800" b="1" dirty="0" smtClean="0">
                <a:solidFill>
                  <a:schemeClr val="tx1"/>
                </a:solidFill>
              </a:rPr>
              <a:t>is </a:t>
            </a:r>
            <a:r>
              <a:rPr lang="en-US" sz="2800" b="1" dirty="0">
                <a:solidFill>
                  <a:schemeClr val="tx1"/>
                </a:solidFill>
              </a:rPr>
              <a:t>a monument in Trafalgar Square in central London built to commemorate Admiral Nelson, who died at the Battle of </a:t>
            </a:r>
            <a:r>
              <a:rPr lang="en-US" sz="2800" b="1" dirty="0" err="1" smtClean="0">
                <a:solidFill>
                  <a:schemeClr val="tx1"/>
                </a:solidFill>
              </a:rPr>
              <a:t>Trafalg</a:t>
            </a:r>
            <a:r>
              <a:rPr lang="cs-CZ" sz="2800" b="1" dirty="0" smtClean="0">
                <a:solidFill>
                  <a:schemeClr val="tx1"/>
                </a:solidFill>
              </a:rPr>
              <a:t>ar</a:t>
            </a:r>
            <a:r>
              <a:rPr lang="en-US" sz="2800" b="1" dirty="0" smtClean="0">
                <a:solidFill>
                  <a:schemeClr val="tx1"/>
                </a:solidFill>
              </a:rPr>
              <a:t> </a:t>
            </a:r>
            <a:r>
              <a:rPr lang="en-US" sz="2800" b="1" dirty="0">
                <a:solidFill>
                  <a:schemeClr val="tx1"/>
                </a:solidFill>
              </a:rPr>
              <a:t>in 1805. The monument was constructed between 1840 and </a:t>
            </a:r>
            <a:r>
              <a:rPr lang="en-US" sz="2800" b="1" dirty="0" smtClean="0">
                <a:solidFill>
                  <a:schemeClr val="tx1"/>
                </a:solidFill>
              </a:rPr>
              <a:t>1843</a:t>
            </a:r>
            <a:r>
              <a:rPr lang="cs-CZ" sz="2800" b="1" dirty="0" smtClean="0">
                <a:solidFill>
                  <a:schemeClr val="tx1"/>
                </a:solidFill>
              </a:rPr>
              <a:t>.</a:t>
            </a:r>
            <a:r>
              <a:rPr lang="en-US" sz="2800" b="1" dirty="0" smtClean="0">
                <a:solidFill>
                  <a:schemeClr val="tx1"/>
                </a:solidFill>
              </a:rPr>
              <a:t> </a:t>
            </a:r>
            <a:endParaRPr lang="cs-CZ" sz="2800" b="1" dirty="0">
              <a:solidFill>
                <a:schemeClr val="tx1"/>
              </a:solidFill>
            </a:endParaRPr>
          </a:p>
        </p:txBody>
      </p:sp>
      <p:pic>
        <p:nvPicPr>
          <p:cNvPr id="153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2429958"/>
            <a:ext cx="2448272" cy="42484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5363"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75856" y="4798899"/>
            <a:ext cx="3168708" cy="18722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5364"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88224" y="2854683"/>
            <a:ext cx="2376264" cy="38164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ovéPole 4"/>
          <p:cNvSpPr txBox="1"/>
          <p:nvPr/>
        </p:nvSpPr>
        <p:spPr>
          <a:xfrm rot="10800000" flipV="1">
            <a:off x="2915815" y="3027150"/>
            <a:ext cx="4248473" cy="954107"/>
          </a:xfrm>
          <a:prstGeom prst="rect">
            <a:avLst/>
          </a:prstGeom>
          <a:noFill/>
        </p:spPr>
        <p:txBody>
          <a:bodyPr wrap="square" rtlCol="0">
            <a:spAutoFit/>
          </a:bodyPr>
          <a:lstStyle/>
          <a:p>
            <a:r>
              <a:rPr lang="cs-CZ" sz="2800" dirty="0" smtClean="0"/>
              <a:t>5,5m – </a:t>
            </a:r>
            <a:r>
              <a:rPr lang="cs-CZ" sz="2800" dirty="0" err="1" smtClean="0"/>
              <a:t>statue</a:t>
            </a:r>
            <a:r>
              <a:rPr lang="cs-CZ" sz="2800" dirty="0" smtClean="0"/>
              <a:t> </a:t>
            </a:r>
            <a:r>
              <a:rPr lang="cs-CZ" sz="2800" dirty="0" err="1" smtClean="0"/>
              <a:t>of</a:t>
            </a:r>
            <a:r>
              <a:rPr lang="cs-CZ" sz="2800" dirty="0" smtClean="0"/>
              <a:t> Nelson</a:t>
            </a:r>
          </a:p>
          <a:p>
            <a:r>
              <a:rPr lang="cs-CZ" sz="2800" dirty="0" smtClean="0"/>
              <a:t>46 m – granite </a:t>
            </a:r>
            <a:r>
              <a:rPr lang="cs-CZ" sz="2800" dirty="0" err="1" smtClean="0"/>
              <a:t>column</a:t>
            </a:r>
            <a:endParaRPr lang="cs-CZ" sz="2800" dirty="0"/>
          </a:p>
        </p:txBody>
      </p:sp>
    </p:spTree>
    <p:extLst>
      <p:ext uri="{BB962C8B-B14F-4D97-AF65-F5344CB8AC3E}">
        <p14:creationId xmlns:p14="http://schemas.microsoft.com/office/powerpoint/2010/main" val="354051164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lstStyle/>
          <a:p>
            <a:endParaRPr lang="cs-CZ" dirty="0"/>
          </a:p>
        </p:txBody>
      </p:sp>
      <p:sp>
        <p:nvSpPr>
          <p:cNvPr id="3" name="Nadpis 2"/>
          <p:cNvSpPr>
            <a:spLocks noGrp="1"/>
          </p:cNvSpPr>
          <p:nvPr>
            <p:ph type="title"/>
          </p:nvPr>
        </p:nvSpPr>
        <p:spPr/>
        <p:txBody>
          <a:bodyPr/>
          <a:lstStyle/>
          <a:p>
            <a:r>
              <a:rPr lang="cs-CZ" dirty="0" smtClean="0"/>
              <a:t>NATIONAL GALLERY</a:t>
            </a:r>
            <a:endParaRPr lang="cs-CZ" dirty="0"/>
          </a:p>
        </p:txBody>
      </p:sp>
      <p:pic>
        <p:nvPicPr>
          <p:cNvPr id="133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484784"/>
            <a:ext cx="8640960" cy="24482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331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4077072"/>
            <a:ext cx="4176464" cy="2592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3316"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44008" y="4149080"/>
            <a:ext cx="4248472" cy="25202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5423994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lstStyle/>
          <a:p>
            <a:endParaRPr lang="cs-CZ" dirty="0"/>
          </a:p>
        </p:txBody>
      </p:sp>
      <p:sp>
        <p:nvSpPr>
          <p:cNvPr id="3" name="Nadpis 2"/>
          <p:cNvSpPr>
            <a:spLocks noGrp="1"/>
          </p:cNvSpPr>
          <p:nvPr>
            <p:ph type="title"/>
          </p:nvPr>
        </p:nvSpPr>
        <p:spPr>
          <a:xfrm>
            <a:off x="457200" y="0"/>
            <a:ext cx="8229600" cy="2636912"/>
          </a:xfrm>
        </p:spPr>
        <p:txBody>
          <a:bodyPr>
            <a:normAutofit/>
          </a:bodyPr>
          <a:lstStyle/>
          <a:p>
            <a:r>
              <a:rPr lang="en-US" sz="4000" b="1" dirty="0">
                <a:solidFill>
                  <a:schemeClr val="bg1"/>
                </a:solidFill>
              </a:rPr>
              <a:t>The National Gallery </a:t>
            </a:r>
            <a:r>
              <a:rPr lang="cs-CZ" sz="2000" b="1" dirty="0" smtClean="0">
                <a:solidFill>
                  <a:schemeClr val="tx1"/>
                </a:solidFill>
              </a:rPr>
              <a:t/>
            </a:r>
            <a:br>
              <a:rPr lang="cs-CZ" sz="2000" b="1" dirty="0" smtClean="0">
                <a:solidFill>
                  <a:schemeClr val="tx1"/>
                </a:solidFill>
              </a:rPr>
            </a:br>
            <a:r>
              <a:rPr lang="en-US" sz="2800" b="1" dirty="0" smtClean="0">
                <a:solidFill>
                  <a:schemeClr val="tx1"/>
                </a:solidFill>
              </a:rPr>
              <a:t>in </a:t>
            </a:r>
            <a:r>
              <a:rPr lang="en-US" sz="2800" b="1" dirty="0">
                <a:solidFill>
                  <a:schemeClr val="tx1"/>
                </a:solidFill>
              </a:rPr>
              <a:t>London was founded in 1824 and houses a rich collection of over 2,300 paintings dating from the mid-13th century to 1900 in its home on Trafalgar Square</a:t>
            </a:r>
            <a:endParaRPr lang="cs-CZ" sz="2800" b="1" dirty="0">
              <a:solidFill>
                <a:schemeClr val="tx1"/>
              </a:solidFill>
            </a:endParaRPr>
          </a:p>
        </p:txBody>
      </p:sp>
      <p:pic>
        <p:nvPicPr>
          <p:cNvPr id="1433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1" y="2492896"/>
            <a:ext cx="8712968" cy="41044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5996198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title"/>
          </p:nvPr>
        </p:nvSpPr>
        <p:spPr>
          <a:xfrm>
            <a:off x="467544" y="260648"/>
            <a:ext cx="8229600" cy="2808312"/>
          </a:xfrm>
        </p:spPr>
        <p:txBody>
          <a:bodyPr>
            <a:noAutofit/>
          </a:bodyPr>
          <a:lstStyle/>
          <a:p>
            <a:r>
              <a:rPr lang="en-US" sz="4000" b="1" dirty="0">
                <a:solidFill>
                  <a:schemeClr val="bg1"/>
                </a:solidFill>
              </a:rPr>
              <a:t>Whitehall </a:t>
            </a:r>
            <a:r>
              <a:rPr lang="cs-CZ" sz="2000" b="1" dirty="0" smtClean="0">
                <a:solidFill>
                  <a:schemeClr val="tx1"/>
                </a:solidFill>
              </a:rPr>
              <a:t/>
            </a:r>
            <a:br>
              <a:rPr lang="cs-CZ" sz="2000" b="1" dirty="0" smtClean="0">
                <a:solidFill>
                  <a:schemeClr val="tx1"/>
                </a:solidFill>
              </a:rPr>
            </a:br>
            <a:r>
              <a:rPr lang="en-US" sz="2800" b="1" dirty="0" smtClean="0">
                <a:solidFill>
                  <a:schemeClr val="tx1"/>
                </a:solidFill>
              </a:rPr>
              <a:t>is </a:t>
            </a:r>
            <a:r>
              <a:rPr lang="en-US" sz="2800" b="1" dirty="0">
                <a:solidFill>
                  <a:schemeClr val="tx1"/>
                </a:solidFill>
              </a:rPr>
              <a:t>the street, where the government offices are. Every Prime Minister lives on Downing Street number 10 since 1731.</a:t>
            </a:r>
            <a:br>
              <a:rPr lang="en-US" sz="2800" b="1" dirty="0">
                <a:solidFill>
                  <a:schemeClr val="tx1"/>
                </a:solidFill>
              </a:rPr>
            </a:br>
            <a:r>
              <a:rPr lang="cs-CZ" sz="2800" b="1" dirty="0" smtClean="0">
                <a:solidFill>
                  <a:schemeClr val="tx1"/>
                </a:solidFill>
              </a:rPr>
              <a:t/>
            </a:r>
            <a:br>
              <a:rPr lang="cs-CZ" sz="2800" b="1" dirty="0" smtClean="0">
                <a:solidFill>
                  <a:schemeClr val="tx1"/>
                </a:solidFill>
              </a:rPr>
            </a:br>
            <a:endParaRPr lang="cs-CZ" sz="2800" b="1" dirty="0">
              <a:solidFill>
                <a:schemeClr val="tx1"/>
              </a:solidFill>
            </a:endParaRPr>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3608" y="2132856"/>
            <a:ext cx="7416824" cy="44265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8702974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title"/>
          </p:nvPr>
        </p:nvSpPr>
        <p:spPr>
          <a:xfrm>
            <a:off x="179512" y="338328"/>
            <a:ext cx="8712968" cy="1252728"/>
          </a:xfrm>
        </p:spPr>
        <p:txBody>
          <a:bodyPr>
            <a:normAutofit fontScale="90000"/>
          </a:bodyPr>
          <a:lstStyle/>
          <a:p>
            <a:r>
              <a:rPr lang="en-US" dirty="0" smtClean="0"/>
              <a:t> </a:t>
            </a:r>
            <a:r>
              <a:rPr lang="en-US" dirty="0"/>
              <a:t>Every Prime Minister lives on </a:t>
            </a:r>
            <a:r>
              <a:rPr lang="en-US" b="1" dirty="0"/>
              <a:t>Downing Street number 10 </a:t>
            </a:r>
            <a:r>
              <a:rPr lang="en-US" dirty="0"/>
              <a:t>since 1731.</a:t>
            </a:r>
            <a:endParaRPr lang="en-US" dirty="0">
              <a:effectLst/>
            </a:endParaRPr>
          </a:p>
        </p:txBody>
      </p:sp>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2475288"/>
            <a:ext cx="2362200" cy="41764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2429" y="1988840"/>
            <a:ext cx="3096344" cy="2085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7"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06901" y="4205089"/>
            <a:ext cx="3096344" cy="24482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8"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00192" y="1772816"/>
            <a:ext cx="2592288" cy="48805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1040735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lstStyle/>
          <a:p>
            <a:endParaRPr lang="cs-CZ" dirty="0"/>
          </a:p>
        </p:txBody>
      </p:sp>
      <p:sp>
        <p:nvSpPr>
          <p:cNvPr id="3" name="Nadpis 2"/>
          <p:cNvSpPr>
            <a:spLocks noGrp="1"/>
          </p:cNvSpPr>
          <p:nvPr>
            <p:ph type="title"/>
          </p:nvPr>
        </p:nvSpPr>
        <p:spPr>
          <a:xfrm>
            <a:off x="457200" y="338328"/>
            <a:ext cx="8229600" cy="786416"/>
          </a:xfrm>
        </p:spPr>
        <p:txBody>
          <a:bodyPr/>
          <a:lstStyle/>
          <a:p>
            <a:r>
              <a:rPr lang="cs-CZ" b="1" dirty="0" err="1"/>
              <a:t>Horse</a:t>
            </a:r>
            <a:r>
              <a:rPr lang="cs-CZ" b="1" dirty="0"/>
              <a:t> </a:t>
            </a:r>
            <a:r>
              <a:rPr lang="cs-CZ" b="1" dirty="0" err="1"/>
              <a:t>Guards</a:t>
            </a:r>
            <a:r>
              <a:rPr lang="cs-CZ" b="1" dirty="0"/>
              <a:t> </a:t>
            </a:r>
            <a:r>
              <a:rPr lang="cs-CZ" b="1" dirty="0" err="1"/>
              <a:t>Parade</a:t>
            </a:r>
            <a:endParaRPr lang="cs-CZ" dirty="0"/>
          </a:p>
        </p:txBody>
      </p:sp>
      <p:pic>
        <p:nvPicPr>
          <p:cNvPr id="921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1124744"/>
            <a:ext cx="8568952" cy="57332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8409036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title"/>
          </p:nvPr>
        </p:nvSpPr>
        <p:spPr>
          <a:xfrm>
            <a:off x="457200" y="338328"/>
            <a:ext cx="8229600" cy="2010552"/>
          </a:xfrm>
        </p:spPr>
        <p:txBody>
          <a:bodyPr>
            <a:normAutofit fontScale="90000"/>
          </a:bodyPr>
          <a:lstStyle/>
          <a:p>
            <a:r>
              <a:rPr lang="en-US" b="1" dirty="0">
                <a:solidFill>
                  <a:schemeClr val="bg1"/>
                </a:solidFill>
              </a:rPr>
              <a:t>The Houses of Parliament, </a:t>
            </a:r>
            <a:r>
              <a:rPr lang="cs-CZ" b="1" dirty="0" smtClean="0">
                <a:solidFill>
                  <a:schemeClr val="bg1"/>
                </a:solidFill>
              </a:rPr>
              <a:t/>
            </a:r>
            <a:br>
              <a:rPr lang="cs-CZ" b="1" dirty="0" smtClean="0">
                <a:solidFill>
                  <a:schemeClr val="bg1"/>
                </a:solidFill>
              </a:rPr>
            </a:br>
            <a:r>
              <a:rPr lang="en-US" sz="3100" b="1" dirty="0" smtClean="0">
                <a:solidFill>
                  <a:schemeClr val="tx1"/>
                </a:solidFill>
              </a:rPr>
              <a:t>also </a:t>
            </a:r>
            <a:r>
              <a:rPr lang="en-US" sz="3100" b="1" dirty="0">
                <a:solidFill>
                  <a:schemeClr val="tx1"/>
                </a:solidFill>
              </a:rPr>
              <a:t>known as the Palace of Westminster is the seat of Britain's two parliamentary houses, the House of Lords and the House of Commons.</a:t>
            </a:r>
          </a:p>
        </p:txBody>
      </p:sp>
      <p:pic>
        <p:nvPicPr>
          <p:cNvPr id="1024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43808" y="2348880"/>
            <a:ext cx="6120680" cy="43204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4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6568" y="2348880"/>
            <a:ext cx="2239207" cy="43204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8999565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title"/>
          </p:nvPr>
        </p:nvSpPr>
        <p:spPr>
          <a:xfrm>
            <a:off x="179512" y="188640"/>
            <a:ext cx="8712968" cy="3240360"/>
          </a:xfrm>
        </p:spPr>
        <p:txBody>
          <a:bodyPr>
            <a:normAutofit fontScale="90000"/>
          </a:bodyPr>
          <a:lstStyle/>
          <a:p>
            <a:r>
              <a:rPr lang="cs-CZ" sz="2700" b="1" dirty="0" smtClean="0">
                <a:solidFill>
                  <a:schemeClr val="tx1"/>
                </a:solidFill>
              </a:rPr>
              <a:t/>
            </a:r>
            <a:br>
              <a:rPr lang="cs-CZ" sz="2700" b="1" dirty="0" smtClean="0">
                <a:solidFill>
                  <a:schemeClr val="tx1"/>
                </a:solidFill>
              </a:rPr>
            </a:br>
            <a:r>
              <a:rPr lang="cs-CZ" sz="2700" b="1" dirty="0" smtClean="0">
                <a:solidFill>
                  <a:schemeClr val="tx1"/>
                </a:solidFill>
              </a:rPr>
              <a:t/>
            </a:r>
            <a:br>
              <a:rPr lang="cs-CZ" sz="2700" b="1" dirty="0" smtClean="0">
                <a:solidFill>
                  <a:schemeClr val="tx1"/>
                </a:solidFill>
              </a:rPr>
            </a:br>
            <a:r>
              <a:rPr lang="en-US" sz="3600" b="1" dirty="0" smtClean="0">
                <a:solidFill>
                  <a:schemeClr val="bg1"/>
                </a:solidFill>
              </a:rPr>
              <a:t>Big </a:t>
            </a:r>
            <a:r>
              <a:rPr lang="en-US" sz="3600" b="1" dirty="0">
                <a:solidFill>
                  <a:schemeClr val="bg1"/>
                </a:solidFill>
              </a:rPr>
              <a:t>Ben</a:t>
            </a:r>
            <a:br>
              <a:rPr lang="en-US" sz="3600" b="1" dirty="0">
                <a:solidFill>
                  <a:schemeClr val="bg1"/>
                </a:solidFill>
              </a:rPr>
            </a:br>
            <a:r>
              <a:rPr lang="en-US" sz="3100" b="1" dirty="0" smtClean="0">
                <a:solidFill>
                  <a:schemeClr val="tx1"/>
                </a:solidFill>
              </a:rPr>
              <a:t>The </a:t>
            </a:r>
            <a:r>
              <a:rPr lang="en-US" sz="3100" b="1" dirty="0">
                <a:solidFill>
                  <a:schemeClr val="tx1"/>
                </a:solidFill>
              </a:rPr>
              <a:t>most famous part of Charles Barry's design is the elegant clock tower. Originally called St. Stephen's Tower, it was soon named after the tower's largest bell, the Big Ben. A light at the top of the tower is illuminated when Parliament is sitting at night.</a:t>
            </a:r>
            <a:br>
              <a:rPr lang="en-US" sz="3100" b="1" dirty="0">
                <a:solidFill>
                  <a:schemeClr val="tx1"/>
                </a:solidFill>
              </a:rPr>
            </a:br>
            <a:r>
              <a:rPr lang="en-US" sz="3100" dirty="0"/>
              <a:t/>
            </a:r>
            <a:br>
              <a:rPr lang="en-US" sz="3100" dirty="0"/>
            </a:br>
            <a:endParaRPr lang="cs-CZ" sz="3100" dirty="0"/>
          </a:p>
        </p:txBody>
      </p:sp>
      <p:pic>
        <p:nvPicPr>
          <p:cNvPr id="11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8187" y="3212976"/>
            <a:ext cx="1266825" cy="33843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267" name="Picture 3"/>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907704" y="3189203"/>
            <a:ext cx="2952328" cy="34563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26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76056" y="3212976"/>
            <a:ext cx="3752850" cy="33843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35033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lstStyle/>
          <a:p>
            <a:endParaRPr lang="cs-CZ" dirty="0"/>
          </a:p>
        </p:txBody>
      </p:sp>
      <p:sp>
        <p:nvSpPr>
          <p:cNvPr id="3" name="Nadpis 2"/>
          <p:cNvSpPr>
            <a:spLocks noGrp="1"/>
          </p:cNvSpPr>
          <p:nvPr>
            <p:ph type="title"/>
          </p:nvPr>
        </p:nvSpPr>
        <p:spPr>
          <a:xfrm>
            <a:off x="457200" y="338328"/>
            <a:ext cx="8229600" cy="1650512"/>
          </a:xfrm>
        </p:spPr>
        <p:txBody>
          <a:bodyPr>
            <a:normAutofit fontScale="90000"/>
          </a:bodyPr>
          <a:lstStyle/>
          <a:p>
            <a:r>
              <a:rPr lang="en-US" b="1" dirty="0"/>
              <a:t>The Houses of Parliament</a:t>
            </a:r>
            <a:r>
              <a:rPr lang="en-US" dirty="0"/>
              <a:t> </a:t>
            </a:r>
            <a:r>
              <a:rPr lang="cs-CZ" dirty="0" smtClean="0"/>
              <a:t/>
            </a:r>
            <a:br>
              <a:rPr lang="cs-CZ" dirty="0" smtClean="0"/>
            </a:br>
            <a:r>
              <a:rPr lang="en-US" sz="3100" b="1" dirty="0" smtClean="0">
                <a:solidFill>
                  <a:schemeClr val="tx1"/>
                </a:solidFill>
              </a:rPr>
              <a:t>are </a:t>
            </a:r>
            <a:r>
              <a:rPr lang="en-US" sz="3100" b="1" dirty="0">
                <a:solidFill>
                  <a:schemeClr val="tx1"/>
                </a:solidFill>
              </a:rPr>
              <a:t>the political </a:t>
            </a:r>
            <a:r>
              <a:rPr lang="en-US" sz="3100" b="1" dirty="0" err="1">
                <a:solidFill>
                  <a:schemeClr val="tx1"/>
                </a:solidFill>
              </a:rPr>
              <a:t>centre</a:t>
            </a:r>
            <a:r>
              <a:rPr lang="en-US" sz="3100" b="1" dirty="0">
                <a:solidFill>
                  <a:schemeClr val="tx1"/>
                </a:solidFill>
              </a:rPr>
              <a:t> of the UK. They were re-built in neo-gothic style.</a:t>
            </a:r>
            <a:br>
              <a:rPr lang="en-US" sz="3100" b="1" dirty="0">
                <a:solidFill>
                  <a:schemeClr val="tx1"/>
                </a:solidFill>
              </a:rPr>
            </a:br>
            <a:endParaRPr lang="cs-CZ" sz="3100" b="1" dirty="0"/>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1844824"/>
            <a:ext cx="8568952" cy="47525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4416740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179512" y="1772816"/>
            <a:ext cx="8784975" cy="4353347"/>
          </a:xfrm>
        </p:spPr>
        <p:txBody>
          <a:bodyPr>
            <a:normAutofit/>
          </a:bodyPr>
          <a:lstStyle/>
          <a:p>
            <a:r>
              <a:rPr lang="cs-CZ" dirty="0"/>
              <a:t>http://</a:t>
            </a:r>
            <a:r>
              <a:rPr lang="cs-CZ" dirty="0" smtClean="0"/>
              <a:t>en.wikipedia.org/wiki/Buckingham_Palace</a:t>
            </a:r>
          </a:p>
          <a:p>
            <a:r>
              <a:rPr lang="cs-CZ" dirty="0"/>
              <a:t>http://</a:t>
            </a:r>
            <a:r>
              <a:rPr lang="cs-CZ" dirty="0" smtClean="0"/>
              <a:t>kiwitobes.com/wiki/Buckingham_Palace.html</a:t>
            </a:r>
          </a:p>
          <a:p>
            <a:r>
              <a:rPr lang="cs-CZ" dirty="0"/>
              <a:t>http://</a:t>
            </a:r>
            <a:r>
              <a:rPr lang="cs-CZ" dirty="0" smtClean="0"/>
              <a:t>en.wikipedia.org/wiki/Trafalgar_Square</a:t>
            </a:r>
          </a:p>
          <a:p>
            <a:r>
              <a:rPr lang="cs-CZ" dirty="0"/>
              <a:t>http://</a:t>
            </a:r>
            <a:r>
              <a:rPr lang="cs-CZ" dirty="0" smtClean="0"/>
              <a:t>schools-wikipedia.org/wp/t/Trafalgar_Square.htm</a:t>
            </a:r>
          </a:p>
          <a:p>
            <a:r>
              <a:rPr lang="cs-CZ" dirty="0"/>
              <a:t>http://</a:t>
            </a:r>
            <a:r>
              <a:rPr lang="cs-CZ" dirty="0" smtClean="0"/>
              <a:t>en.wikipedia.org/wiki/Whitehall</a:t>
            </a:r>
            <a:r>
              <a:rPr lang="cs-CZ" dirty="0"/>
              <a:t>http://</a:t>
            </a:r>
            <a:r>
              <a:rPr lang="cs-CZ" dirty="0" smtClean="0"/>
              <a:t>en.wikipedia.org/wiki/Palace_of_Westminster</a:t>
            </a:r>
          </a:p>
          <a:p>
            <a:r>
              <a:rPr lang="cs-CZ" dirty="0" smtClean="0"/>
              <a:t>http</a:t>
            </a:r>
            <a:r>
              <a:rPr lang="cs-CZ" dirty="0"/>
              <a:t>://en.wikipedia.org/wiki/National_Gallery,_</a:t>
            </a:r>
            <a:r>
              <a:rPr lang="cs-CZ" dirty="0" smtClean="0"/>
              <a:t>London</a:t>
            </a:r>
          </a:p>
          <a:p>
            <a:r>
              <a:rPr lang="cs-CZ" dirty="0"/>
              <a:t>http://</a:t>
            </a:r>
            <a:r>
              <a:rPr lang="cs-CZ" dirty="0" smtClean="0"/>
              <a:t>en.wikipedia.org/wiki/10_Downing_Street</a:t>
            </a:r>
          </a:p>
          <a:p>
            <a:r>
              <a:rPr lang="cs-CZ" dirty="0"/>
              <a:t>http://</a:t>
            </a:r>
            <a:r>
              <a:rPr lang="cs-CZ" dirty="0" smtClean="0"/>
              <a:t>en.wikipedia.org/wiki/Big_Ben</a:t>
            </a:r>
            <a:endParaRPr lang="cs-CZ" dirty="0"/>
          </a:p>
          <a:p>
            <a:endParaRPr lang="cs-CZ" dirty="0" smtClean="0"/>
          </a:p>
          <a:p>
            <a:endParaRPr lang="cs-CZ" dirty="0" smtClean="0"/>
          </a:p>
          <a:p>
            <a:endParaRPr lang="cs-CZ" dirty="0" smtClean="0"/>
          </a:p>
          <a:p>
            <a:endParaRPr lang="cs-CZ" dirty="0"/>
          </a:p>
          <a:p>
            <a:endParaRPr lang="cs-CZ" dirty="0"/>
          </a:p>
        </p:txBody>
      </p:sp>
      <p:sp>
        <p:nvSpPr>
          <p:cNvPr id="3" name="Nadpis 2"/>
          <p:cNvSpPr>
            <a:spLocks noGrp="1"/>
          </p:cNvSpPr>
          <p:nvPr>
            <p:ph type="title"/>
          </p:nvPr>
        </p:nvSpPr>
        <p:spPr/>
        <p:txBody>
          <a:bodyPr>
            <a:normAutofit fontScale="90000"/>
          </a:bodyPr>
          <a:lstStyle/>
          <a:p>
            <a:r>
              <a:rPr lang="en-US" dirty="0"/>
              <a:t>[Cit. </a:t>
            </a:r>
            <a:r>
              <a:rPr lang="cs-CZ" smtClean="0"/>
              <a:t>2011-04-11</a:t>
            </a:r>
            <a:r>
              <a:rPr lang="en-US" smtClean="0"/>
              <a:t>]</a:t>
            </a:r>
            <a:r>
              <a:rPr lang="cs-CZ" dirty="0"/>
              <a:t>.dostupný pod licencí </a:t>
            </a:r>
            <a:r>
              <a:rPr lang="cs-CZ" dirty="0" err="1"/>
              <a:t>Creative</a:t>
            </a:r>
            <a:r>
              <a:rPr lang="cs-CZ" dirty="0"/>
              <a:t> </a:t>
            </a:r>
            <a:r>
              <a:rPr lang="cs-CZ" dirty="0" err="1"/>
              <a:t>Commons</a:t>
            </a:r>
            <a:r>
              <a:rPr lang="cs-CZ" dirty="0"/>
              <a:t> na WWW:</a:t>
            </a:r>
          </a:p>
        </p:txBody>
      </p:sp>
    </p:spTree>
    <p:extLst>
      <p:ext uri="{BB962C8B-B14F-4D97-AF65-F5344CB8AC3E}">
        <p14:creationId xmlns:p14="http://schemas.microsoft.com/office/powerpoint/2010/main" val="48510378"/>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Vlnění">
  <a:themeElements>
    <a:clrScheme name="Vlnění">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Vlnění">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Vlnění">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174</TotalTime>
  <Words>323</Words>
  <Application>Microsoft Office PowerPoint</Application>
  <PresentationFormat>Předvádění na obrazovce (4:3)</PresentationFormat>
  <Paragraphs>53</Paragraphs>
  <Slides>23</Slides>
  <Notes>0</Notes>
  <HiddenSlides>0</HiddenSlides>
  <MMClips>0</MMClips>
  <ScaleCrop>false</ScaleCrop>
  <HeadingPairs>
    <vt:vector size="4" baseType="variant">
      <vt:variant>
        <vt:lpstr>Motiv</vt:lpstr>
      </vt:variant>
      <vt:variant>
        <vt:i4>1</vt:i4>
      </vt:variant>
      <vt:variant>
        <vt:lpstr>Nadpisy snímků</vt:lpstr>
      </vt:variant>
      <vt:variant>
        <vt:i4>23</vt:i4>
      </vt:variant>
    </vt:vector>
  </HeadingPairs>
  <TitlesOfParts>
    <vt:vector size="24" baseType="lpstr">
      <vt:lpstr>Vlnění</vt:lpstr>
      <vt:lpstr>Základní škola a Mateřská škola Choustník, okres Tábor</vt:lpstr>
      <vt:lpstr>WELCOME TO LONDON 2</vt:lpstr>
      <vt:lpstr>Buckingham Palace  is the official London residence  of the British monarchy. </vt:lpstr>
      <vt:lpstr>BUCKINGHAM PALACE</vt:lpstr>
      <vt:lpstr>BUCKINGHAM PALACE</vt:lpstr>
      <vt:lpstr>BUCKINGHAM PALACE</vt:lpstr>
      <vt:lpstr>HER MAJESTY  THE QUEEN ELIZABETH II</vt:lpstr>
      <vt:lpstr>Buckingham Gate</vt:lpstr>
      <vt:lpstr> BUCKINGHAM PALACE</vt:lpstr>
      <vt:lpstr>TRAFALGAR SQUARE</vt:lpstr>
      <vt:lpstr>TRAFALGAR SQUARE</vt:lpstr>
      <vt:lpstr>Prezentace aplikace PowerPoint</vt:lpstr>
      <vt:lpstr>TRAFALGAR SQUARE</vt:lpstr>
      <vt:lpstr>Nelson's Column  is a monument in Trafalgar Square in central London built to commemorate Admiral Nelson, who died at the Battle of Trafalgar in 1805. The monument was constructed between 1840 and 1843. </vt:lpstr>
      <vt:lpstr>NATIONAL GALLERY</vt:lpstr>
      <vt:lpstr>The National Gallery  in London was founded in 1824 and houses a rich collection of over 2,300 paintings dating from the mid-13th century to 1900 in its home on Trafalgar Square</vt:lpstr>
      <vt:lpstr>Whitehall  is the street, where the government offices are. Every Prime Minister lives on Downing Street number 10 since 1731.  </vt:lpstr>
      <vt:lpstr> Every Prime Minister lives on Downing Street number 10 since 1731.</vt:lpstr>
      <vt:lpstr>Horse Guards Parade</vt:lpstr>
      <vt:lpstr>The Houses of Parliament,  also known as the Palace of Westminster is the seat of Britain's two parliamentary houses, the House of Lords and the House of Commons.</vt:lpstr>
      <vt:lpstr>  Big Ben The most famous part of Charles Barry's design is the elegant clock tower. Originally called St. Stephen's Tower, it was soon named after the tower's largest bell, the Big Ben. A light at the top of the tower is illuminated when Parliament is sitting at night.  </vt:lpstr>
      <vt:lpstr>The Houses of Parliament  are the political centre of the UK. They were re-built in neo-gothic style. </vt:lpstr>
      <vt:lpstr>[Cit. 2011-04-11].dostupný pod licencí Creative Commons na WWW:</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LONDON</dc:title>
  <dc:creator>Krejzova</dc:creator>
  <cp:lastModifiedBy>Krejzova</cp:lastModifiedBy>
  <cp:revision>25</cp:revision>
  <dcterms:created xsi:type="dcterms:W3CDTF">2011-04-11T20:10:27Z</dcterms:created>
  <dcterms:modified xsi:type="dcterms:W3CDTF">2012-03-10T13:48:21Z</dcterms:modified>
</cp:coreProperties>
</file>