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3" r:id="rId4"/>
    <p:sldId id="264" r:id="rId5"/>
    <p:sldId id="266" r:id="rId6"/>
    <p:sldId id="265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55773" autoAdjust="0"/>
  </p:normalViewPr>
  <p:slideViewPr>
    <p:cSldViewPr>
      <p:cViewPr>
        <p:scale>
          <a:sx n="73" d="100"/>
          <a:sy n="73" d="100"/>
        </p:scale>
        <p:origin x="-1074" y="-8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827081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939047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501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7944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Chemie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   VIII. 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 Kyseliny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Mgr.Světlana</a:t>
            </a:r>
            <a:r>
              <a:rPr lang="cs-CZ" dirty="0" smtClean="0"/>
              <a:t> </a:t>
            </a:r>
            <a:r>
              <a:rPr lang="cs-CZ" dirty="0" err="1" smtClean="0"/>
              <a:t>Knedlová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err="1" smtClean="0"/>
              <a:t>Šsablona</a:t>
            </a:r>
            <a:r>
              <a:rPr lang="cs-CZ" dirty="0" smtClean="0"/>
              <a:t> V/2_ sada 2 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látky, které v roztoku odštěpují vodíkový kation H+.</a:t>
            </a:r>
          </a:p>
          <a:p>
            <a:endParaRPr lang="cs-CZ" dirty="0" smtClean="0"/>
          </a:p>
          <a:p>
            <a:pPr lvl="3"/>
            <a:r>
              <a:rPr lang="cs-CZ" dirty="0" smtClean="0"/>
              <a:t>HNO3                        H+     +      NO3 ˉ</a:t>
            </a:r>
          </a:p>
          <a:p>
            <a:pPr lvl="3"/>
            <a:endParaRPr lang="cs-CZ" dirty="0"/>
          </a:p>
          <a:p>
            <a:pPr lvl="3"/>
            <a:endParaRPr lang="cs-CZ" dirty="0" smtClean="0"/>
          </a:p>
          <a:p>
            <a:pPr lvl="3"/>
            <a:r>
              <a:rPr lang="cs-CZ" dirty="0" smtClean="0"/>
              <a:t>H2SO4                        2H+        +      (  SO4 ) 2-</a:t>
            </a:r>
            <a:endParaRPr lang="cs-CZ" dirty="0"/>
          </a:p>
          <a:p>
            <a:pPr lvl="2"/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8" name="Šipka doprava 7"/>
          <p:cNvSpPr/>
          <p:nvPr/>
        </p:nvSpPr>
        <p:spPr>
          <a:xfrm>
            <a:off x="2918463" y="23699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047173" y="337689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Ředění kyselin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324502" y="456221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486205"/>
            <a:ext cx="2579829" cy="3560640"/>
          </a:xfr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12134" y="1756529"/>
            <a:ext cx="2346960" cy="3048000"/>
          </a:xfrm>
          <a:prstGeom prst="rect">
            <a:avLst/>
          </a:prstGeom>
        </p:spPr>
      </p:pic>
      <p:sp>
        <p:nvSpPr>
          <p:cNvPr id="16" name="Zástupný symbol pro obsah 5"/>
          <p:cNvSpPr txBox="1">
            <a:spLocks/>
          </p:cNvSpPr>
          <p:nvPr/>
        </p:nvSpPr>
        <p:spPr>
          <a:xfrm>
            <a:off x="5568274" y="4941168"/>
            <a:ext cx="2636382" cy="1331640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http://cs.wikipedia.org/wiki/Soubor:2006-01-15_coin_on_water_retouched.jpg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30910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http://cs.wikipedia.org/wiki/Soubor:Salpetersaeure.jpg</a:t>
            </a:r>
          </a:p>
        </p:txBody>
      </p:sp>
    </p:spTree>
    <p:extLst>
      <p:ext uri="{BB962C8B-B14F-4D97-AF65-F5344CB8AC3E}">
        <p14:creationId xmlns:p14="http://schemas.microsoft.com/office/powerpoint/2010/main" xmlns="" val="1711284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Koncentrovaná </a:t>
            </a:r>
            <a:r>
              <a:rPr lang="cs-CZ" dirty="0" err="1" smtClean="0"/>
              <a:t>kys.sírová</a:t>
            </a:r>
            <a:r>
              <a:rPr lang="cs-CZ" dirty="0" smtClean="0"/>
              <a:t> je 96 %  žíravá látka, C .</a:t>
            </a:r>
          </a:p>
          <a:p>
            <a:r>
              <a:rPr lang="cs-CZ" dirty="0" smtClean="0"/>
              <a:t>- při ředění uvolňuje velké množství tepla</a:t>
            </a:r>
          </a:p>
          <a:p>
            <a:r>
              <a:rPr lang="cs-CZ" dirty="0" smtClean="0"/>
              <a:t>- odnímá látkám vodu a způsobuje zuhelnatění látek </a:t>
            </a:r>
          </a:p>
          <a:p>
            <a:r>
              <a:rPr lang="cs-CZ" dirty="0" smtClean="0"/>
              <a:t>Využití: výroba železa a oceli, výbušnin</a:t>
            </a:r>
            <a:r>
              <a:rPr lang="cs-CZ" dirty="0" smtClean="0"/>
              <a:t>, baterie, nafty, textilu, barviv </a:t>
            </a:r>
            <a:r>
              <a:rPr lang="cs-CZ" dirty="0" smtClean="0"/>
              <a:t>a gumy</a:t>
            </a:r>
          </a:p>
          <a:p>
            <a:r>
              <a:rPr lang="cs-CZ" dirty="0" smtClean="0"/>
              <a:t>Z: alchymisté ji nazývali vitriol</a:t>
            </a:r>
          </a:p>
          <a:p>
            <a:r>
              <a:rPr lang="cs-CZ" dirty="0"/>
              <a:t> </a:t>
            </a:r>
            <a:r>
              <a:rPr lang="cs-CZ" dirty="0" smtClean="0"/>
              <a:t>    nachází se v žaludku žraloka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r>
              <a:rPr lang="cs-CZ" dirty="0"/>
              <a:t>http://cs.wikipedia.org/wiki/%C5%BDraloci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005064"/>
            <a:ext cx="2533372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8038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764704"/>
            <a:ext cx="2171700" cy="14478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51520" y="24928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http://cs.wikipedia.org/wiki/Soubor:Sulfuric-acid-2D-dimensions.svg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675805"/>
            <a:ext cx="3580508" cy="3073397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283968" y="35730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http://cs.wikipedia.org/wiki/Soubor:Sulfuric-acid-3D-vdW.png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840" y="3284984"/>
            <a:ext cx="3899925" cy="292494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427984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http://cs.wikipedia.org/wiki/Soubor:Sulfuric_acid_burning_tissue_paper.jpg</a:t>
            </a:r>
          </a:p>
        </p:txBody>
      </p:sp>
    </p:spTree>
    <p:extLst>
      <p:ext uri="{BB962C8B-B14F-4D97-AF65-F5344CB8AC3E}">
        <p14:creationId xmlns:p14="http://schemas.microsoft.com/office/powerpoint/2010/main" xmlns="" val="50496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dusičná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Jako koncentrovaná v roztoku, obsahuje 67 % HNO3</a:t>
            </a:r>
          </a:p>
          <a:p>
            <a:r>
              <a:rPr lang="cs-CZ" dirty="0" smtClean="0"/>
              <a:t>Je to žíravá látka, C.</a:t>
            </a:r>
          </a:p>
          <a:p>
            <a:r>
              <a:rPr lang="cs-CZ" dirty="0" smtClean="0"/>
              <a:t>Na světle se částečně rozkládá, může mít nažloutlou barvu.</a:t>
            </a:r>
          </a:p>
          <a:p>
            <a:r>
              <a:rPr lang="cs-CZ" dirty="0" smtClean="0"/>
              <a:t>Při rozkladu </a:t>
            </a:r>
            <a:r>
              <a:rPr lang="cs-CZ" dirty="0" err="1" smtClean="0"/>
              <a:t>vzn</a:t>
            </a:r>
            <a:r>
              <a:rPr lang="cs-CZ" dirty="0" smtClean="0"/>
              <a:t>. jedovaté oxidy dusíku.</a:t>
            </a:r>
          </a:p>
          <a:p>
            <a:r>
              <a:rPr lang="cs-CZ" dirty="0" smtClean="0"/>
              <a:t>Využití: výroba výbušnin (dynamit), umělých hnojiv, barviv, </a:t>
            </a:r>
          </a:p>
          <a:p>
            <a:r>
              <a:rPr lang="cs-CZ" dirty="0"/>
              <a:t> </a:t>
            </a:r>
            <a:r>
              <a:rPr lang="cs-CZ" dirty="0" smtClean="0"/>
              <a:t>            raketových paliv</a:t>
            </a:r>
          </a:p>
          <a:p>
            <a:r>
              <a:rPr lang="cs-CZ" dirty="0" smtClean="0"/>
              <a:t>Z: HNO3 + kovy ------- zábavná pyrotechnika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03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346" y="188640"/>
            <a:ext cx="3113707" cy="2523051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9512" y="273453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http://cs.wikipedia.org/wiki/Soubor:Nitric_acid_resonance_median.png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7415" y="548680"/>
            <a:ext cx="3036606" cy="336155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139952" y="41490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http://cs.wikipedia.org/wiki/Soubor:Nitric-acid-3D-vdW.png</a:t>
            </a:r>
          </a:p>
        </p:txBody>
      </p:sp>
    </p:spTree>
    <p:extLst>
      <p:ext uri="{BB962C8B-B14F-4D97-AF65-F5344CB8AC3E}">
        <p14:creationId xmlns:p14="http://schemas.microsoft.com/office/powerpoint/2010/main" xmlns="" val="27025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20.06.2012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Učebnice chemie Fraus pro 8.ročník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887</TotalTime>
  <Words>282</Words>
  <Application>Microsoft Office PowerPoint</Application>
  <PresentationFormat>Předvádění na obrazovce (4:3)</PresentationFormat>
  <Paragraphs>79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Kyseliny</vt:lpstr>
      <vt:lpstr>Ředění kyselin</vt:lpstr>
      <vt:lpstr>Kyselina sírová </vt:lpstr>
      <vt:lpstr>Snímek 5</vt:lpstr>
      <vt:lpstr>Kyselina dusičná</vt:lpstr>
      <vt:lpstr>Snímek 7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15</cp:revision>
  <dcterms:created xsi:type="dcterms:W3CDTF">2010-07-04T09:26:34Z</dcterms:created>
  <dcterms:modified xsi:type="dcterms:W3CDTF">2012-12-30T16:46:38Z</dcterms:modified>
</cp:coreProperties>
</file>