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11"/>
  </p:notesMasterIdLst>
  <p:handoutMasterIdLst>
    <p:handoutMasterId r:id="rId12"/>
  </p:handoutMasterIdLst>
  <p:sldIdLst>
    <p:sldId id="261" r:id="rId2"/>
    <p:sldId id="259" r:id="rId3"/>
    <p:sldId id="262" r:id="rId4"/>
    <p:sldId id="265" r:id="rId5"/>
    <p:sldId id="267" r:id="rId6"/>
    <p:sldId id="263" r:id="rId7"/>
    <p:sldId id="264" r:id="rId8"/>
    <p:sldId id="266" r:id="rId9"/>
    <p:sldId id="260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8" autoAdjust="0"/>
  </p:normalViewPr>
  <p:slideViewPr>
    <p:cSldViewPr>
      <p:cViewPr>
        <p:scale>
          <a:sx n="90" d="100"/>
          <a:sy n="90" d="100"/>
        </p:scale>
        <p:origin x="-594" y="-3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3288869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58296844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61369-3170-43D5-BE99-2362ADE0537C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3645024"/>
            <a:ext cx="6400800" cy="18722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 Chemie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   VIII.</a:t>
            </a:r>
          </a:p>
          <a:p>
            <a:pPr algn="l"/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Tématický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celek:  Oxidy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 </a:t>
            </a:r>
            <a:r>
              <a:rPr lang="cs-CZ" dirty="0" err="1" smtClean="0"/>
              <a:t>Mgr.Světlana</a:t>
            </a:r>
            <a:r>
              <a:rPr lang="cs-CZ" dirty="0" smtClean="0"/>
              <a:t> </a:t>
            </a:r>
            <a:r>
              <a:rPr lang="cs-CZ" dirty="0" err="1" smtClean="0"/>
              <a:t>Knedlová</a:t>
            </a:r>
            <a:endParaRPr lang="cs-CZ" dirty="0" smtClean="0"/>
          </a:p>
          <a:p>
            <a:pPr algn="l"/>
            <a:endParaRPr lang="cs-CZ" dirty="0" smtClean="0"/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30.05.2012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Šablona V/2-sada2_EU do škol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Oxidy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30.05.2012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Dvouprvkové sloučeniny kyslíku s dalším prvkem.</a:t>
            </a:r>
          </a:p>
          <a:p>
            <a:r>
              <a:rPr lang="cs-CZ" dirty="0" smtClean="0"/>
              <a:t>V oxidech má kyslík oxidační číslo  </a:t>
            </a:r>
            <a:r>
              <a:rPr lang="cs-CZ" b="1" dirty="0" smtClean="0"/>
              <a:t>- II </a:t>
            </a:r>
          </a:p>
          <a:p>
            <a:r>
              <a:rPr lang="cs-CZ" dirty="0" smtClean="0"/>
              <a:t>Název oxidů je </a:t>
            </a:r>
            <a:r>
              <a:rPr lang="cs-CZ" b="1" dirty="0" smtClean="0"/>
              <a:t>dvouslovný.</a:t>
            </a:r>
          </a:p>
          <a:p>
            <a:r>
              <a:rPr lang="cs-CZ" dirty="0" smtClean="0"/>
              <a:t>Podstatné jméno je </a:t>
            </a:r>
            <a:r>
              <a:rPr lang="cs-CZ" u="sng" dirty="0" smtClean="0"/>
              <a:t>oxid,</a:t>
            </a:r>
            <a:r>
              <a:rPr lang="cs-CZ" dirty="0" smtClean="0"/>
              <a:t> přídavné jméno je tvořeno názvem </a:t>
            </a:r>
            <a:r>
              <a:rPr lang="cs-CZ" u="sng" dirty="0" smtClean="0"/>
              <a:t>prvku, </a:t>
            </a:r>
            <a:r>
              <a:rPr lang="cs-CZ" dirty="0" smtClean="0"/>
              <a:t>s příponou příslušného oxidačního čísla.</a:t>
            </a:r>
          </a:p>
          <a:p>
            <a:endParaRPr lang="cs-CZ" dirty="0"/>
          </a:p>
          <a:p>
            <a:r>
              <a:rPr lang="cs-CZ" dirty="0" smtClean="0"/>
              <a:t>Al2O3		CO			CO2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Oxid uhličitý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30.05.2012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u="sng" dirty="0" smtClean="0"/>
              <a:t>Bezbarvý plyn, těžší </a:t>
            </a:r>
            <a:r>
              <a:rPr lang="cs-CZ" dirty="0" smtClean="0"/>
              <a:t>než vzduch.</a:t>
            </a:r>
          </a:p>
          <a:p>
            <a:r>
              <a:rPr lang="cs-CZ" dirty="0" smtClean="0"/>
              <a:t>Vzniká při </a:t>
            </a:r>
            <a:r>
              <a:rPr lang="cs-CZ" u="sng" dirty="0" smtClean="0"/>
              <a:t>spalování</a:t>
            </a:r>
            <a:r>
              <a:rPr lang="cs-CZ" dirty="0" smtClean="0"/>
              <a:t> fosilních paliv, dýchání, kompostování</a:t>
            </a:r>
          </a:p>
          <a:p>
            <a:r>
              <a:rPr lang="cs-CZ" dirty="0" smtClean="0"/>
              <a:t>Podílí se na vzniku </a:t>
            </a:r>
            <a:r>
              <a:rPr lang="cs-CZ" b="1" dirty="0" smtClean="0"/>
              <a:t>skleníkového efektu</a:t>
            </a:r>
            <a:r>
              <a:rPr lang="cs-CZ" dirty="0" smtClean="0"/>
              <a:t>.</a:t>
            </a:r>
          </a:p>
          <a:p>
            <a:r>
              <a:rPr lang="cs-CZ" dirty="0" smtClean="0"/>
              <a:t>Patří mezi </a:t>
            </a:r>
            <a:r>
              <a:rPr lang="cs-CZ" u="sng" dirty="0" smtClean="0"/>
              <a:t>kyselinotvorné oxidy</a:t>
            </a:r>
          </a:p>
          <a:p>
            <a:r>
              <a:rPr lang="cs-CZ" dirty="0" smtClean="0"/>
              <a:t>Použití: hasící přístroje, perlivé nápoje </a:t>
            </a:r>
            <a:r>
              <a:rPr lang="cs-CZ" dirty="0" smtClean="0"/>
              <a:t>                       (</a:t>
            </a:r>
            <a:r>
              <a:rPr lang="cs-CZ" b="1" dirty="0" smtClean="0"/>
              <a:t>E 290</a:t>
            </a:r>
            <a:r>
              <a:rPr lang="cs-CZ" dirty="0" smtClean="0"/>
              <a:t>), suchý </a:t>
            </a:r>
            <a:r>
              <a:rPr lang="cs-CZ" dirty="0" smtClean="0"/>
              <a:t>led</a:t>
            </a:r>
            <a:r>
              <a:rPr lang="cs-CZ" dirty="0" smtClean="0"/>
              <a:t>, dýchací </a:t>
            </a:r>
            <a:r>
              <a:rPr lang="cs-CZ" dirty="0" smtClean="0"/>
              <a:t>přístroje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9198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4</a:t>
            </a:fld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7750" y="1857375"/>
            <a:ext cx="7048500" cy="3143250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2627784" y="580526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http://cs.wikipedia.org/wiki/Soubor:Carbon-dioxide-2D-dimensions.svg</a:t>
            </a:r>
          </a:p>
        </p:txBody>
      </p:sp>
    </p:spTree>
    <p:extLst>
      <p:ext uri="{BB962C8B-B14F-4D97-AF65-F5344CB8AC3E}">
        <p14:creationId xmlns:p14="http://schemas.microsoft.com/office/powerpoint/2010/main" xmlns="" val="34269304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5</a:t>
            </a:fld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67744" y="908720"/>
            <a:ext cx="5427450" cy="4454815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2896877" y="594928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http://cs.wikipedia.org/wiki/Soubor:Nucleation_rings.jpg</a:t>
            </a:r>
          </a:p>
        </p:txBody>
      </p:sp>
    </p:spTree>
    <p:extLst>
      <p:ext uri="{BB962C8B-B14F-4D97-AF65-F5344CB8AC3E}">
        <p14:creationId xmlns:p14="http://schemas.microsoft.com/office/powerpoint/2010/main" xmlns="" val="17900649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Oxid siřičitý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30.05.2012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Je to </a:t>
            </a:r>
            <a:r>
              <a:rPr lang="cs-CZ" u="sng" dirty="0" smtClean="0"/>
              <a:t>toxická a žíravá látka.</a:t>
            </a:r>
          </a:p>
          <a:p>
            <a:r>
              <a:rPr lang="cs-CZ" dirty="0" smtClean="0"/>
              <a:t>Patří mezi </a:t>
            </a:r>
            <a:r>
              <a:rPr lang="cs-CZ" u="sng" dirty="0" smtClean="0"/>
              <a:t>kyselinotvorné oxidy.</a:t>
            </a:r>
          </a:p>
          <a:p>
            <a:r>
              <a:rPr lang="cs-CZ" dirty="0" smtClean="0"/>
              <a:t>Způsobuje </a:t>
            </a:r>
            <a:r>
              <a:rPr lang="cs-CZ" b="1" dirty="0" smtClean="0"/>
              <a:t>kyselé deště </a:t>
            </a:r>
            <a:r>
              <a:rPr lang="cs-CZ" dirty="0" smtClean="0"/>
              <a:t>– účinkem vlhkosti </a:t>
            </a:r>
            <a:r>
              <a:rPr lang="cs-CZ" dirty="0" smtClean="0"/>
              <a:t>                          a </a:t>
            </a:r>
            <a:r>
              <a:rPr lang="cs-CZ" dirty="0" smtClean="0"/>
              <a:t>slunečního záření vznikají v atmosféře kyseliny siřičitá i sírová.</a:t>
            </a:r>
          </a:p>
          <a:p>
            <a:r>
              <a:rPr lang="cs-CZ" dirty="0" smtClean="0"/>
              <a:t>Použití</a:t>
            </a:r>
            <a:r>
              <a:rPr lang="cs-CZ" b="1" dirty="0" smtClean="0"/>
              <a:t>: E 220 </a:t>
            </a:r>
            <a:r>
              <a:rPr lang="cs-CZ" dirty="0" smtClean="0"/>
              <a:t>– konzervační látka – výroba sušených meruněk a ovocných náplní</a:t>
            </a:r>
          </a:p>
          <a:p>
            <a:r>
              <a:rPr lang="cs-CZ" b="1" u="sng" dirty="0" err="1" smtClean="0"/>
              <a:t>Energosádra</a:t>
            </a:r>
            <a:r>
              <a:rPr lang="cs-CZ" dirty="0" smtClean="0"/>
              <a:t> : vzniká v tepelných elektrárnách </a:t>
            </a:r>
            <a:r>
              <a:rPr lang="cs-CZ" dirty="0" smtClean="0"/>
              <a:t>            v </a:t>
            </a:r>
            <a:r>
              <a:rPr lang="cs-CZ" dirty="0" smtClean="0"/>
              <a:t>odsiřovacím zařízením z oxidu siřičitého </a:t>
            </a:r>
            <a:r>
              <a:rPr lang="cs-CZ" dirty="0" smtClean="0"/>
              <a:t>                          a </a:t>
            </a:r>
            <a:r>
              <a:rPr lang="cs-CZ" dirty="0" smtClean="0"/>
              <a:t>vápence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502301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30.05.2012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7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91680" y="764704"/>
            <a:ext cx="6012160" cy="4509120"/>
          </a:xfrm>
          <a:prstGeom prst="rect">
            <a:avLst/>
          </a:prstGeom>
        </p:spPr>
      </p:pic>
      <p:sp>
        <p:nvSpPr>
          <p:cNvPr id="8" name="Obdélník 7"/>
          <p:cNvSpPr/>
          <p:nvPr/>
        </p:nvSpPr>
        <p:spPr>
          <a:xfrm>
            <a:off x="2411760" y="558924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http://cs.wikipedia.org/wiki/Soubor:Acid_rain_woods1.JPG</a:t>
            </a:r>
          </a:p>
        </p:txBody>
      </p:sp>
    </p:spTree>
    <p:extLst>
      <p:ext uri="{BB962C8B-B14F-4D97-AF65-F5344CB8AC3E}">
        <p14:creationId xmlns:p14="http://schemas.microsoft.com/office/powerpoint/2010/main" xmlns="" val="33378990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8</a:t>
            </a:fld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9632" y="764704"/>
            <a:ext cx="6816757" cy="5112568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2588433" y="587727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http://cs.wikipedia.org/wiki/Soubor:Gavin_Plant.JPG</a:t>
            </a:r>
          </a:p>
        </p:txBody>
      </p:sp>
    </p:spTree>
    <p:extLst>
      <p:ext uri="{BB962C8B-B14F-4D97-AF65-F5344CB8AC3E}">
        <p14:creationId xmlns:p14="http://schemas.microsoft.com/office/powerpoint/2010/main" xmlns="" val="32838992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zdrojů a odkazů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30.05.2012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Učebnice chemie Fraus pro 8.ročník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81</TotalTime>
  <Words>245</Words>
  <Application>Microsoft Office PowerPoint</Application>
  <PresentationFormat>Předvádění na obrazovce (4:3)</PresentationFormat>
  <Paragraphs>60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Jmění</vt:lpstr>
      <vt:lpstr>Základní škola a mateřská škola Staré Město   Interaktivní škola pro žáka 21.století</vt:lpstr>
      <vt:lpstr>Oxidy</vt:lpstr>
      <vt:lpstr>Oxid uhličitý</vt:lpstr>
      <vt:lpstr>Snímek 4</vt:lpstr>
      <vt:lpstr>Snímek 5</vt:lpstr>
      <vt:lpstr>Oxid siřičitý</vt:lpstr>
      <vt:lpstr>Snímek 7</vt:lpstr>
      <vt:lpstr>Snímek 8</vt:lpstr>
      <vt:lpstr>Přehled zdrojů a odkazů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Dum</cp:lastModifiedBy>
  <cp:revision>10</cp:revision>
  <dcterms:created xsi:type="dcterms:W3CDTF">2010-07-04T09:26:34Z</dcterms:created>
  <dcterms:modified xsi:type="dcterms:W3CDTF">2012-12-30T17:21:49Z</dcterms:modified>
</cp:coreProperties>
</file>