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9"/>
  </p:notesMasterIdLst>
  <p:sldIdLst>
    <p:sldId id="262" r:id="rId2"/>
    <p:sldId id="263" r:id="rId3"/>
    <p:sldId id="274" r:id="rId4"/>
    <p:sldId id="265" r:id="rId5"/>
    <p:sldId id="269" r:id="rId6"/>
    <p:sldId id="27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9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2708920"/>
          <a:ext cx="6405925" cy="367449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VY_32_INOVACE_6B_13_Násobení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 desetinných čísel přirozeným číslem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26.11.2012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slouží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jako výkladový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materiál a je možné ho použít na interaktivní tabuli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Žáci se seznamují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se 2 způsoby násobení desetinných čísel přirozeným číslem. Na tento DUM navazuje DUM Násobení desetinných čísel.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1.způsob výpočtu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2,43 . 2 = ???			3,05 . 3 = ???</a:t>
            </a:r>
          </a:p>
          <a:p>
            <a:pPr>
              <a:buNone/>
            </a:pPr>
            <a:r>
              <a:rPr lang="cs-CZ" dirty="0" smtClean="0"/>
              <a:t>								3,05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2,43					3,05</a:t>
            </a:r>
          </a:p>
          <a:p>
            <a:pPr>
              <a:buNone/>
            </a:pPr>
            <a:r>
              <a:rPr lang="cs-CZ" dirty="0" smtClean="0"/>
              <a:t>			2,43</a:t>
            </a:r>
            <a:r>
              <a:rPr lang="cs-CZ" dirty="0" smtClean="0"/>
              <a:t>	</a:t>
            </a:r>
            <a:r>
              <a:rPr lang="cs-CZ" dirty="0" smtClean="0"/>
              <a:t>				3,05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	4,86					9,15</a:t>
            </a: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Násobení desetinných čísel přirozeným číslem</a:t>
            </a:r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2195736" y="4725144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3203848" y="1916832"/>
            <a:ext cx="23647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sčítání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6804248" y="4725144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283288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1.způsob </a:t>
            </a:r>
            <a:r>
              <a:rPr lang="cs-CZ" dirty="0" smtClean="0"/>
              <a:t>výpočtu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Při tomto způsobu napíšeme tolik desetinných čísel, podle cifry přirozeného čísla.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dirty="0" smtClean="0"/>
              <a:t>2,43 . 2 =???			</a:t>
            </a:r>
            <a:r>
              <a:rPr lang="cs-CZ" dirty="0" err="1" smtClean="0"/>
              <a:t>2</a:t>
            </a:r>
            <a:r>
              <a:rPr lang="cs-CZ" dirty="0" smtClean="0"/>
              <a:t>,43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			2,43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					4,86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Násobení desetinných čísel přirozeným číslem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03848" y="1916832"/>
            <a:ext cx="23647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sčítání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2843808" y="4725144"/>
            <a:ext cx="2592288" cy="1944216"/>
          </a:xfrm>
          <a:prstGeom prst="wedgeEllipseCallout">
            <a:avLst>
              <a:gd name="adj1" fmla="val -54815"/>
              <a:gd name="adj2" fmla="val -57232"/>
            </a:avLst>
          </a:prstGeom>
          <a:solidFill>
            <a:schemeClr val="bg2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  <a:scene3d>
              <a:camera prst="isometricRightUp">
                <a:rot lat="545441" lon="19587570" rev="13521"/>
              </a:camera>
              <a:lightRig rig="threePt" dir="t"/>
            </a:scene3d>
          </a:bodyPr>
          <a:lstStyle/>
          <a:p>
            <a:pPr algn="ctr"/>
            <a:r>
              <a:rPr lang="cs-CZ" sz="2300" dirty="0" smtClean="0">
                <a:solidFill>
                  <a:schemeClr val="tx1"/>
                </a:solidFill>
              </a:rPr>
              <a:t>Desetinné číslo napíšeme dvakrát</a:t>
            </a:r>
            <a:endParaRPr lang="cs-CZ" sz="2300" dirty="0" smtClean="0">
              <a:solidFill>
                <a:schemeClr val="tx1"/>
              </a:solidFill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5868144" y="5085184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2.způsob </a:t>
            </a:r>
            <a:r>
              <a:rPr lang="cs-CZ" dirty="0" smtClean="0"/>
              <a:t>výpočtu</a:t>
            </a:r>
          </a:p>
          <a:p>
            <a:pPr>
              <a:buNone/>
            </a:pPr>
            <a:r>
              <a:rPr lang="cs-CZ" dirty="0" smtClean="0"/>
              <a:t>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2,43 </a:t>
            </a:r>
            <a:r>
              <a:rPr lang="cs-CZ" dirty="0" smtClean="0"/>
              <a:t>. 2 = ???			3,05 . 3 = ???</a:t>
            </a:r>
          </a:p>
          <a:p>
            <a:pPr>
              <a:buNone/>
            </a:pPr>
            <a:r>
              <a:rPr lang="cs-CZ" dirty="0" smtClean="0"/>
              <a:t>								</a:t>
            </a:r>
          </a:p>
          <a:p>
            <a:pPr>
              <a:buNone/>
            </a:pPr>
            <a:r>
              <a:rPr lang="cs-CZ" dirty="0" smtClean="0"/>
              <a:t>			2,43					</a:t>
            </a:r>
            <a:r>
              <a:rPr lang="cs-CZ" dirty="0" smtClean="0"/>
              <a:t>3,05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</a:t>
            </a:r>
            <a:r>
              <a:rPr lang="cs-CZ" dirty="0" smtClean="0"/>
              <a:t>.2</a:t>
            </a:r>
            <a:r>
              <a:rPr lang="cs-CZ" dirty="0" smtClean="0"/>
              <a:t>		</a:t>
            </a:r>
            <a:r>
              <a:rPr lang="cs-CZ" dirty="0" smtClean="0"/>
              <a:t>			.3</a:t>
            </a:r>
            <a:r>
              <a:rPr lang="cs-CZ" dirty="0" smtClean="0"/>
              <a:t>			</a:t>
            </a:r>
            <a:r>
              <a:rPr lang="cs-CZ" dirty="0" smtClean="0"/>
              <a:t>4,86					9,15</a:t>
            </a:r>
            <a:endParaRPr lang="cs-CZ" dirty="0" smtClean="0"/>
          </a:p>
          <a:p>
            <a:pPr lvl="2">
              <a:buNone/>
            </a:pPr>
            <a:r>
              <a:rPr lang="cs-CZ" dirty="0" smtClean="0"/>
              <a:t>		</a:t>
            </a:r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Násobení desetinných čísel přirozeným číslem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627784" y="1916832"/>
            <a:ext cx="32287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násobení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2267744" y="4653136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6876256" y="4653136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827992"/>
          </a:xfrm>
        </p:spPr>
        <p:txBody>
          <a:bodyPr>
            <a:normAutofit fontScale="92500" lnSpcReduction="10000"/>
          </a:bodyPr>
          <a:lstStyle/>
          <a:p>
            <a:pPr lvl="2">
              <a:buClr>
                <a:schemeClr val="bg2">
                  <a:lumMod val="75000"/>
                </a:schemeClr>
              </a:buClr>
            </a:pPr>
            <a:r>
              <a:rPr lang="cs-CZ" sz="2700" dirty="0" smtClean="0"/>
              <a:t>2.způsob </a:t>
            </a:r>
            <a:r>
              <a:rPr lang="cs-CZ" sz="2700" dirty="0" smtClean="0"/>
              <a:t>výpočtu</a:t>
            </a:r>
          </a:p>
          <a:p>
            <a:pPr lvl="2">
              <a:buClr>
                <a:schemeClr val="bg2">
                  <a:lumMod val="75000"/>
                </a:schemeClr>
              </a:buClr>
            </a:pPr>
            <a:endParaRPr lang="cs-CZ" dirty="0" smtClean="0"/>
          </a:p>
          <a:p>
            <a:pPr lvl="2">
              <a:buClr>
                <a:schemeClr val="bg2">
                  <a:lumMod val="75000"/>
                </a:schemeClr>
              </a:buClr>
            </a:pPr>
            <a:endParaRPr lang="cs-CZ" dirty="0" smtClean="0"/>
          </a:p>
          <a:p>
            <a:pPr lvl="2">
              <a:buClr>
                <a:schemeClr val="bg2">
                  <a:lumMod val="75000"/>
                </a:schemeClr>
              </a:buClr>
            </a:pPr>
            <a:endParaRPr lang="cs-CZ" dirty="0" smtClean="0"/>
          </a:p>
          <a:p>
            <a:pPr lvl="2">
              <a:buClr>
                <a:schemeClr val="bg2">
                  <a:lumMod val="75000"/>
                </a:schemeClr>
              </a:buClr>
              <a:buNone/>
            </a:pPr>
            <a:r>
              <a:rPr lang="cs-CZ" sz="2700" dirty="0" smtClean="0"/>
              <a:t>Při tomto způsobu napíšeme desetinné číslo a přirozené číslo pod sebe a vynásobíme. </a:t>
            </a:r>
          </a:p>
          <a:p>
            <a:pPr lvl="2">
              <a:buClr>
                <a:schemeClr val="bg2">
                  <a:lumMod val="75000"/>
                </a:schemeClr>
              </a:buClr>
              <a:buNone/>
            </a:pPr>
            <a:endParaRPr lang="cs-CZ" sz="2700" dirty="0" smtClean="0"/>
          </a:p>
          <a:p>
            <a:pPr lvl="2">
              <a:buClr>
                <a:schemeClr val="bg2">
                  <a:lumMod val="75000"/>
                </a:schemeClr>
              </a:buClr>
              <a:buNone/>
            </a:pPr>
            <a:r>
              <a:rPr lang="cs-CZ" sz="2700" dirty="0" smtClean="0"/>
              <a:t>Ve výsledku bude tolik desetinných míst, kolik jich má </a:t>
            </a:r>
            <a:r>
              <a:rPr lang="cs-CZ" sz="2700" smtClean="0"/>
              <a:t>desetinné číslo.</a:t>
            </a:r>
            <a:endParaRPr lang="cs-CZ" sz="2700" dirty="0" smtClean="0"/>
          </a:p>
          <a:p>
            <a:pPr lvl="2">
              <a:buClr>
                <a:schemeClr val="bg2">
                  <a:lumMod val="75000"/>
                </a:schemeClr>
              </a:buClr>
              <a:buNone/>
            </a:pPr>
            <a:r>
              <a:rPr lang="cs-CZ" sz="2700" dirty="0" smtClean="0"/>
              <a:t>	</a:t>
            </a:r>
            <a:r>
              <a:rPr lang="cs-CZ" sz="2700" dirty="0" smtClean="0"/>
              <a:t>		3,05 . 3 =???</a:t>
            </a:r>
          </a:p>
          <a:p>
            <a:pPr lvl="2">
              <a:buClr>
                <a:schemeClr val="bg2">
                  <a:lumMod val="75000"/>
                </a:schemeClr>
              </a:buClr>
              <a:buNone/>
            </a:pPr>
            <a:r>
              <a:rPr lang="cs-CZ" sz="2700" dirty="0" smtClean="0"/>
              <a:t>						3,05</a:t>
            </a:r>
          </a:p>
          <a:p>
            <a:pPr lvl="2">
              <a:buClr>
                <a:schemeClr val="bg2">
                  <a:lumMod val="75000"/>
                </a:schemeClr>
              </a:buClr>
              <a:buNone/>
            </a:pPr>
            <a:r>
              <a:rPr lang="cs-CZ" sz="2700" dirty="0" smtClean="0"/>
              <a:t>	</a:t>
            </a:r>
            <a:r>
              <a:rPr lang="cs-CZ" sz="2700" dirty="0" smtClean="0"/>
              <a:t>					.3</a:t>
            </a:r>
          </a:p>
          <a:p>
            <a:pPr lvl="2">
              <a:buClr>
                <a:schemeClr val="bg2">
                  <a:lumMod val="75000"/>
                </a:schemeClr>
              </a:buClr>
              <a:buNone/>
            </a:pPr>
            <a:r>
              <a:rPr lang="cs-CZ" sz="2700" dirty="0" smtClean="0"/>
              <a:t>	</a:t>
            </a:r>
            <a:r>
              <a:rPr lang="cs-CZ" sz="2700" dirty="0" smtClean="0"/>
              <a:t>					9,15</a:t>
            </a:r>
          </a:p>
          <a:p>
            <a:pPr lvl="2">
              <a:buClr>
                <a:schemeClr val="bg2">
                  <a:lumMod val="75000"/>
                </a:schemeClr>
              </a:buClr>
            </a:pPr>
            <a:endParaRPr lang="cs-CZ" dirty="0" smtClean="0"/>
          </a:p>
          <a:p>
            <a:pPr lvl="2">
              <a:buNone/>
            </a:pPr>
            <a:endParaRPr lang="cs-CZ" dirty="0" smtClean="0"/>
          </a:p>
          <a:p>
            <a:pPr lvl="2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Násobení desetinných čísel přirozeným číslem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059832" y="1916832"/>
            <a:ext cx="32287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násobení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5004048" y="5805264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472518" cy="4525963"/>
          </a:xfrm>
        </p:spPr>
        <p:txBody>
          <a:bodyPr numCol="2"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1,09.2=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9,65.10</a:t>
            </a:r>
            <a:r>
              <a:rPr lang="cs-CZ" dirty="0" smtClean="0"/>
              <a:t>=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1,1</a:t>
            </a:r>
            <a:r>
              <a:rPr lang="cs-CZ" dirty="0" smtClean="0"/>
              <a:t>.8=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9,9.5=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Příklady na závěr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3429000"/>
            <a:ext cx="8001056" cy="2428892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numCol="3" rtlCol="0" anchor="ctr" anchorCtr="0">
            <a:noAutofit/>
            <a:scene3d>
              <a:camera prst="isometricRightUp">
                <a:rot lat="20879247" lon="20415933" rev="215410"/>
              </a:camera>
              <a:lightRig rig="threePt" dir="t"/>
            </a:scene3d>
          </a:bodyPr>
          <a:lstStyle/>
          <a:p>
            <a:r>
              <a:rPr lang="cs-CZ" sz="2300" dirty="0" smtClean="0">
                <a:solidFill>
                  <a:schemeClr val="tx1"/>
                </a:solidFill>
              </a:rPr>
              <a:t>2,18		</a:t>
            </a:r>
            <a:endParaRPr lang="cs-CZ" sz="2300" dirty="0" smtClean="0">
              <a:solidFill>
                <a:schemeClr val="tx1"/>
              </a:solidFill>
            </a:endParaRPr>
          </a:p>
          <a:p>
            <a:r>
              <a:rPr lang="cs-CZ" sz="2300" dirty="0" smtClean="0">
                <a:solidFill>
                  <a:schemeClr val="tx1"/>
                </a:solidFill>
              </a:rPr>
              <a:t>96,5</a:t>
            </a:r>
            <a:endParaRPr lang="cs-CZ" sz="2300" dirty="0" smtClean="0">
              <a:solidFill>
                <a:schemeClr val="tx1"/>
              </a:solidFill>
            </a:endParaRPr>
          </a:p>
          <a:p>
            <a:r>
              <a:rPr lang="cs-CZ" sz="2300" dirty="0" smtClean="0">
                <a:solidFill>
                  <a:schemeClr val="tx1"/>
                </a:solidFill>
              </a:rPr>
              <a:t>8,8</a:t>
            </a:r>
            <a:endParaRPr lang="cs-CZ" sz="2300" dirty="0" smtClean="0">
              <a:solidFill>
                <a:schemeClr val="tx1"/>
              </a:solidFill>
            </a:endParaRPr>
          </a:p>
          <a:p>
            <a:r>
              <a:rPr lang="cs-CZ" sz="2300" dirty="0" smtClean="0">
                <a:solidFill>
                  <a:schemeClr val="tx1"/>
                </a:solidFill>
              </a:rPr>
              <a:t>49,5</a:t>
            </a:r>
            <a:endParaRPr lang="cs-CZ" sz="2300" dirty="0" smtClean="0">
              <a:solidFill>
                <a:schemeClr val="tx1"/>
              </a:solidFill>
            </a:endParaRPr>
          </a:p>
          <a:p>
            <a:endParaRPr lang="cs-CZ" sz="2300" dirty="0" smtClean="0">
              <a:solidFill>
                <a:schemeClr val="tx1"/>
              </a:solidFill>
            </a:endParaRPr>
          </a:p>
          <a:p>
            <a:endParaRPr lang="cs-CZ" sz="2300" dirty="0" smtClean="0">
              <a:solidFill>
                <a:schemeClr val="tx1"/>
              </a:solidFill>
            </a:endParaRPr>
          </a:p>
          <a:p>
            <a:r>
              <a:rPr lang="cs-CZ" sz="2300" dirty="0" smtClean="0">
                <a:solidFill>
                  <a:schemeClr val="tx1"/>
                </a:solidFill>
              </a:rPr>
              <a:t>		</a:t>
            </a:r>
            <a:endParaRPr lang="cs-CZ" sz="2300" dirty="0" smtClean="0">
              <a:solidFill>
                <a:schemeClr val="tx1"/>
              </a:solidFill>
            </a:endParaRPr>
          </a:p>
          <a:p>
            <a:endParaRPr lang="cs-CZ" sz="2300" dirty="0" smtClean="0">
              <a:solidFill>
                <a:schemeClr val="tx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323528" y="3356992"/>
            <a:ext cx="2143140" cy="1785950"/>
          </a:xfrm>
          <a:prstGeom prst="cloud">
            <a:avLst/>
          </a:prstGeom>
          <a:solidFill>
            <a:schemeClr val="bg2">
              <a:lumMod val="5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  <a:scene3d>
              <a:camera prst="isometricRightUp">
                <a:rot lat="21546687" lon="19559115" rev="16512635"/>
              </a:camera>
              <a:lightRig rig="threePt" dir="t"/>
            </a:scene3d>
          </a:bodyPr>
          <a:lstStyle/>
          <a:p>
            <a:pPr algn="ctr"/>
            <a:endParaRPr lang="cs-CZ" sz="23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43922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jako výkladový materiál a je možné ho použít na interaktivní tabuli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Žáci se seznamují se 2 způsoby násobení desetinných čísel přirozeným číslem. Na tento DUM navazuje DUM Násobení desetinných čísel.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253</TotalTime>
  <Words>226</Words>
  <Application>Microsoft Office PowerPoint</Application>
  <PresentationFormat>Předvádění na obrazovce (4:3)</PresentationFormat>
  <Paragraphs>114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Snímek 1</vt:lpstr>
      <vt:lpstr>Násobení desetinných čísel přirozeným číslem</vt:lpstr>
      <vt:lpstr>Násobení desetinných čísel přirozeným číslem</vt:lpstr>
      <vt:lpstr>Násobení desetinných čísel přirozeným číslem</vt:lpstr>
      <vt:lpstr>Násobení desetinných čísel přirozeným číslem</vt:lpstr>
      <vt:lpstr>Příklady na závěr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61</cp:revision>
  <dcterms:created xsi:type="dcterms:W3CDTF">2012-04-04T05:08:45Z</dcterms:created>
  <dcterms:modified xsi:type="dcterms:W3CDTF">2012-12-30T17:31:49Z</dcterms:modified>
</cp:coreProperties>
</file>