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8"/>
  </p:notesMasterIdLst>
  <p:sldIdLst>
    <p:sldId id="262" r:id="rId2"/>
    <p:sldId id="275" r:id="rId3"/>
    <p:sldId id="263" r:id="rId4"/>
    <p:sldId id="274" r:id="rId5"/>
    <p:sldId id="272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31640" y="2708920"/>
          <a:ext cx="6405925" cy="351059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VY_32_INOVACE_6B_16_Dělení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desetinných čísel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14.12.2012 v 6.A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slouží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jako výkladový materiál a je možné ho použít na interaktivní tabuli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se seznamují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 dělením desetinných čísel.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nto 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navazuje na DUM Dělení desetinných čísel přirozeným číslem.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	</a:t>
            </a:r>
            <a:r>
              <a:rPr lang="cs-CZ" dirty="0" smtClean="0"/>
              <a:t>Dělenec i dělitel vynásobíme stejným číslem kvůli tomu, </a:t>
            </a:r>
            <a:r>
              <a:rPr lang="cs-CZ" dirty="0" smtClean="0"/>
              <a:t>aby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dělitel</a:t>
            </a:r>
            <a:r>
              <a:rPr lang="cs-CZ" dirty="0" smtClean="0"/>
              <a:t> byl co nejmenší přirozené číslo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(bez desetinné čárky)</a:t>
            </a:r>
          </a:p>
          <a:p>
            <a:pPr>
              <a:buNone/>
            </a:pPr>
            <a:r>
              <a:rPr lang="cs-CZ" dirty="0" smtClean="0"/>
              <a:t>				26,7 : 8,9=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/.10</a:t>
            </a:r>
          </a:p>
          <a:p>
            <a:pPr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			</a:t>
            </a:r>
            <a:r>
              <a:rPr lang="cs-CZ" dirty="0" smtClean="0"/>
              <a:t>267 : 89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0,6 : 11,87=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/.100</a:t>
            </a:r>
          </a:p>
          <a:p>
            <a:pPr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			</a:t>
            </a:r>
            <a:r>
              <a:rPr lang="cs-CZ" dirty="0" smtClean="0"/>
              <a:t>60 : 1187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87 : 9,764=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/.1000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				</a:t>
            </a:r>
            <a:r>
              <a:rPr lang="cs-CZ" dirty="0" smtClean="0"/>
              <a:t>87000 : 9764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Vždy vybíráme na násobení vhodné číslo, jako je 10, 100, 1000,… 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Dělení desetinných čísel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9720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486,36:0,36= /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.100</a:t>
            </a:r>
          </a:p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48636:36=1351	zatrhneme si 48 a dělíme</a:t>
            </a:r>
          </a:p>
          <a:p>
            <a:pPr>
              <a:buNone/>
            </a:pPr>
            <a:r>
              <a:rPr lang="cs-CZ" dirty="0" smtClean="0"/>
              <a:t>126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183			Zkouška: 1351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/>
              <a:t> </a:t>
            </a:r>
            <a:r>
              <a:rPr lang="cs-CZ" dirty="0" smtClean="0"/>
              <a:t>  36					 .36</a:t>
            </a:r>
          </a:p>
          <a:p>
            <a:pPr>
              <a:buNone/>
            </a:pPr>
            <a:r>
              <a:rPr lang="cs-CZ" dirty="0" smtClean="0"/>
              <a:t>		0				     48636</a:t>
            </a: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Dělení desetinných </a:t>
            </a:r>
            <a:r>
              <a:rPr lang="cs-CZ" dirty="0" smtClean="0"/>
              <a:t>čísel</a:t>
            </a:r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3568" y="3717032"/>
            <a:ext cx="36004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5796136" y="4221088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láček 10"/>
          <p:cNvSpPr/>
          <p:nvPr/>
        </p:nvSpPr>
        <p:spPr>
          <a:xfrm>
            <a:off x="5148064" y="1052736"/>
            <a:ext cx="3096344" cy="2304256"/>
          </a:xfrm>
          <a:prstGeom prst="cloudCallout">
            <a:avLst>
              <a:gd name="adj1" fmla="val -132090"/>
              <a:gd name="adj2" fmla="val -10075"/>
            </a:avLst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0650509" lon="19475119" rev="324944"/>
              </a:camera>
              <a:lightRig rig="threePt" dir="t"/>
            </a:scene3d>
          </a:bodyPr>
          <a:lstStyle/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Vynásobíme 100   -&gt;</a:t>
            </a:r>
          </a:p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 2 desetinná místa</a:t>
            </a:r>
            <a:endParaRPr lang="cs-CZ" sz="23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3288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cs-CZ" sz="2700" dirty="0" smtClean="0"/>
              <a:t>			</a:t>
            </a:r>
            <a:r>
              <a:rPr lang="cs-CZ" sz="2700" dirty="0" smtClean="0"/>
              <a:t>0,036 : 0,001=</a:t>
            </a:r>
            <a:r>
              <a:rPr lang="cs-CZ" sz="2700" dirty="0" smtClean="0">
                <a:solidFill>
                  <a:schemeClr val="bg2">
                    <a:lumMod val="50000"/>
                  </a:schemeClr>
                </a:solidFill>
              </a:rPr>
              <a:t>/. 1000</a:t>
            </a:r>
          </a:p>
          <a:p>
            <a:pPr lvl="1">
              <a:buNone/>
            </a:pPr>
            <a:endParaRPr lang="cs-CZ" sz="2700" dirty="0" smtClean="0"/>
          </a:p>
          <a:p>
            <a:pPr lvl="1">
              <a:buNone/>
            </a:pPr>
            <a:r>
              <a:rPr lang="cs-CZ" sz="2700" dirty="0" smtClean="0"/>
              <a:t>			36 : 1=36</a:t>
            </a:r>
          </a:p>
          <a:p>
            <a:pPr lvl="1">
              <a:buNone/>
            </a:pPr>
            <a:endParaRPr lang="cs-CZ" sz="2700" dirty="0" smtClean="0"/>
          </a:p>
          <a:p>
            <a:pPr lvl="1">
              <a:buNone/>
            </a:pPr>
            <a:r>
              <a:rPr lang="cs-CZ" sz="2700" dirty="0" smtClean="0"/>
              <a:t>Zkouška:</a:t>
            </a:r>
          </a:p>
          <a:p>
            <a:pPr lvl="1">
              <a:buNone/>
            </a:pPr>
            <a:r>
              <a:rPr lang="cs-CZ" sz="2700" dirty="0" smtClean="0"/>
              <a:t>	</a:t>
            </a:r>
            <a:r>
              <a:rPr lang="cs-CZ" sz="2700" dirty="0" smtClean="0"/>
              <a:t>		1</a:t>
            </a:r>
          </a:p>
          <a:p>
            <a:pPr lvl="1">
              <a:buNone/>
            </a:pPr>
            <a:r>
              <a:rPr lang="cs-CZ" sz="2700" dirty="0" smtClean="0"/>
              <a:t>	</a:t>
            </a:r>
            <a:r>
              <a:rPr lang="cs-CZ" sz="2700" dirty="0" smtClean="0"/>
              <a:t>	      .36</a:t>
            </a:r>
          </a:p>
          <a:p>
            <a:pPr lvl="1">
              <a:buNone/>
            </a:pPr>
            <a:r>
              <a:rPr lang="cs-CZ" sz="2700" dirty="0" smtClean="0"/>
              <a:t>	</a:t>
            </a:r>
            <a:r>
              <a:rPr lang="cs-CZ" sz="2700" dirty="0" smtClean="0"/>
              <a:t>	       36</a:t>
            </a:r>
            <a:endParaRPr lang="cs-CZ" sz="27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Dělení desetinných </a:t>
            </a:r>
            <a:r>
              <a:rPr lang="cs-CZ" dirty="0" smtClean="0"/>
              <a:t>čísel</a:t>
            </a:r>
            <a:endParaRPr lang="cs-CZ" dirty="0"/>
          </a:p>
        </p:txBody>
      </p:sp>
      <p:sp>
        <p:nvSpPr>
          <p:cNvPr id="6" name="Obláček 5"/>
          <p:cNvSpPr/>
          <p:nvPr/>
        </p:nvSpPr>
        <p:spPr>
          <a:xfrm>
            <a:off x="4499992" y="1772816"/>
            <a:ext cx="3096344" cy="2304256"/>
          </a:xfrm>
          <a:prstGeom prst="cloudCallout">
            <a:avLst>
              <a:gd name="adj1" fmla="val -61796"/>
              <a:gd name="adj2" fmla="val -47522"/>
            </a:avLst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0650509" lon="19475119" rev="324944"/>
              </a:camera>
              <a:lightRig rig="threePt" dir="t"/>
            </a:scene3d>
          </a:bodyPr>
          <a:lstStyle/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Vynásobíme 1000   -&gt;</a:t>
            </a:r>
          </a:p>
          <a:p>
            <a:pPr algn="ctr"/>
            <a:r>
              <a:rPr lang="cs-CZ" sz="2300" dirty="0" smtClean="0">
                <a:solidFill>
                  <a:schemeClr val="tx1"/>
                </a:solidFill>
              </a:rPr>
              <a:t> 3 desetinná místa</a:t>
            </a:r>
            <a:endParaRPr lang="cs-CZ" sz="2300" dirty="0" smtClean="0">
              <a:solidFill>
                <a:schemeClr val="tx1"/>
              </a:solidFill>
            </a:endParaRPr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907704" y="4437112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472518" cy="4525963"/>
          </a:xfrm>
        </p:spPr>
        <p:txBody>
          <a:bodyPr numCol="2"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25:0,5=</a:t>
            </a: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0,07:0,1=</a:t>
            </a: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14:0,02=</a:t>
            </a: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7,2:0,09</a:t>
            </a:r>
            <a:r>
              <a:rPr lang="cs-CZ" dirty="0" smtClean="0"/>
              <a:t>=</a:t>
            </a: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Příklady na závěr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7584" y="3429000"/>
            <a:ext cx="8001056" cy="2428892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3" rtlCol="0" anchor="ctr" anchorCtr="0">
            <a:noAutofit/>
            <a:scene3d>
              <a:camera prst="isometricRightUp">
                <a:rot lat="20879247" lon="20415933" rev="215410"/>
              </a:camera>
              <a:lightRig rig="threePt" dir="t"/>
            </a:scene3d>
          </a:bodyPr>
          <a:lstStyle/>
          <a:p>
            <a:r>
              <a:rPr lang="cs-CZ" sz="2300" dirty="0" smtClean="0">
                <a:solidFill>
                  <a:schemeClr val="tx1"/>
                </a:solidFill>
              </a:rPr>
              <a:t>50</a:t>
            </a:r>
            <a:r>
              <a:rPr lang="cs-CZ" sz="2300" dirty="0" smtClean="0">
                <a:solidFill>
                  <a:schemeClr val="tx1"/>
                </a:solidFill>
              </a:rPr>
              <a:t>	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0,7</a:t>
            </a:r>
            <a:endParaRPr lang="cs-CZ" sz="2300" dirty="0" smtClean="0">
              <a:solidFill>
                <a:schemeClr val="tx1"/>
              </a:solidFill>
            </a:endParaRPr>
          </a:p>
          <a:p>
            <a:r>
              <a:rPr lang="cs-CZ" sz="2300" dirty="0" smtClean="0">
                <a:solidFill>
                  <a:schemeClr val="tx1"/>
                </a:solidFill>
              </a:rPr>
              <a:t>700</a:t>
            </a:r>
            <a:endParaRPr lang="cs-CZ" sz="2300" dirty="0" smtClean="0">
              <a:solidFill>
                <a:schemeClr val="tx1"/>
              </a:solidFill>
            </a:endParaRPr>
          </a:p>
          <a:p>
            <a:r>
              <a:rPr lang="cs-CZ" sz="2300" dirty="0" smtClean="0">
                <a:solidFill>
                  <a:schemeClr val="tx1"/>
                </a:solidFill>
              </a:rPr>
              <a:t>80</a:t>
            </a:r>
            <a:endParaRPr lang="cs-CZ" sz="2300" dirty="0" smtClean="0">
              <a:solidFill>
                <a:schemeClr val="tx1"/>
              </a:solidFill>
            </a:endParaRPr>
          </a:p>
          <a:p>
            <a:endParaRPr lang="cs-CZ" sz="2300" dirty="0" smtClean="0">
              <a:solidFill>
                <a:schemeClr val="tx1"/>
              </a:solidFill>
            </a:endParaRPr>
          </a:p>
          <a:p>
            <a:endParaRPr lang="cs-CZ" sz="2300" dirty="0" smtClean="0">
              <a:solidFill>
                <a:schemeClr val="tx1"/>
              </a:solidFill>
            </a:endParaRPr>
          </a:p>
          <a:p>
            <a:r>
              <a:rPr lang="cs-CZ" sz="2300" dirty="0" smtClean="0">
                <a:solidFill>
                  <a:schemeClr val="tx1"/>
                </a:solidFill>
              </a:rPr>
              <a:t>		</a:t>
            </a:r>
          </a:p>
          <a:p>
            <a:endParaRPr lang="cs-CZ" sz="2300" dirty="0" smtClean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251520" y="3356992"/>
            <a:ext cx="2143140" cy="1785950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/>
            <a:endParaRPr lang="cs-CZ" sz="23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1369036" y="3233738"/>
          <a:ext cx="6405925" cy="243922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jako výkladový materiál a je možné ho použít na interaktivní tabuli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Žáci se seznamují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 dělením desetinných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čísel. Te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nto 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navazuje na DUM Dělení desetinných čísel přirozeným číslem. 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355</TotalTime>
  <Words>171</Words>
  <Application>Microsoft Office PowerPoint</Application>
  <PresentationFormat>Předvádění na obrazovce (4:3)</PresentationFormat>
  <Paragraphs>101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Snímek 1</vt:lpstr>
      <vt:lpstr>Dělení desetinných čísel</vt:lpstr>
      <vt:lpstr>Dělení desetinných čísel</vt:lpstr>
      <vt:lpstr>Dělení desetinných čísel</vt:lpstr>
      <vt:lpstr>Příklady na závěr</vt:lpstr>
      <vt:lpstr>Snímek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88</cp:revision>
  <dcterms:created xsi:type="dcterms:W3CDTF">2012-04-04T05:08:45Z</dcterms:created>
  <dcterms:modified xsi:type="dcterms:W3CDTF">2012-12-30T20:09:32Z</dcterms:modified>
</cp:coreProperties>
</file>