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12"/>
  </p:notesMasterIdLst>
  <p:handoutMasterIdLst>
    <p:handoutMasterId r:id="rId13"/>
  </p:handoutMasterIdLst>
  <p:sldIdLst>
    <p:sldId id="261" r:id="rId2"/>
    <p:sldId id="263" r:id="rId3"/>
    <p:sldId id="271" r:id="rId4"/>
    <p:sldId id="296" r:id="rId5"/>
    <p:sldId id="279" r:id="rId6"/>
    <p:sldId id="281" r:id="rId7"/>
    <p:sldId id="285" r:id="rId8"/>
    <p:sldId id="288" r:id="rId9"/>
    <p:sldId id="293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58" autoAdjust="0"/>
  </p:normalViewPr>
  <p:slideViewPr>
    <p:cSldViewPr>
      <p:cViewPr varScale="1">
        <p:scale>
          <a:sx n="70" d="100"/>
          <a:sy n="70" d="100"/>
        </p:scale>
        <p:origin x="-1374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88577789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00334560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7344816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Zeměpis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8.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</a:t>
            </a:r>
            <a:r>
              <a:rPr lang="cs-CZ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Regiony světa –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Jižní Evropa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Kamil </a:t>
            </a:r>
            <a:r>
              <a:rPr lang="cs-CZ" dirty="0" err="1" smtClean="0"/>
              <a:t>Vilimovský</a:t>
            </a:r>
            <a:endParaRPr lang="cs-CZ" dirty="0" smtClean="0"/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/>
              <a:t>Jižní Evropa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>
                <a:solidFill>
                  <a:srgbClr val="FFFF00"/>
                </a:solidFill>
              </a:rPr>
              <a:t>            Itálie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                                               </a:t>
            </a:r>
            <a:r>
              <a:rPr lang="cs-CZ" sz="2000" dirty="0"/>
              <a:t>Hlavní město:</a:t>
            </a:r>
          </a:p>
          <a:p>
            <a:r>
              <a:rPr lang="cs-CZ" dirty="0"/>
              <a:t>                                                 </a:t>
            </a:r>
            <a:r>
              <a:rPr lang="cs-CZ" dirty="0">
                <a:solidFill>
                  <a:srgbClr val="FF0000"/>
                </a:solidFill>
              </a:rPr>
              <a:t>Řím</a:t>
            </a:r>
          </a:p>
          <a:p>
            <a:r>
              <a:rPr lang="cs-CZ" dirty="0">
                <a:solidFill>
                  <a:srgbClr val="FF0000"/>
                </a:solidFill>
              </a:rPr>
              <a:t>                                               </a:t>
            </a:r>
            <a:r>
              <a:rPr lang="cs-CZ" sz="2000" dirty="0"/>
              <a:t>Státní uspořádání:</a:t>
            </a:r>
          </a:p>
          <a:p>
            <a:r>
              <a:rPr lang="cs-CZ" dirty="0">
                <a:solidFill>
                  <a:srgbClr val="FF0000"/>
                </a:solidFill>
              </a:rPr>
              <a:t>                                                 Republika</a:t>
            </a:r>
          </a:p>
          <a:p>
            <a:r>
              <a:rPr lang="cs-CZ" dirty="0">
                <a:solidFill>
                  <a:srgbClr val="FF0000"/>
                </a:solidFill>
              </a:rPr>
              <a:t>                                               </a:t>
            </a:r>
            <a:r>
              <a:rPr lang="cs-CZ" sz="2000" dirty="0"/>
              <a:t>Počet obyvatel :</a:t>
            </a:r>
          </a:p>
          <a:p>
            <a:r>
              <a:rPr lang="cs-CZ" sz="2000" dirty="0"/>
              <a:t>                 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57,7 </a:t>
            </a:r>
            <a:r>
              <a:rPr lang="cs-CZ" dirty="0">
                <a:solidFill>
                  <a:srgbClr val="FF0000"/>
                </a:solidFill>
              </a:rPr>
              <a:t>mil.</a:t>
            </a:r>
            <a:r>
              <a:rPr lang="cs-CZ" sz="2000" dirty="0"/>
              <a:t> </a:t>
            </a:r>
          </a:p>
          <a:p>
            <a:r>
              <a:rPr lang="cs-CZ" sz="2000" dirty="0"/>
              <a:t>                                                                    </a:t>
            </a:r>
            <a:r>
              <a:rPr lang="cs-CZ" sz="1600" dirty="0" smtClean="0"/>
              <a:t>/ </a:t>
            </a:r>
            <a:r>
              <a:rPr lang="cs-CZ" sz="1600" dirty="0"/>
              <a:t>23. W /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14144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Zajímavosti Itálie – vyhledej na internetu a připiš stručné informace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Svatopeterské </a:t>
            </a:r>
            <a:r>
              <a:rPr lang="cs-CZ" dirty="0" smtClean="0"/>
              <a:t>náměstí</a:t>
            </a:r>
          </a:p>
          <a:p>
            <a:r>
              <a:rPr lang="cs-CZ" dirty="0"/>
              <a:t>Fontána Di </a:t>
            </a:r>
            <a:r>
              <a:rPr lang="cs-CZ" dirty="0" err="1"/>
              <a:t>Trevi</a:t>
            </a:r>
            <a:r>
              <a:rPr lang="cs-CZ" dirty="0"/>
              <a:t> </a:t>
            </a:r>
            <a:r>
              <a:rPr lang="cs-CZ" dirty="0" smtClean="0"/>
              <a:t>– Řím</a:t>
            </a:r>
          </a:p>
          <a:p>
            <a:r>
              <a:rPr lang="cs-CZ" dirty="0"/>
              <a:t>Benátky</a:t>
            </a:r>
            <a:br>
              <a:rPr lang="cs-CZ" dirty="0"/>
            </a:br>
            <a:r>
              <a:rPr lang="cs-CZ" dirty="0"/>
              <a:t> náměstí San Marco, gondoly, most </a:t>
            </a:r>
            <a:r>
              <a:rPr lang="cs-CZ" dirty="0" smtClean="0"/>
              <a:t>vzdechů</a:t>
            </a:r>
          </a:p>
          <a:p>
            <a:r>
              <a:rPr lang="cs-CZ" dirty="0" smtClean="0"/>
              <a:t>Verona</a:t>
            </a:r>
          </a:p>
          <a:p>
            <a:r>
              <a:rPr lang="cs-CZ" dirty="0" smtClean="0"/>
              <a:t>Pompeje</a:t>
            </a:r>
          </a:p>
          <a:p>
            <a:r>
              <a:rPr lang="cs-CZ" dirty="0" smtClean="0"/>
              <a:t>Italské speciality – kuchyně</a:t>
            </a:r>
          </a:p>
          <a:p>
            <a:r>
              <a:rPr lang="cs-CZ" dirty="0" smtClean="0"/>
              <a:t>Hospodářství – dopravní strojírenství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50688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5" name="Rectangle 5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sz="4000" dirty="0"/>
          </a:p>
        </p:txBody>
      </p:sp>
      <p:sp>
        <p:nvSpPr>
          <p:cNvPr id="5128" name="Rectangle 8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412776"/>
            <a:ext cx="5770563" cy="5111849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Vatikán</a:t>
            </a:r>
          </a:p>
          <a:p>
            <a:r>
              <a:rPr lang="cs-CZ" dirty="0" smtClean="0"/>
              <a:t>Nejmenší </a:t>
            </a:r>
            <a:r>
              <a:rPr lang="cs-CZ" dirty="0"/>
              <a:t>nezávislý stát světa / </a:t>
            </a:r>
            <a:r>
              <a:rPr lang="cs-CZ" dirty="0" smtClean="0"/>
              <a:t>0.44km</a:t>
            </a:r>
            <a:r>
              <a:rPr lang="cs-CZ" sz="2800" dirty="0" smtClean="0">
                <a:latin typeface="Times New Roman"/>
                <a:cs typeface="Times New Roman"/>
              </a:rPr>
              <a:t>²</a:t>
            </a:r>
            <a:r>
              <a:rPr lang="cs-CZ" dirty="0" smtClean="0"/>
              <a:t> </a:t>
            </a:r>
            <a:r>
              <a:rPr lang="cs-CZ" dirty="0"/>
              <a:t>, 921 obyvatel </a:t>
            </a:r>
            <a:r>
              <a:rPr lang="cs-CZ" dirty="0" smtClean="0"/>
              <a:t>/</a:t>
            </a:r>
          </a:p>
          <a:p>
            <a:endParaRPr lang="cs-CZ" sz="1200" dirty="0"/>
          </a:p>
          <a:p>
            <a:endParaRPr lang="cs-CZ" sz="1200" dirty="0"/>
          </a:p>
          <a:p>
            <a:pPr>
              <a:buFontTx/>
              <a:buNone/>
            </a:pPr>
            <a:r>
              <a:rPr lang="cs-CZ" dirty="0" smtClean="0">
                <a:solidFill>
                  <a:srgbClr val="FF0000"/>
                </a:solidFill>
              </a:rPr>
              <a:t>San Marino</a:t>
            </a:r>
          </a:p>
          <a:p>
            <a:pPr>
              <a:buFontTx/>
              <a:buNone/>
            </a:pPr>
            <a:r>
              <a:rPr lang="cs-CZ" dirty="0" smtClean="0"/>
              <a:t>- turistika, 2</a:t>
            </a:r>
            <a:r>
              <a:rPr lang="cs-CZ" dirty="0" smtClean="0"/>
              <a:t>. nejmenší </a:t>
            </a:r>
            <a:r>
              <a:rPr lang="cs-CZ" dirty="0" smtClean="0"/>
              <a:t>evropský stát </a:t>
            </a:r>
            <a:r>
              <a:rPr lang="cs-CZ" dirty="0" smtClean="0"/>
              <a:t>(podle </a:t>
            </a:r>
            <a:r>
              <a:rPr lang="cs-CZ" dirty="0" smtClean="0"/>
              <a:t>počtu </a:t>
            </a:r>
            <a:r>
              <a:rPr lang="cs-CZ" dirty="0" smtClean="0"/>
              <a:t>obyvatel)</a:t>
            </a:r>
            <a:endParaRPr lang="cs-CZ" dirty="0"/>
          </a:p>
          <a:p>
            <a:endParaRPr lang="cs-CZ" dirty="0"/>
          </a:p>
        </p:txBody>
      </p:sp>
      <p:sp>
        <p:nvSpPr>
          <p:cNvPr id="5129" name="Rectangle 9"/>
          <p:cNvSpPr>
            <a:spLocks noGrp="1" noChangeArrowheads="1"/>
          </p:cNvSpPr>
          <p:nvPr>
            <p:ph type="body" sz="half" idx="2"/>
          </p:nvPr>
        </p:nvSpPr>
        <p:spPr>
          <a:xfrm>
            <a:off x="467544" y="4869160"/>
            <a:ext cx="8219256" cy="1656184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Malta</a:t>
            </a:r>
          </a:p>
          <a:p>
            <a:r>
              <a:rPr lang="cs-CZ" dirty="0" smtClean="0"/>
              <a:t>Státní zřízení: republika</a:t>
            </a:r>
          </a:p>
          <a:p>
            <a:r>
              <a:rPr lang="cs-CZ" dirty="0" smtClean="0"/>
              <a:t>Hlavní město:  La  Valletta</a:t>
            </a:r>
          </a:p>
          <a:p>
            <a:r>
              <a:rPr lang="cs-CZ" dirty="0" smtClean="0"/>
              <a:t>Hospodářství</a:t>
            </a:r>
            <a:endParaRPr lang="cs-CZ" dirty="0"/>
          </a:p>
          <a:p>
            <a:r>
              <a:rPr lang="cs-CZ" dirty="0" smtClean="0"/>
              <a:t>Cestovní </a:t>
            </a:r>
            <a:r>
              <a:rPr lang="cs-CZ" dirty="0"/>
              <a:t>ruch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2276872"/>
            <a:ext cx="7772400" cy="1656184"/>
          </a:xfrm>
        </p:spPr>
        <p:txBody>
          <a:bodyPr>
            <a:norm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4800" dirty="0" smtClean="0"/>
              <a:t>Španělsko </a:t>
            </a:r>
            <a:r>
              <a:rPr lang="cs-CZ" sz="4800" dirty="0"/>
              <a:t>a Portugalsko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5589240"/>
            <a:ext cx="7772400" cy="43056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5" name="Rectangle 5"/>
          <p:cNvSpPr>
            <a:spLocks noGrp="1" noChangeArrowheads="1"/>
          </p:cNvSpPr>
          <p:nvPr>
            <p:ph type="title"/>
          </p:nvPr>
        </p:nvSpPr>
        <p:spPr>
          <a:xfrm>
            <a:off x="914400" y="274638"/>
            <a:ext cx="3657600" cy="1143000"/>
          </a:xfrm>
        </p:spPr>
        <p:txBody>
          <a:bodyPr>
            <a:normAutofit fontScale="90000"/>
          </a:bodyPr>
          <a:lstStyle/>
          <a:p>
            <a:r>
              <a:rPr lang="cs-CZ" dirty="0">
                <a:solidFill>
                  <a:srgbClr val="FF0000"/>
                </a:solidFill>
              </a:rPr>
              <a:t>      Územní celky Španělska</a:t>
            </a:r>
          </a:p>
        </p:txBody>
      </p:sp>
      <p:sp>
        <p:nvSpPr>
          <p:cNvPr id="56327" name="Rectangle 7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/>
              <a:t>                              </a:t>
            </a:r>
          </a:p>
          <a:p>
            <a:r>
              <a:rPr lang="cs-CZ" dirty="0" smtClean="0"/>
              <a:t>většina Pyrenejského </a:t>
            </a:r>
            <a:r>
              <a:rPr lang="cs-CZ" dirty="0"/>
              <a:t>poloostrova</a:t>
            </a:r>
          </a:p>
          <a:p>
            <a:r>
              <a:rPr lang="cs-CZ" dirty="0" smtClean="0"/>
              <a:t>Baleárské </a:t>
            </a:r>
            <a:r>
              <a:rPr lang="cs-CZ" dirty="0"/>
              <a:t>ostrovy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sz="1800" dirty="0" smtClean="0"/>
              <a:t>/</a:t>
            </a:r>
            <a:r>
              <a:rPr lang="cs-CZ" sz="1800" dirty="0"/>
              <a:t>Mallorca, </a:t>
            </a:r>
            <a:r>
              <a:rPr lang="cs-CZ" sz="1800" dirty="0" err="1"/>
              <a:t>Menorca</a:t>
            </a:r>
            <a:r>
              <a:rPr lang="cs-CZ" sz="1800" dirty="0"/>
              <a:t>, Ibiza/</a:t>
            </a:r>
          </a:p>
          <a:p>
            <a:endParaRPr lang="cs-CZ" sz="1800" dirty="0"/>
          </a:p>
          <a:p>
            <a:r>
              <a:rPr lang="cs-CZ" dirty="0" smtClean="0"/>
              <a:t>Kanárské ostrovy</a:t>
            </a:r>
            <a:endParaRPr lang="cs-CZ" sz="2000" dirty="0"/>
          </a:p>
          <a:p>
            <a:pPr>
              <a:buNone/>
            </a:pPr>
            <a:r>
              <a:rPr lang="cs-CZ" sz="2000" dirty="0" smtClean="0"/>
              <a:t> </a:t>
            </a:r>
            <a:r>
              <a:rPr lang="cs-CZ" sz="2000" dirty="0"/>
              <a:t>/ </a:t>
            </a:r>
            <a:r>
              <a:rPr lang="cs-CZ" sz="2000" dirty="0" err="1"/>
              <a:t>Tenerife</a:t>
            </a:r>
            <a:r>
              <a:rPr lang="cs-CZ" sz="2000" dirty="0"/>
              <a:t>, Gran </a:t>
            </a:r>
            <a:r>
              <a:rPr lang="cs-CZ" sz="2000" dirty="0" err="1"/>
              <a:t>Canaria</a:t>
            </a:r>
            <a:r>
              <a:rPr lang="cs-CZ" sz="2000" dirty="0"/>
              <a:t>,…/</a:t>
            </a:r>
            <a:endParaRPr lang="cs-CZ" sz="18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2"/>
          </p:nvPr>
        </p:nvSpPr>
        <p:spPr>
          <a:xfrm>
            <a:off x="4499992" y="620688"/>
            <a:ext cx="4392488" cy="5399112"/>
          </a:xfrm>
        </p:spPr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Španělsko</a:t>
            </a:r>
            <a:br>
              <a:rPr lang="cs-CZ" dirty="0">
                <a:solidFill>
                  <a:srgbClr val="FF0000"/>
                </a:solidFill>
              </a:rPr>
            </a:br>
            <a:r>
              <a:rPr lang="cs-CZ" dirty="0">
                <a:solidFill>
                  <a:srgbClr val="FF0000"/>
                </a:solidFill>
              </a:rPr>
              <a:t>  / jméno země – španělské </a:t>
            </a:r>
            <a:r>
              <a:rPr lang="cs-CZ" dirty="0" err="1">
                <a:solidFill>
                  <a:srgbClr val="FF0000"/>
                </a:solidFill>
              </a:rPr>
              <a:t>Espaňa</a:t>
            </a:r>
            <a:r>
              <a:rPr lang="cs-CZ" dirty="0">
                <a:solidFill>
                  <a:srgbClr val="FF0000"/>
                </a:solidFill>
              </a:rPr>
              <a:t> – pomezí</a:t>
            </a:r>
            <a:r>
              <a:rPr lang="cs-CZ" dirty="0" smtClean="0">
                <a:solidFill>
                  <a:srgbClr val="FF0000"/>
                </a:solidFill>
              </a:rPr>
              <a:t>/</a:t>
            </a:r>
          </a:p>
          <a:p>
            <a:r>
              <a:rPr lang="cs-CZ" dirty="0"/>
              <a:t>Španělské království</a:t>
            </a:r>
          </a:p>
          <a:p>
            <a:r>
              <a:rPr lang="cs-CZ" dirty="0"/>
              <a:t>Hlavní </a:t>
            </a:r>
            <a:r>
              <a:rPr lang="cs-CZ" dirty="0" smtClean="0"/>
              <a:t>město: </a:t>
            </a:r>
            <a:r>
              <a:rPr lang="cs-CZ" dirty="0"/>
              <a:t>Madrid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Vyhledej zajímavosti na internetu a dolož vlastní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45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Corrida</a:t>
            </a:r>
            <a:endParaRPr lang="cs-CZ" dirty="0" smtClean="0"/>
          </a:p>
          <a:p>
            <a:r>
              <a:rPr lang="cs-CZ" dirty="0" smtClean="0"/>
              <a:t>Madridský královský palác</a:t>
            </a:r>
          </a:p>
          <a:p>
            <a:r>
              <a:rPr lang="cs-CZ" dirty="0" smtClean="0"/>
              <a:t>Montserrat</a:t>
            </a:r>
          </a:p>
          <a:p>
            <a:r>
              <a:rPr lang="cs-CZ" dirty="0" smtClean="0"/>
              <a:t>Barcelona – </a:t>
            </a:r>
            <a:r>
              <a:rPr lang="cs-CZ" dirty="0" err="1" smtClean="0"/>
              <a:t>Sagrada</a:t>
            </a:r>
            <a:r>
              <a:rPr lang="cs-CZ" dirty="0" smtClean="0"/>
              <a:t> </a:t>
            </a:r>
            <a:r>
              <a:rPr lang="cs-CZ" dirty="0" err="1" smtClean="0"/>
              <a:t>Familia</a:t>
            </a:r>
            <a:r>
              <a:rPr lang="cs-CZ" dirty="0" smtClean="0"/>
              <a:t>, </a:t>
            </a:r>
            <a:r>
              <a:rPr lang="cs-CZ" dirty="0" err="1" smtClean="0"/>
              <a:t>Gaudí</a:t>
            </a:r>
            <a:endParaRPr lang="cs-CZ" dirty="0" smtClean="0"/>
          </a:p>
          <a:p>
            <a:r>
              <a:rPr lang="cs-CZ" dirty="0" smtClean="0"/>
              <a:t>Španělský sport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Portugalsko</a:t>
            </a:r>
            <a:endParaRPr lang="cs-CZ" dirty="0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Portugalská republika</a:t>
            </a:r>
          </a:p>
          <a:p>
            <a:r>
              <a:rPr lang="cs-CZ" dirty="0" smtClean="0"/>
              <a:t>Hlavní </a:t>
            </a:r>
            <a:r>
              <a:rPr lang="cs-CZ" dirty="0" smtClean="0"/>
              <a:t>město: </a:t>
            </a:r>
            <a:r>
              <a:rPr lang="cs-CZ" dirty="0" smtClean="0"/>
              <a:t>Lisabon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Územní celky</a:t>
            </a:r>
          </a:p>
          <a:p>
            <a:r>
              <a:rPr lang="cs-CZ" dirty="0"/>
              <a:t>Jihozápad Pyrenejského pol.</a:t>
            </a:r>
          </a:p>
          <a:p>
            <a:r>
              <a:rPr lang="cs-CZ" dirty="0"/>
              <a:t>Madeira</a:t>
            </a:r>
          </a:p>
          <a:p>
            <a:r>
              <a:rPr lang="cs-CZ" dirty="0"/>
              <a:t>Souostroví </a:t>
            </a:r>
            <a:r>
              <a:rPr lang="cs-CZ" dirty="0" smtClean="0"/>
              <a:t>Azory</a:t>
            </a:r>
          </a:p>
          <a:p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Atlas světa – Kartografie Praha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63</TotalTime>
  <Words>204</Words>
  <Application>Microsoft Office PowerPoint</Application>
  <PresentationFormat>Předvádění na obrazovce (4:3)</PresentationFormat>
  <Paragraphs>73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Jmění</vt:lpstr>
      <vt:lpstr>Základní škola a mateřská škola Staré Město   Interaktivní škola pro žáka 21.století</vt:lpstr>
      <vt:lpstr>Jižní Evropa</vt:lpstr>
      <vt:lpstr>            Itálie</vt:lpstr>
      <vt:lpstr>Zajímavosti Itálie – vyhledej na internetu a připiš stručné informace</vt:lpstr>
      <vt:lpstr>Snímek 5</vt:lpstr>
      <vt:lpstr> Španělsko a Portugalsko</vt:lpstr>
      <vt:lpstr>      Územní celky Španělska</vt:lpstr>
      <vt:lpstr>Vyhledej zajímavosti na internetu a dolož vlastní</vt:lpstr>
      <vt:lpstr>Portugalsko</vt:lpstr>
      <vt:lpstr>Přehled zdrojů a odkazů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U1</cp:lastModifiedBy>
  <cp:revision>11</cp:revision>
  <dcterms:created xsi:type="dcterms:W3CDTF">2010-07-04T09:26:34Z</dcterms:created>
  <dcterms:modified xsi:type="dcterms:W3CDTF">2013-01-04T00:14:56Z</dcterms:modified>
</cp:coreProperties>
</file>