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7" r:id="rId2"/>
    <p:sldId id="328" r:id="rId3"/>
    <p:sldId id="314" r:id="rId4"/>
    <p:sldId id="321" r:id="rId5"/>
    <p:sldId id="322" r:id="rId6"/>
    <p:sldId id="323" r:id="rId7"/>
    <p:sldId id="324" r:id="rId8"/>
    <p:sldId id="309" r:id="rId9"/>
    <p:sldId id="310" r:id="rId10"/>
    <p:sldId id="325" r:id="rId11"/>
    <p:sldId id="313" r:id="rId12"/>
    <p:sldId id="312" r:id="rId13"/>
    <p:sldId id="311" r:id="rId14"/>
    <p:sldId id="318" r:id="rId15"/>
    <p:sldId id="317" r:id="rId16"/>
    <p:sldId id="316" r:id="rId17"/>
    <p:sldId id="315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D0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7582" autoAdjust="0"/>
    <p:restoredTop sz="94660"/>
  </p:normalViewPr>
  <p:slideViewPr>
    <p:cSldViewPr>
      <p:cViewPr varScale="1">
        <p:scale>
          <a:sx n="35" d="100"/>
          <a:sy n="35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4B2173-89D9-4CFD-86C5-D7287D83F020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B7CD56-1505-452B-9140-95E59B4EF7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6.xml"/><Relationship Id="rId3" Type="http://schemas.openxmlformats.org/officeDocument/2006/relationships/slide" Target="slide14.xml"/><Relationship Id="rId7" Type="http://schemas.openxmlformats.org/officeDocument/2006/relationships/slide" Target="slide3.xml"/><Relationship Id="rId12" Type="http://schemas.openxmlformats.org/officeDocument/2006/relationships/slide" Target="slide10.xml"/><Relationship Id="rId2" Type="http://schemas.openxmlformats.org/officeDocument/2006/relationships/slide" Target="slide13.xml"/><Relationship Id="rId16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7.xml"/><Relationship Id="rId11" Type="http://schemas.openxmlformats.org/officeDocument/2006/relationships/slide" Target="slide5.xml"/><Relationship Id="rId5" Type="http://schemas.openxmlformats.org/officeDocument/2006/relationships/slide" Target="slide16.xml"/><Relationship Id="rId15" Type="http://schemas.openxmlformats.org/officeDocument/2006/relationships/slide" Target="slide7.xml"/><Relationship Id="rId10" Type="http://schemas.openxmlformats.org/officeDocument/2006/relationships/slide" Target="slide4.xml"/><Relationship Id="rId4" Type="http://schemas.openxmlformats.org/officeDocument/2006/relationships/slide" Target="slide15.xml"/><Relationship Id="rId9" Type="http://schemas.openxmlformats.org/officeDocument/2006/relationships/slide" Target="slide9.xml"/><Relationship Id="rId14" Type="http://schemas.openxmlformats.org/officeDocument/2006/relationships/slide" Target="slide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47974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VY_52_INOVACE_03 _4_RISKUJ_REAKCE_SOUČENINY_?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Číslo skupiny:  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Autor: Ing. Stanislava Kolářová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Vzdělávací oblast/Předmět/Téma: ČLOVĚK A PŘÍRODA / CHEMIE / OPAKOVÁNÍ OSMÉHO ROČNÍKU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Metodický list:	 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 algn="just"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Anotace: Prezentace slouží k opakování a procvičování probraného učiva zábavnou a soutěživou formou.  Opakovaná témata jsou reakce, sloučeniny a otázky bez udání tématu (označeny „?“).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Ověřeno ve třídě: IX.C.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dirty="0" smtClean="0"/>
              <a:t>Datum ověření: 19.9. 2012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800" dirty="0" smtClean="0"/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dirty="0" smtClean="0"/>
              <a:t>Datum:	 19.9. 2012 		Podpis: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059" name="AutoShape 50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1196752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0064" name="AutoShape 5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2060848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94" name="AutoShape 5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2843808" y="6093296"/>
            <a:ext cx="3160713" cy="488950"/>
          </a:xfrm>
          <a:prstGeom prst="actionButtonBlank">
            <a:avLst/>
          </a:prstGeom>
          <a:solidFill>
            <a:srgbClr val="FFFF99"/>
          </a:solidFill>
          <a:ln w="25400">
            <a:solidFill>
              <a:srgbClr val="FFFF99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Hrací pole</a:t>
            </a:r>
          </a:p>
        </p:txBody>
      </p:sp>
      <p:sp>
        <p:nvSpPr>
          <p:cNvPr id="280084" name="AutoShape 53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084168" y="260648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AutoShape 51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2924944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AutoShape 522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3861048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AutoShape 52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6084168" y="4797152"/>
            <a:ext cx="2880000" cy="900000"/>
          </a:xfrm>
          <a:prstGeom prst="actionButtonBlank">
            <a:avLst/>
          </a:prstGeom>
          <a:solidFill>
            <a:srgbClr val="FFFF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AutoShape 499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1196752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AutoShape 506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1196752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AutoShape 511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20608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AutoShape 5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9512" y="2606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squar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reakce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AutoShape 5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131840" y="2606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sloučeniny</a:t>
            </a:r>
            <a:endParaRPr lang="cs-CZ" sz="2400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AutoShape 510">
            <a:hlinkClick r:id="rId10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20608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200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AutoShape 515">
            <a:hlinkClick r:id="rId11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2924944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AutoShape 516">
            <a:hlinkClick r:id="rId1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2924944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300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AutoShape 520">
            <a:hlinkClick r:id="rId1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3861048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AutoShape 521">
            <a:hlinkClick r:id="rId1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3861048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400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AutoShape 525">
            <a:hlinkClick r:id="rId1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79512" y="4797152"/>
            <a:ext cx="2880000" cy="900000"/>
          </a:xfrm>
          <a:prstGeom prst="actionButtonBlank">
            <a:avLst/>
          </a:prstGeom>
          <a:solidFill>
            <a:srgbClr val="FF00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AutoShape 526">
            <a:hlinkClick r:id="rId1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131840" y="4797152"/>
            <a:ext cx="2880000" cy="900000"/>
          </a:xfrm>
          <a:prstGeom prst="actionButtonBlank">
            <a:avLst/>
          </a:prstGeom>
          <a:solidFill>
            <a:srgbClr val="FF9900"/>
          </a:solidFill>
          <a:ln w="12700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500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0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80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5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80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800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6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80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80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8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  <p:bldLst>
      <p:bldP spid="280059" grpId="0" animBg="1"/>
      <p:bldP spid="280064" grpId="0" animBg="1"/>
      <p:bldP spid="280084" grpId="0" animBg="1"/>
      <p:bldP spid="42" grpId="0" animBg="1"/>
      <p:bldP spid="45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Reakce		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Který zákon říká že v uzavřené soustavě se při chemické reakci hmotnost výchozích látek rovná hmotnosti produktů?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2564904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periodický zákon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3573016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zákon akce a reakce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85852" y="4500570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/>
              <a:t>) </a:t>
            </a:r>
            <a:r>
              <a:rPr lang="cs-CZ" sz="2400" dirty="0" smtClean="0"/>
              <a:t>zákon zachování hmotnosti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437112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2492896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zákon zachování energie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501008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75856" y="6309320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03848" y="6309320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Reakce		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Najdi nesprávné tvrzení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9552" y="2204864"/>
            <a:ext cx="6408712" cy="792287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při exotermické reakci se teplo uvolňuje, při </a:t>
            </a:r>
          </a:p>
          <a:p>
            <a:pPr marL="457200" indent="-457200" algn="l"/>
            <a:r>
              <a:rPr lang="cs-CZ" sz="2400" dirty="0" smtClean="0"/>
              <a:t>endotermické se spotřebovává (je třeba dodat)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9552" y="3212976"/>
            <a:ext cx="6408712" cy="64807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slučovací reakce mají méně reaktantů </a:t>
            </a:r>
          </a:p>
          <a:p>
            <a:pPr algn="l"/>
            <a:r>
              <a:rPr lang="cs-CZ" sz="2400" dirty="0" smtClean="0"/>
              <a:t>než produktů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9552" y="4077072"/>
            <a:ext cx="6408712" cy="720080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celková energie izolované soustavy je stálá </a:t>
            </a:r>
          </a:p>
          <a:p>
            <a:pPr algn="l"/>
            <a:r>
              <a:rPr lang="cs-CZ" sz="2400" dirty="0" smtClean="0"/>
              <a:t>a nezávislá na změnách, které v ní probíhají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314096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515719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220486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9552" y="5013176"/>
            <a:ext cx="6408712" cy="115212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d) </a:t>
            </a:r>
            <a:r>
              <a:rPr lang="cs-CZ" sz="2400" dirty="0" smtClean="0"/>
              <a:t>látky ovlivňující rychlost chemické reakce a </a:t>
            </a:r>
          </a:p>
          <a:p>
            <a:r>
              <a:rPr lang="cs-CZ" sz="2400" dirty="0" smtClean="0"/>
              <a:t>přitom po jejím ukončení zůstávají nezměněny </a:t>
            </a:r>
          </a:p>
          <a:p>
            <a:r>
              <a:rPr lang="cs-CZ" sz="2400" dirty="0" smtClean="0"/>
              <a:t>se nazývají katalyzátory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4077072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Reakce		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Vliv na průběh chemických reakcí nemá: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4" y="2422525"/>
            <a:ext cx="596947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druh reagujících těles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4" y="3386138"/>
            <a:ext cx="5969471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zda jsou reagující látky koncentrované či </a:t>
            </a:r>
          </a:p>
          <a:p>
            <a:pPr algn="l"/>
            <a:r>
              <a:rPr lang="cs-CZ" sz="2400" dirty="0" smtClean="0"/>
              <a:t>zředěné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969471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teplota reagujících látek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301208"/>
            <a:ext cx="5969471" cy="69160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velikost plošného obsahu povrchu pevných </a:t>
            </a:r>
          </a:p>
          <a:p>
            <a:pPr algn="l"/>
            <a:r>
              <a:rPr lang="cs-CZ" sz="2400" dirty="0" smtClean="0"/>
              <a:t>reagujících látek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Reakce		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Co vyjadřuje molární hmotnost?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4" y="2422525"/>
            <a:ext cx="596947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podíl látkového množství rozpuštěné látky </a:t>
            </a:r>
          </a:p>
          <a:p>
            <a:pPr marL="457200" indent="-457200" algn="l"/>
            <a:r>
              <a:rPr lang="cs-CZ" sz="2400" dirty="0" smtClean="0"/>
              <a:t>a objemu roztoku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4" y="3386138"/>
            <a:ext cx="5969471" cy="61892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podíl hmotnosti chemické látky a jejího </a:t>
            </a:r>
          </a:p>
          <a:p>
            <a:pPr algn="l"/>
            <a:r>
              <a:rPr lang="cs-CZ" sz="2400" dirty="0" smtClean="0"/>
              <a:t>látkového množství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969471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počet částic v soustavě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3284984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96947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podíl hmotnosti a objemu tělesa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Reakce		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Najdi a odůvodni chybu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exotermická reakce</a:t>
            </a:r>
          </a:p>
          <a:p>
            <a:pPr algn="l"/>
            <a:r>
              <a:rPr lang="cs-CZ" sz="2400" dirty="0" smtClean="0"/>
              <a:t>     2CO</a:t>
            </a:r>
            <a:r>
              <a:rPr lang="cs-CZ" sz="1400" dirty="0" smtClean="0"/>
              <a:t>2</a:t>
            </a:r>
            <a:r>
              <a:rPr lang="cs-CZ" sz="2400" dirty="0" smtClean="0"/>
              <a:t> + O</a:t>
            </a:r>
            <a:r>
              <a:rPr lang="cs-CZ" sz="1400" dirty="0" smtClean="0"/>
              <a:t>2</a:t>
            </a:r>
            <a:r>
              <a:rPr lang="cs-CZ" sz="2400" dirty="0" smtClean="0"/>
              <a:t> </a:t>
            </a:r>
            <a:r>
              <a:rPr lang="cs-CZ" sz="2400" dirty="0" smtClean="0">
                <a:sym typeface="Wingdings" pitchFamily="2" charset="2"/>
              </a:rPr>
              <a:t> 2CO</a:t>
            </a:r>
            <a:r>
              <a:rPr lang="cs-CZ" sz="1400" dirty="0" smtClean="0">
                <a:sym typeface="Wingdings" pitchFamily="2" charset="2"/>
              </a:rPr>
              <a:t>2</a:t>
            </a:r>
            <a:r>
              <a:rPr lang="cs-CZ" sz="2400" dirty="0" smtClean="0">
                <a:sym typeface="Wingdings" pitchFamily="2" charset="2"/>
              </a:rPr>
              <a:t> + teplo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2Na + 2H</a:t>
            </a:r>
            <a:r>
              <a:rPr lang="cs-CZ" sz="1400" dirty="0" smtClean="0"/>
              <a:t>2</a:t>
            </a:r>
            <a:r>
              <a:rPr lang="cs-CZ" sz="2400" dirty="0" smtClean="0"/>
              <a:t>O </a:t>
            </a:r>
            <a:r>
              <a:rPr lang="cs-CZ" sz="2400" dirty="0" smtClean="0">
                <a:sym typeface="Wingdings" pitchFamily="2" charset="2"/>
              </a:rPr>
              <a:t> H</a:t>
            </a:r>
            <a:r>
              <a:rPr lang="cs-CZ" sz="1400" dirty="0" smtClean="0">
                <a:sym typeface="Wingdings" pitchFamily="2" charset="2"/>
              </a:rPr>
              <a:t>2</a:t>
            </a:r>
            <a:r>
              <a:rPr lang="cs-CZ" sz="2400" dirty="0" smtClean="0">
                <a:sym typeface="Wingdings" pitchFamily="2" charset="2"/>
              </a:rPr>
              <a:t> + 2NaOH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>
                <a:latin typeface="Arial" charset="0"/>
              </a:rPr>
              <a:t>(NH</a:t>
            </a:r>
            <a:r>
              <a:rPr lang="cs-CZ" sz="1400" dirty="0" smtClean="0">
                <a:latin typeface="Arial" charset="0"/>
              </a:rPr>
              <a:t>4</a:t>
            </a:r>
            <a:r>
              <a:rPr lang="cs-CZ" sz="2400" dirty="0" smtClean="0">
                <a:latin typeface="Arial" charset="0"/>
              </a:rPr>
              <a:t>)</a:t>
            </a:r>
            <a:r>
              <a:rPr lang="cs-CZ" sz="1400" dirty="0" smtClean="0">
                <a:latin typeface="Arial" charset="0"/>
              </a:rPr>
              <a:t>2</a:t>
            </a:r>
            <a:r>
              <a:rPr lang="cs-CZ" sz="2400" dirty="0" smtClean="0">
                <a:latin typeface="Arial" charset="0"/>
              </a:rPr>
              <a:t>Cr</a:t>
            </a:r>
            <a:r>
              <a:rPr lang="cs-CZ" sz="1400" dirty="0" smtClean="0">
                <a:latin typeface="Arial" charset="0"/>
              </a:rPr>
              <a:t>2</a:t>
            </a:r>
            <a:r>
              <a:rPr lang="cs-CZ" sz="2400" dirty="0" smtClean="0">
                <a:latin typeface="Arial" charset="0"/>
              </a:rPr>
              <a:t>O</a:t>
            </a:r>
            <a:r>
              <a:rPr lang="cs-CZ" sz="1400" dirty="0" smtClean="0">
                <a:latin typeface="Arial" charset="0"/>
              </a:rPr>
              <a:t>7</a:t>
            </a:r>
            <a:r>
              <a:rPr lang="cs-CZ" sz="2400" dirty="0" smtClean="0">
                <a:latin typeface="Arial" charset="0"/>
              </a:rPr>
              <a:t> 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 Cr</a:t>
            </a:r>
            <a:r>
              <a:rPr lang="cs-CZ" sz="1400" dirty="0" smtClean="0">
                <a:latin typeface="Arial" charset="0"/>
                <a:sym typeface="Wingdings" pitchFamily="2" charset="2"/>
              </a:rPr>
              <a:t>2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O</a:t>
            </a:r>
            <a:r>
              <a:rPr lang="cs-CZ" sz="1400" dirty="0" smtClean="0">
                <a:latin typeface="Arial" charset="0"/>
                <a:sym typeface="Wingdings" pitchFamily="2" charset="2"/>
              </a:rPr>
              <a:t>3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+ N</a:t>
            </a:r>
            <a:r>
              <a:rPr lang="cs-CZ" sz="1400" dirty="0" smtClean="0">
                <a:latin typeface="Arial" charset="0"/>
                <a:sym typeface="Wingdings" pitchFamily="2" charset="2"/>
              </a:rPr>
              <a:t>2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 + H</a:t>
            </a:r>
            <a:r>
              <a:rPr lang="cs-CZ" sz="1400" dirty="0" smtClean="0">
                <a:latin typeface="Arial" charset="0"/>
                <a:sym typeface="Wingdings" pitchFamily="2" charset="2"/>
              </a:rPr>
              <a:t>2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O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429309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5301208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5301208"/>
            <a:ext cx="5832475" cy="74875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/>
              <a:t>srážecí reakce</a:t>
            </a:r>
          </a:p>
          <a:p>
            <a:pPr algn="l"/>
            <a:r>
              <a:rPr lang="cs-CZ" sz="2400" dirty="0" smtClean="0">
                <a:latin typeface="Arial" charset="0"/>
              </a:rPr>
              <a:t>AgNO</a:t>
            </a:r>
            <a:r>
              <a:rPr lang="cs-CZ" sz="1400" dirty="0" smtClean="0">
                <a:latin typeface="Arial" charset="0"/>
              </a:rPr>
              <a:t>3</a:t>
            </a:r>
            <a:r>
              <a:rPr lang="cs-CZ" sz="2400" dirty="0" smtClean="0">
                <a:latin typeface="Arial" charset="0"/>
              </a:rPr>
              <a:t> + </a:t>
            </a:r>
            <a:r>
              <a:rPr lang="cs-CZ" sz="2400" dirty="0" err="1" smtClean="0">
                <a:latin typeface="Arial" charset="0"/>
              </a:rPr>
              <a:t>NaBr</a:t>
            </a:r>
            <a:r>
              <a:rPr lang="cs-CZ" sz="2400" dirty="0" smtClean="0">
                <a:latin typeface="Arial" charset="0"/>
              </a:rPr>
              <a:t> </a:t>
            </a:r>
            <a:r>
              <a:rPr lang="cs-CZ" sz="2400" dirty="0" smtClean="0">
                <a:latin typeface="Arial" charset="0"/>
                <a:sym typeface="Wingdings" pitchFamily="2" charset="2"/>
              </a:rPr>
              <a:t></a:t>
            </a:r>
            <a:r>
              <a:rPr lang="cs-CZ" sz="2400" dirty="0" smtClean="0">
                <a:latin typeface="Arial" charset="0"/>
              </a:rPr>
              <a:t> </a:t>
            </a:r>
            <a:r>
              <a:rPr lang="cs-CZ" sz="2400" dirty="0" err="1" smtClean="0">
                <a:latin typeface="Arial" charset="0"/>
              </a:rPr>
              <a:t>AgBr</a:t>
            </a:r>
            <a:r>
              <a:rPr lang="cs-CZ" sz="2400" dirty="0" smtClean="0">
                <a:latin typeface="Arial" charset="0"/>
              </a:rPr>
              <a:t> + NaNO</a:t>
            </a:r>
            <a:r>
              <a:rPr lang="cs-CZ" sz="1400" dirty="0" smtClean="0">
                <a:latin typeface="Arial" charset="0"/>
              </a:rPr>
              <a:t>3</a:t>
            </a:r>
            <a:r>
              <a:rPr lang="cs-CZ" sz="2400" dirty="0" smtClean="0">
                <a:latin typeface="Arial" charset="0"/>
              </a:rPr>
              <a:t> 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Sloučeniny	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Najdi a odůvodni nepravdivé tvrzení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99592" y="2422525"/>
            <a:ext cx="6191771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Atomy kyslíku mají v oxidech oxidační číslo -II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99592" y="3386138"/>
            <a:ext cx="6191771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mezi dvouprvkové sloučeniny patří oxidy, </a:t>
            </a:r>
          </a:p>
          <a:p>
            <a:pPr algn="l"/>
            <a:r>
              <a:rPr lang="cs-CZ" sz="2400" dirty="0" smtClean="0"/>
              <a:t> sulfidy, halogeny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99593" y="4351338"/>
            <a:ext cx="619970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c) </a:t>
            </a:r>
            <a:r>
              <a:rPr lang="cs-CZ" sz="2400" dirty="0" smtClean="0"/>
              <a:t>Atomy síry v sulfidech mají oxidační číslo -II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3284984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5229200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99593" y="5301208"/>
            <a:ext cx="6199708" cy="69160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/>
              <a:t>Atomy halogenů mají v halogenidech </a:t>
            </a:r>
          </a:p>
          <a:p>
            <a:pPr algn="l"/>
            <a:r>
              <a:rPr lang="cs-CZ" sz="2400" dirty="0" smtClean="0"/>
              <a:t>oxidační číslo -I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4293096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Sloučeniny	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Přiřaď k vzorci Cu</a:t>
            </a:r>
            <a:r>
              <a:rPr lang="cs-CZ" sz="1400" dirty="0" smtClean="0"/>
              <a:t>2</a:t>
            </a:r>
            <a:r>
              <a:rPr lang="cs-CZ" sz="2800" dirty="0" smtClean="0"/>
              <a:t>O správný název: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oxid mědnatý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oxid </a:t>
            </a:r>
            <a:r>
              <a:rPr lang="cs-CZ" sz="2400" dirty="0" err="1" smtClean="0"/>
              <a:t>mědičitý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err="1" smtClean="0"/>
              <a:t>mědnatan</a:t>
            </a:r>
            <a:r>
              <a:rPr lang="cs-CZ" sz="2400" dirty="0" smtClean="0"/>
              <a:t> </a:t>
            </a:r>
            <a:r>
              <a:rPr lang="cs-CZ" sz="2400" dirty="0" err="1" smtClean="0"/>
              <a:t>kysličný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0120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oxid </a:t>
            </a:r>
            <a:r>
              <a:rPr lang="cs-CZ" sz="2400" dirty="0" err="1" smtClean="0"/>
              <a:t>mědný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52320" y="4293096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Sloučeniny	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Přiřaď k vzorcům CO</a:t>
            </a:r>
            <a:r>
              <a:rPr lang="cs-CZ" sz="1400" dirty="0" smtClean="0"/>
              <a:t>2</a:t>
            </a:r>
            <a:r>
              <a:rPr lang="cs-CZ" sz="2800" dirty="0" smtClean="0"/>
              <a:t>  a CuF</a:t>
            </a:r>
            <a:r>
              <a:rPr lang="cs-CZ" sz="1400" dirty="0" smtClean="0"/>
              <a:t>2</a:t>
            </a:r>
            <a:r>
              <a:rPr lang="cs-CZ" sz="2800" dirty="0" smtClean="0"/>
              <a:t> správné názvy: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a) </a:t>
            </a:r>
            <a:r>
              <a:rPr lang="cs-CZ" sz="2400" dirty="0" smtClean="0"/>
              <a:t>oxid uhelnatý, fosfid mědnatý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b</a:t>
            </a:r>
            <a:r>
              <a:rPr lang="cs-CZ" sz="2400" dirty="0" smtClean="0"/>
              <a:t>) oxid uhličitý, fluorid mědnatý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c) </a:t>
            </a:r>
            <a:r>
              <a:rPr lang="cs-CZ" sz="2400" dirty="0" err="1" smtClean="0"/>
              <a:t>uhličnan</a:t>
            </a:r>
            <a:r>
              <a:rPr lang="cs-CZ" sz="2400" dirty="0" smtClean="0"/>
              <a:t> </a:t>
            </a:r>
            <a:r>
              <a:rPr lang="cs-CZ" sz="2400" dirty="0" err="1" smtClean="0"/>
              <a:t>kysličnatý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d) </a:t>
            </a:r>
            <a:r>
              <a:rPr lang="cs-CZ" sz="2400" dirty="0" smtClean="0"/>
              <a:t>oxid uhličnatý, fluorid </a:t>
            </a:r>
            <a:r>
              <a:rPr lang="cs-CZ" sz="2400" dirty="0" err="1" smtClean="0"/>
              <a:t>mědičitý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Sloučeniny	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Přiřaď k vzorcům SO</a:t>
            </a:r>
            <a:r>
              <a:rPr lang="cs-CZ" sz="1400" dirty="0" smtClean="0"/>
              <a:t>3</a:t>
            </a:r>
            <a:r>
              <a:rPr lang="cs-CZ" sz="2800" dirty="0" smtClean="0"/>
              <a:t>, </a:t>
            </a:r>
            <a:r>
              <a:rPr lang="cs-CZ" sz="2800" dirty="0" err="1" smtClean="0"/>
              <a:t>FeS</a:t>
            </a:r>
            <a:r>
              <a:rPr lang="cs-CZ" sz="2800" dirty="0" smtClean="0"/>
              <a:t> a </a:t>
            </a:r>
            <a:r>
              <a:rPr lang="cs-CZ" sz="2800" dirty="0" err="1" smtClean="0"/>
              <a:t>AgF</a:t>
            </a:r>
            <a:r>
              <a:rPr lang="cs-CZ" sz="2800" dirty="0" smtClean="0"/>
              <a:t> správné názvy: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5576" y="2422525"/>
            <a:ext cx="6335787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a) </a:t>
            </a:r>
            <a:r>
              <a:rPr lang="cs-CZ" sz="2400" dirty="0" smtClean="0"/>
              <a:t>oxid sírový, sulfid železnatý, fluorid zlatý</a:t>
            </a:r>
            <a:r>
              <a:rPr lang="cs-CZ" sz="2400" dirty="0" smtClean="0">
                <a:latin typeface="Arial" charset="0"/>
              </a:rPr>
              <a:t> 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5576" y="3386138"/>
            <a:ext cx="6335787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b) </a:t>
            </a:r>
            <a:r>
              <a:rPr lang="cs-CZ" sz="2400" dirty="0" smtClean="0"/>
              <a:t>oxid </a:t>
            </a:r>
            <a:r>
              <a:rPr lang="cs-CZ" sz="2400" dirty="0" err="1" smtClean="0"/>
              <a:t>síritý</a:t>
            </a:r>
            <a:r>
              <a:rPr lang="cs-CZ" sz="2400" dirty="0" smtClean="0"/>
              <a:t>, sulfid železnatý, fluorid stříbrný</a:t>
            </a:r>
            <a:r>
              <a:rPr lang="cs-CZ" sz="2400" dirty="0" smtClean="0">
                <a:latin typeface="Arial" charset="0"/>
              </a:rPr>
              <a:t> 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5577" y="4351338"/>
            <a:ext cx="6343724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c) </a:t>
            </a:r>
            <a:r>
              <a:rPr lang="cs-CZ" sz="2400" dirty="0" smtClean="0"/>
              <a:t>oxid sírový</a:t>
            </a:r>
            <a:r>
              <a:rPr lang="cs-CZ" sz="2400" dirty="0" smtClean="0">
                <a:latin typeface="Arial" charset="0"/>
              </a:rPr>
              <a:t>, </a:t>
            </a:r>
            <a:r>
              <a:rPr lang="cs-CZ" sz="2400" dirty="0" smtClean="0"/>
              <a:t>sulfid železnatý,</a:t>
            </a:r>
            <a:r>
              <a:rPr lang="cs-CZ" sz="2400" dirty="0" smtClean="0">
                <a:latin typeface="Arial" charset="0"/>
              </a:rPr>
              <a:t> </a:t>
            </a:r>
            <a:r>
              <a:rPr lang="cs-CZ" sz="2400" dirty="0" smtClean="0"/>
              <a:t>fluorid stříbrný</a:t>
            </a:r>
            <a:r>
              <a:rPr lang="cs-CZ" sz="2400" dirty="0" smtClean="0">
                <a:latin typeface="Arial" charset="0"/>
              </a:rPr>
              <a:t> 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29520" y="4357694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29520" y="5357826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27933" y="2236801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5577" y="5416550"/>
            <a:ext cx="6343724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d) </a:t>
            </a:r>
            <a:r>
              <a:rPr lang="cs-CZ" sz="2400" dirty="0" smtClean="0"/>
              <a:t>oxid sírový, </a:t>
            </a:r>
            <a:r>
              <a:rPr lang="cs-CZ" sz="2400" dirty="0" smtClean="0"/>
              <a:t>sulfid železný, fluorid stříbrný</a:t>
            </a:r>
            <a:r>
              <a:rPr lang="cs-CZ" sz="2400" dirty="0" smtClean="0">
                <a:latin typeface="Arial" charset="0"/>
              </a:rPr>
              <a:t> 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29520" y="3286124"/>
            <a:ext cx="755651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Sloučeniny	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Který z oxidů je nejvíce využívaný ve stavebnictví a sklářství 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59632" y="2492896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CO</a:t>
            </a:r>
            <a:r>
              <a:rPr lang="cs-CZ" sz="1400" dirty="0" smtClean="0"/>
              <a:t>2</a:t>
            </a:r>
            <a:endParaRPr lang="cs-CZ" sz="1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CO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85852" y="4357694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c) </a:t>
            </a:r>
            <a:r>
              <a:rPr lang="cs-CZ" sz="2400" dirty="0" smtClean="0"/>
              <a:t>P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5</a:t>
            </a:r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01208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35699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/>
              <a:t>SiO</a:t>
            </a:r>
            <a:r>
              <a:rPr lang="cs-CZ" sz="1400" dirty="0" smtClean="0">
                <a:latin typeface="Arial" charset="0"/>
              </a:rPr>
              <a:t>2</a:t>
            </a:r>
            <a:endParaRPr lang="cs-CZ" sz="1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		?			100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Který </a:t>
            </a:r>
            <a:r>
              <a:rPr lang="cs-CZ" sz="2800" dirty="0" err="1" smtClean="0"/>
              <a:t>hasebný</a:t>
            </a:r>
            <a:r>
              <a:rPr lang="cs-CZ" sz="2800" dirty="0" smtClean="0"/>
              <a:t> prostředek nelze použít na elektrické zařízení pod napětím?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 písek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pěnový hasící přístroj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sněhový hasící přístroj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/>
              <a:t>práškový hasící přístroj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		?			200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jaké je správné procentní složení vzduchu?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 50% kyslíku, 45% oxid uhličitý, 5% vodíku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b</a:t>
            </a:r>
            <a:r>
              <a:rPr lang="cs-CZ" sz="2400" dirty="0" smtClean="0"/>
              <a:t>) 50% dusíku, 45% kyslíku, 5% jiné látky 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c) </a:t>
            </a:r>
            <a:r>
              <a:rPr lang="cs-CZ" sz="2400" dirty="0" smtClean="0"/>
              <a:t>78% kyslíku, 21% dusíku, 1% jiné látky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7321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35699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d) </a:t>
            </a:r>
            <a:r>
              <a:rPr lang="cs-CZ" sz="2400" dirty="0" smtClean="0"/>
              <a:t>78% dusíku, 21% kyslíku, 1% jiné látky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		?			300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Kterou z metod nelze úspěšně využít při oddělování jednotlivých složek emulze?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filtrace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destilace 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papírová chromatografie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380312" y="234888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380312" y="5301208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380312" y="3356992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d) </a:t>
            </a:r>
            <a:r>
              <a:rPr lang="cs-CZ" sz="2400" dirty="0" smtClean="0"/>
              <a:t>odstřeďování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380312" y="4293096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		?			400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Urči pravdivé tvrzení: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646435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marL="457200" indent="-457200" algn="l">
              <a:buAutoNum type="alphaLcParenR"/>
            </a:pPr>
            <a:r>
              <a:rPr lang="cs-CZ" sz="2400" dirty="0" smtClean="0"/>
              <a:t>kationt vznikne odevzdáním protonu </a:t>
            </a:r>
          </a:p>
          <a:p>
            <a:pPr marL="457200" indent="-457200" algn="l"/>
            <a:r>
              <a:rPr lang="cs-CZ" sz="2400" dirty="0" smtClean="0"/>
              <a:t>jinému atomu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690934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b) </a:t>
            </a:r>
            <a:r>
              <a:rPr lang="cs-CZ" sz="2400" dirty="0" smtClean="0"/>
              <a:t>kation vznikne odevzdáním elektronu </a:t>
            </a:r>
          </a:p>
          <a:p>
            <a:pPr algn="l"/>
            <a:r>
              <a:rPr lang="cs-CZ" sz="2400" dirty="0" smtClean="0"/>
              <a:t>jinému atomu</a:t>
            </a:r>
            <a:endParaRPr lang="cs-CZ" sz="2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661838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c) </a:t>
            </a:r>
            <a:r>
              <a:rPr lang="cs-CZ" sz="2400" dirty="0" smtClean="0"/>
              <a:t>kationt vznikne přijetím elektronu od </a:t>
            </a:r>
          </a:p>
          <a:p>
            <a:pPr algn="l"/>
            <a:r>
              <a:rPr lang="cs-CZ" sz="2400" dirty="0" smtClean="0"/>
              <a:t>jiného prvku</a:t>
            </a:r>
            <a:endParaRPr lang="cs-CZ" sz="2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45376" y="3409950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46962" y="5440362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676746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2400" dirty="0"/>
              <a:t>d) </a:t>
            </a:r>
            <a:r>
              <a:rPr lang="cs-CZ" sz="2400" dirty="0" smtClean="0"/>
              <a:t>kation vznikne přijetím protonu od </a:t>
            </a:r>
          </a:p>
          <a:p>
            <a:r>
              <a:rPr lang="cs-CZ" sz="2400" dirty="0" smtClean="0"/>
              <a:t>jiného prvku</a:t>
            </a:r>
            <a:endParaRPr lang="cs-CZ" sz="2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/>
              <a:t>Hrací pole</a:t>
            </a:r>
          </a:p>
        </p:txBody>
      </p:sp>
      <p:sp>
        <p:nvSpPr>
          <p:cNvPr id="4099" name="AutoShape 4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563938" y="6265863"/>
            <a:ext cx="1979612" cy="366712"/>
          </a:xfrm>
          <a:prstGeom prst="actionButtonBlank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1800" b="0" dirty="0"/>
              <a:t>Hrací pole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547688"/>
            <a:ext cx="86423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 b="1" dirty="0" smtClean="0">
                <a:solidFill>
                  <a:srgbClr val="FF0000"/>
                </a:solidFill>
              </a:rPr>
              <a:t>		?			500</a:t>
            </a:r>
            <a:endParaRPr lang="cs-CZ" sz="3600" b="1" dirty="0"/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/>
              <a:t>Najdi a odůvodni chybu</a:t>
            </a:r>
            <a:endParaRPr lang="cs-CZ" sz="2800" dirty="0"/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2422525"/>
            <a:ext cx="5824538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a) </a:t>
            </a:r>
            <a:r>
              <a:rPr lang="cs-CZ" sz="2400" dirty="0" smtClean="0"/>
              <a:t>oxid dusný N</a:t>
            </a:r>
            <a:r>
              <a:rPr lang="cs-CZ" sz="1400" dirty="0" smtClean="0"/>
              <a:t>2</a:t>
            </a:r>
            <a:r>
              <a:rPr lang="cs-CZ" sz="2400" dirty="0" smtClean="0"/>
              <a:t>O, oxid vápenatý </a:t>
            </a:r>
            <a:r>
              <a:rPr lang="cs-CZ" sz="2400" dirty="0" err="1" smtClean="0"/>
              <a:t>CaO</a:t>
            </a:r>
            <a:endParaRPr lang="cs-CZ" sz="2400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3386138"/>
            <a:ext cx="5824538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b</a:t>
            </a:r>
            <a:r>
              <a:rPr lang="cs-CZ" sz="2400" dirty="0" smtClean="0"/>
              <a:t>) oxid </a:t>
            </a:r>
            <a:r>
              <a:rPr lang="cs-CZ" sz="2400" smtClean="0"/>
              <a:t>železitý Fe</a:t>
            </a:r>
            <a:r>
              <a:rPr lang="cs-CZ" sz="1400" smtClean="0"/>
              <a:t>2</a:t>
            </a:r>
            <a:r>
              <a:rPr lang="cs-CZ" sz="2400" smtClean="0"/>
              <a:t>O</a:t>
            </a:r>
            <a:r>
              <a:rPr lang="cs-CZ" sz="1400" smtClean="0"/>
              <a:t>3</a:t>
            </a:r>
            <a:r>
              <a:rPr lang="cs-CZ" sz="2400" smtClean="0"/>
              <a:t>, </a:t>
            </a:r>
            <a:r>
              <a:rPr lang="cs-CZ" sz="2400" dirty="0" smtClean="0"/>
              <a:t>oxid uhličitý CO</a:t>
            </a:r>
            <a:r>
              <a:rPr lang="cs-CZ" sz="1400" dirty="0" smtClean="0"/>
              <a:t>2</a:t>
            </a:r>
            <a:endParaRPr lang="cs-CZ" sz="1400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4351338"/>
            <a:ext cx="5832475" cy="576262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c</a:t>
            </a:r>
            <a:r>
              <a:rPr lang="cs-CZ" sz="2400" dirty="0" smtClean="0"/>
              <a:t>) oxid dusičný N</a:t>
            </a:r>
            <a:r>
              <a:rPr lang="cs-CZ" sz="1400" dirty="0" smtClean="0"/>
              <a:t>2</a:t>
            </a:r>
            <a:r>
              <a:rPr lang="cs-CZ" sz="2400" dirty="0" smtClean="0"/>
              <a:t>O</a:t>
            </a:r>
            <a:r>
              <a:rPr lang="cs-CZ" sz="1400" dirty="0" smtClean="0"/>
              <a:t>5</a:t>
            </a:r>
            <a:r>
              <a:rPr lang="cs-CZ" sz="2400" dirty="0" smtClean="0"/>
              <a:t>, oxid sírový SO</a:t>
            </a:r>
            <a:r>
              <a:rPr lang="cs-CZ" sz="1400" dirty="0" smtClean="0"/>
              <a:t>3</a:t>
            </a:r>
            <a:endParaRPr lang="cs-CZ" sz="1400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452320" y="5373216"/>
            <a:ext cx="755649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452320" y="3284984"/>
            <a:ext cx="755651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2" name="AutoShape 39"/>
          <p:cNvSpPr>
            <a:spLocks noChangeArrowheads="1"/>
          </p:cNvSpPr>
          <p:nvPr/>
        </p:nvSpPr>
        <p:spPr bwMode="auto">
          <a:xfrm>
            <a:off x="7445375" y="2319337"/>
            <a:ext cx="755650" cy="720726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  <p:sp>
        <p:nvSpPr>
          <p:cNvPr id="3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266825" y="5416550"/>
            <a:ext cx="5832475" cy="576263"/>
          </a:xfrm>
          <a:prstGeom prst="actionButtonBlank">
            <a:avLst/>
          </a:prstGeom>
          <a:solidFill>
            <a:schemeClr val="accent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l"/>
            <a:r>
              <a:rPr lang="cs-CZ" sz="2400" dirty="0"/>
              <a:t>d</a:t>
            </a:r>
            <a:r>
              <a:rPr lang="cs-CZ" sz="2400" dirty="0" smtClean="0"/>
              <a:t>) oxid </a:t>
            </a:r>
            <a:r>
              <a:rPr lang="cs-CZ" sz="2400" dirty="0" err="1" smtClean="0"/>
              <a:t>manganitý</a:t>
            </a:r>
            <a:r>
              <a:rPr lang="cs-CZ" sz="2400" dirty="0" smtClean="0"/>
              <a:t> Mn</a:t>
            </a:r>
            <a:r>
              <a:rPr lang="cs-CZ" sz="1400" dirty="0" smtClean="0"/>
              <a:t>2</a:t>
            </a:r>
            <a:r>
              <a:rPr lang="cs-CZ" sz="2400" dirty="0" smtClean="0"/>
              <a:t>O</a:t>
            </a:r>
            <a:r>
              <a:rPr lang="cs-CZ" sz="1400" dirty="0" smtClean="0"/>
              <a:t>7</a:t>
            </a:r>
            <a:r>
              <a:rPr lang="cs-CZ" sz="2400" dirty="0" smtClean="0"/>
              <a:t>, oxid osmičelý OsO</a:t>
            </a:r>
            <a:r>
              <a:rPr lang="cs-CZ" sz="1400" dirty="0" smtClean="0"/>
              <a:t>4</a:t>
            </a:r>
            <a:endParaRPr lang="cs-CZ" sz="1400" dirty="0"/>
          </a:p>
        </p:txBody>
      </p:sp>
      <p:sp>
        <p:nvSpPr>
          <p:cNvPr id="4" name="AutoShape 39"/>
          <p:cNvSpPr>
            <a:spLocks noChangeArrowheads="1"/>
          </p:cNvSpPr>
          <p:nvPr/>
        </p:nvSpPr>
        <p:spPr bwMode="auto">
          <a:xfrm>
            <a:off x="7446962" y="4375150"/>
            <a:ext cx="755651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l">
              <a:defRPr/>
            </a:pPr>
            <a:endParaRPr lang="cs-CZ" sz="1800">
              <a:latin typeface="Times New Roman" pitchFamily="18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2" grpId="0" animBg="1"/>
      <p:bldP spid="7207" grpId="0" animBg="1"/>
      <p:bldP spid="2" grpId="0" animBg="1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1398</TotalTime>
  <Words>604</Words>
  <Application>Microsoft Office PowerPoint</Application>
  <PresentationFormat>Předvádění na obrazovce (4:3)</PresentationFormat>
  <Paragraphs>182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Rena</cp:lastModifiedBy>
  <cp:revision>14</cp:revision>
  <dcterms:created xsi:type="dcterms:W3CDTF">2012-09-03T12:17:39Z</dcterms:created>
  <dcterms:modified xsi:type="dcterms:W3CDTF">2012-12-31T15:45:55Z</dcterms:modified>
</cp:coreProperties>
</file>