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310" r:id="rId2"/>
    <p:sldId id="260" r:id="rId3"/>
    <p:sldId id="293" r:id="rId4"/>
    <p:sldId id="296" r:id="rId5"/>
    <p:sldId id="295" r:id="rId6"/>
    <p:sldId id="308" r:id="rId7"/>
    <p:sldId id="297" r:id="rId8"/>
    <p:sldId id="298" r:id="rId9"/>
    <p:sldId id="302" r:id="rId10"/>
    <p:sldId id="301" r:id="rId11"/>
    <p:sldId id="300" r:id="rId12"/>
    <p:sldId id="299" r:id="rId13"/>
    <p:sldId id="303" r:id="rId14"/>
    <p:sldId id="304" r:id="rId15"/>
    <p:sldId id="306" r:id="rId16"/>
    <p:sldId id="307" r:id="rId17"/>
    <p:sldId id="305" r:id="rId18"/>
    <p:sldId id="274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FAD03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954" autoAdjust="0"/>
    <p:restoredTop sz="94660"/>
  </p:normalViewPr>
  <p:slideViewPr>
    <p:cSldViewPr>
      <p:cViewPr>
        <p:scale>
          <a:sx n="100" d="100"/>
          <a:sy n="100" d="100"/>
        </p:scale>
        <p:origin x="-246" y="-16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4B2173-89D9-4CFD-86C5-D7287D83F020}" type="datetimeFigureOut">
              <a:rPr lang="cs-CZ" smtClean="0"/>
              <a:pPr/>
              <a:t>31.12.2012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D7B7CD56-1505-452B-9140-95E59B4EF7D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4B2173-89D9-4CFD-86C5-D7287D83F020}" type="datetimeFigureOut">
              <a:rPr lang="cs-CZ" smtClean="0"/>
              <a:pPr/>
              <a:t>31.12.2012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D7B7CD56-1505-452B-9140-95E59B4EF7D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4B2173-89D9-4CFD-86C5-D7287D83F020}" type="datetimeFigureOut">
              <a:rPr lang="cs-CZ" smtClean="0"/>
              <a:pPr/>
              <a:t>31.12.2012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B7CD56-1505-452B-9140-95E59B4EF7D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4B2173-89D9-4CFD-86C5-D7287D83F020}" type="datetimeFigureOut">
              <a:rPr lang="cs-CZ" smtClean="0"/>
              <a:pPr/>
              <a:t>31.12.2012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B7CD56-1505-452B-9140-95E59B4EF7D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4B2173-89D9-4CFD-86C5-D7287D83F020}" type="datetimeFigureOut">
              <a:rPr lang="cs-CZ" smtClean="0"/>
              <a:pPr/>
              <a:t>31.12.2012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D7B7CD56-1505-452B-9140-95E59B4EF7D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4B2173-89D9-4CFD-86C5-D7287D83F020}" type="datetimeFigureOut">
              <a:rPr lang="cs-CZ" smtClean="0"/>
              <a:pPr/>
              <a:t>31.12.2012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B7CD56-1505-452B-9140-95E59B4EF7D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4B2173-89D9-4CFD-86C5-D7287D83F020}" type="datetimeFigureOut">
              <a:rPr lang="cs-CZ" smtClean="0"/>
              <a:pPr/>
              <a:t>31.12.2012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B7CD56-1505-452B-9140-95E59B4EF7D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4B2173-89D9-4CFD-86C5-D7287D83F020}" type="datetimeFigureOut">
              <a:rPr lang="cs-CZ" smtClean="0"/>
              <a:pPr/>
              <a:t>31.12.2012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B7CD56-1505-452B-9140-95E59B4EF7D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4B2173-89D9-4CFD-86C5-D7287D83F020}" type="datetimeFigureOut">
              <a:rPr lang="cs-CZ" smtClean="0"/>
              <a:pPr/>
              <a:t>31.12.2012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B7CD56-1505-452B-9140-95E59B4EF7D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4B2173-89D9-4CFD-86C5-D7287D83F020}" type="datetimeFigureOut">
              <a:rPr lang="cs-CZ" smtClean="0"/>
              <a:pPr/>
              <a:t>31.12.2012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B7CD56-1505-452B-9140-95E59B4EF7D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4B2173-89D9-4CFD-86C5-D7287D83F020}" type="datetimeFigureOut">
              <a:rPr lang="cs-CZ" smtClean="0"/>
              <a:pPr/>
              <a:t>31.12.2012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B7CD56-1505-452B-9140-95E59B4EF7D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944B2173-89D9-4CFD-86C5-D7287D83F020}" type="datetimeFigureOut">
              <a:rPr lang="cs-CZ" smtClean="0"/>
              <a:pPr/>
              <a:t>31.12.2012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D7B7CD56-1505-452B-9140-95E59B4EF7D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slide" Target="slide13.xml"/><Relationship Id="rId13" Type="http://schemas.openxmlformats.org/officeDocument/2006/relationships/slide" Target="slide6.xml"/><Relationship Id="rId3" Type="http://schemas.openxmlformats.org/officeDocument/2006/relationships/slide" Target="slide9.xml"/><Relationship Id="rId7" Type="http://schemas.openxmlformats.org/officeDocument/2006/relationships/slide" Target="slide3.xml"/><Relationship Id="rId12" Type="http://schemas.openxmlformats.org/officeDocument/2006/relationships/slide" Target="slide15.xml"/><Relationship Id="rId2" Type="http://schemas.openxmlformats.org/officeDocument/2006/relationships/slide" Target="slide8.xml"/><Relationship Id="rId16" Type="http://schemas.openxmlformats.org/officeDocument/2006/relationships/slide" Target="slide17.xml"/><Relationship Id="rId1" Type="http://schemas.openxmlformats.org/officeDocument/2006/relationships/slideLayout" Target="../slideLayouts/slideLayout7.xml"/><Relationship Id="rId6" Type="http://schemas.openxmlformats.org/officeDocument/2006/relationships/slide" Target="slide12.xml"/><Relationship Id="rId11" Type="http://schemas.openxmlformats.org/officeDocument/2006/relationships/slide" Target="slide5.xml"/><Relationship Id="rId5" Type="http://schemas.openxmlformats.org/officeDocument/2006/relationships/slide" Target="slide11.xml"/><Relationship Id="rId15" Type="http://schemas.openxmlformats.org/officeDocument/2006/relationships/slide" Target="slide7.xml"/><Relationship Id="rId10" Type="http://schemas.openxmlformats.org/officeDocument/2006/relationships/slide" Target="slide4.xml"/><Relationship Id="rId4" Type="http://schemas.openxmlformats.org/officeDocument/2006/relationships/slide" Target="slide10.xml"/><Relationship Id="rId9" Type="http://schemas.openxmlformats.org/officeDocument/2006/relationships/slide" Target="slide14.xml"/><Relationship Id="rId14" Type="http://schemas.openxmlformats.org/officeDocument/2006/relationships/slide" Target="slide1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3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8229600" cy="1930400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1200" dirty="0" smtClean="0"/>
              <a:t>		</a:t>
            </a:r>
            <a:br>
              <a:rPr lang="cs-CZ" sz="1200" dirty="0" smtClean="0"/>
            </a:br>
            <a:r>
              <a:rPr lang="cs-CZ" sz="1200" dirty="0" smtClean="0"/>
              <a:t>		Základní škola Ústí nad Labem, Anežky České 702/17, příspěvková organizace</a:t>
            </a:r>
            <a:br>
              <a:rPr lang="cs-CZ" sz="1200" dirty="0" smtClean="0"/>
            </a:br>
            <a:r>
              <a:rPr lang="cs-CZ" sz="1200" dirty="0" smtClean="0"/>
              <a:t> </a:t>
            </a:r>
            <a:br>
              <a:rPr lang="cs-CZ" sz="1200" dirty="0" smtClean="0"/>
            </a:br>
            <a:r>
              <a:rPr lang="cs-CZ" sz="1200" dirty="0" smtClean="0">
                <a:ea typeface="Calibri" pitchFamily="34" charset="0"/>
                <a:cs typeface="Times New Roman" pitchFamily="18" charset="0"/>
              </a:rPr>
              <a:t>Číslo projektu: CZ.1.07/1.4.00/21.2887 </a:t>
            </a:r>
            <a:r>
              <a:rPr lang="cs-CZ" sz="1200" dirty="0" smtClean="0"/>
              <a:t>			</a:t>
            </a:r>
            <a:br>
              <a:rPr lang="cs-CZ" sz="1200" dirty="0" smtClean="0"/>
            </a:br>
            <a:r>
              <a:rPr lang="cs-CZ" sz="1200" dirty="0" smtClean="0"/>
              <a:t>Název projektu: „Učíme lépe a moderněji“ </a:t>
            </a:r>
            <a:br>
              <a:rPr lang="cs-CZ" sz="1200" dirty="0" smtClean="0"/>
            </a:br>
            <a:r>
              <a:rPr lang="cs-CZ" sz="1200" dirty="0" smtClean="0"/>
              <a:t>OP VK 1.4 </a:t>
            </a:r>
            <a:br>
              <a:rPr lang="cs-CZ" sz="1200" dirty="0" smtClean="0"/>
            </a:br>
            <a:r>
              <a:rPr lang="cs-CZ" sz="1200" dirty="0" smtClean="0"/>
              <a:t>		               </a:t>
            </a:r>
            <a:r>
              <a:rPr lang="cs-CZ" dirty="0" smtClean="0"/>
              <a:t>Výukový materiál</a:t>
            </a:r>
          </a:p>
        </p:txBody>
      </p:sp>
      <p:sp>
        <p:nvSpPr>
          <p:cNvPr id="13314" name="Zástupný symbol pro obsah 4"/>
          <p:cNvSpPr>
            <a:spLocks noGrp="1"/>
          </p:cNvSpPr>
          <p:nvPr>
            <p:ph idx="4294967295"/>
          </p:nvPr>
        </p:nvSpPr>
        <p:spPr>
          <a:xfrm>
            <a:off x="0" y="2060575"/>
            <a:ext cx="9144000" cy="4797425"/>
          </a:xfrm>
        </p:spPr>
        <p:txBody>
          <a:bodyPr>
            <a:normAutofit lnSpcReduction="10000"/>
          </a:bodyPr>
          <a:lstStyle/>
          <a:p>
            <a:pPr>
              <a:lnSpc>
                <a:spcPct val="80000"/>
              </a:lnSpc>
              <a:buFontTx/>
              <a:buNone/>
            </a:pPr>
            <a:r>
              <a:rPr lang="cs-CZ" sz="1200" dirty="0" smtClean="0"/>
              <a:t>Název </a:t>
            </a:r>
            <a:r>
              <a:rPr lang="cs-CZ" sz="1200" dirty="0" err="1" smtClean="0"/>
              <a:t>DUMu</a:t>
            </a:r>
            <a:r>
              <a:rPr lang="cs-CZ" sz="1200" dirty="0" smtClean="0"/>
              <a:t>:  VY_52_INOVACE_ 08_4_RISKUJ_SMĚSI</a:t>
            </a:r>
          </a:p>
          <a:p>
            <a:pPr>
              <a:lnSpc>
                <a:spcPct val="80000"/>
              </a:lnSpc>
              <a:buFontTx/>
              <a:buNone/>
            </a:pPr>
            <a:endParaRPr lang="cs-CZ" sz="1200" dirty="0" smtClean="0"/>
          </a:p>
          <a:p>
            <a:pPr>
              <a:lnSpc>
                <a:spcPct val="80000"/>
              </a:lnSpc>
              <a:buFontTx/>
              <a:buNone/>
            </a:pPr>
            <a:r>
              <a:rPr lang="cs-CZ" sz="1200" dirty="0" smtClean="0"/>
              <a:t>Číslo skupiny:  2</a:t>
            </a:r>
          </a:p>
          <a:p>
            <a:pPr>
              <a:lnSpc>
                <a:spcPct val="80000"/>
              </a:lnSpc>
              <a:buFontTx/>
              <a:buNone/>
            </a:pPr>
            <a:endParaRPr lang="cs-CZ" sz="1200" dirty="0" smtClean="0"/>
          </a:p>
          <a:p>
            <a:pPr>
              <a:lnSpc>
                <a:spcPct val="80000"/>
              </a:lnSpc>
              <a:buFontTx/>
              <a:buNone/>
            </a:pPr>
            <a:r>
              <a:rPr lang="cs-CZ" sz="1200" dirty="0" smtClean="0"/>
              <a:t>Autor: Ing. Stanislava Kolářová</a:t>
            </a:r>
          </a:p>
          <a:p>
            <a:pPr>
              <a:lnSpc>
                <a:spcPct val="80000"/>
              </a:lnSpc>
              <a:buFontTx/>
              <a:buNone/>
            </a:pPr>
            <a:endParaRPr lang="cs-CZ" sz="1200" dirty="0" smtClean="0"/>
          </a:p>
          <a:p>
            <a:pPr>
              <a:lnSpc>
                <a:spcPct val="80000"/>
              </a:lnSpc>
              <a:buFontTx/>
              <a:buNone/>
            </a:pPr>
            <a:r>
              <a:rPr lang="cs-CZ" sz="1200" dirty="0" smtClean="0"/>
              <a:t>Vzdělávací oblast/Předmět/Téma: ČLOVĚK A PŘÍRODA / CHEMIE / SMĚSI</a:t>
            </a:r>
          </a:p>
          <a:p>
            <a:pPr>
              <a:lnSpc>
                <a:spcPct val="80000"/>
              </a:lnSpc>
              <a:buFontTx/>
              <a:buNone/>
            </a:pPr>
            <a:endParaRPr lang="cs-CZ" sz="1200" dirty="0" smtClean="0"/>
          </a:p>
          <a:p>
            <a:pPr>
              <a:lnSpc>
                <a:spcPct val="80000"/>
              </a:lnSpc>
              <a:buFontTx/>
              <a:buNone/>
            </a:pPr>
            <a:r>
              <a:rPr lang="cs-CZ" sz="1200" dirty="0" smtClean="0"/>
              <a:t>Druh učebního materiálu: PREZENTACE</a:t>
            </a:r>
          </a:p>
          <a:p>
            <a:pPr>
              <a:lnSpc>
                <a:spcPct val="80000"/>
              </a:lnSpc>
              <a:buFontTx/>
              <a:buNone/>
            </a:pPr>
            <a:endParaRPr lang="cs-CZ" sz="1200" dirty="0" smtClean="0"/>
          </a:p>
          <a:p>
            <a:pPr>
              <a:lnSpc>
                <a:spcPct val="80000"/>
              </a:lnSpc>
              <a:buFont typeface="Wingdings 2" pitchFamily="18" charset="2"/>
              <a:buNone/>
            </a:pPr>
            <a:r>
              <a:rPr lang="cs-CZ" sz="1200" dirty="0" smtClean="0"/>
              <a:t>Metodický list:	 NE</a:t>
            </a:r>
          </a:p>
          <a:p>
            <a:pPr>
              <a:lnSpc>
                <a:spcPct val="80000"/>
              </a:lnSpc>
              <a:buFontTx/>
              <a:buNone/>
            </a:pPr>
            <a:endParaRPr lang="cs-CZ" sz="1200" dirty="0" smtClean="0"/>
          </a:p>
          <a:p>
            <a:pPr>
              <a:lnSpc>
                <a:spcPct val="80000"/>
              </a:lnSpc>
              <a:buFont typeface="Wingdings 2" pitchFamily="18" charset="2"/>
              <a:buNone/>
            </a:pPr>
            <a:r>
              <a:rPr lang="cs-CZ" sz="1200" dirty="0" smtClean="0"/>
              <a:t>Anotace: Prezentace slouží k opakování a procvičování probraného učiva zábavnou a soutěživou formou.  Opakovaná témata jsou směsi, různorodé směsi a metody oddělování složek směsí.</a:t>
            </a:r>
          </a:p>
          <a:p>
            <a:pPr>
              <a:lnSpc>
                <a:spcPct val="80000"/>
              </a:lnSpc>
              <a:buFontTx/>
              <a:buNone/>
            </a:pPr>
            <a:endParaRPr lang="cs-CZ" sz="1200" dirty="0" smtClean="0"/>
          </a:p>
          <a:p>
            <a:pPr>
              <a:lnSpc>
                <a:spcPct val="80000"/>
              </a:lnSpc>
              <a:buFontTx/>
              <a:buNone/>
            </a:pPr>
            <a:r>
              <a:rPr lang="cs-CZ" sz="1200" dirty="0" smtClean="0"/>
              <a:t>Ověřeno ve třídě: VIII.A.</a:t>
            </a:r>
          </a:p>
          <a:p>
            <a:pPr>
              <a:lnSpc>
                <a:spcPct val="80000"/>
              </a:lnSpc>
              <a:buFontTx/>
              <a:buNone/>
            </a:pPr>
            <a:endParaRPr lang="cs-CZ" sz="1200" dirty="0" smtClean="0">
              <a:solidFill>
                <a:schemeClr val="accent2"/>
              </a:solidFill>
            </a:endParaRPr>
          </a:p>
          <a:p>
            <a:pPr>
              <a:lnSpc>
                <a:spcPct val="80000"/>
              </a:lnSpc>
              <a:buFontTx/>
              <a:buNone/>
            </a:pPr>
            <a:r>
              <a:rPr lang="cs-CZ" sz="1200" dirty="0" smtClean="0"/>
              <a:t>Datum ověření: 10.10. 2012</a:t>
            </a:r>
          </a:p>
          <a:p>
            <a:pPr>
              <a:lnSpc>
                <a:spcPct val="80000"/>
              </a:lnSpc>
              <a:buFontTx/>
              <a:buNone/>
            </a:pPr>
            <a:endParaRPr lang="cs-CZ" sz="800" dirty="0" smtClean="0"/>
          </a:p>
          <a:p>
            <a:pPr>
              <a:lnSpc>
                <a:spcPct val="80000"/>
              </a:lnSpc>
              <a:buFontTx/>
              <a:buNone/>
            </a:pPr>
            <a:endParaRPr lang="cs-CZ" sz="800" dirty="0" smtClean="0"/>
          </a:p>
          <a:p>
            <a:pPr algn="just">
              <a:lnSpc>
                <a:spcPct val="80000"/>
              </a:lnSpc>
              <a:buFontTx/>
              <a:buNone/>
            </a:pPr>
            <a:r>
              <a:rPr lang="cs-CZ" sz="1200" dirty="0" smtClean="0"/>
              <a:t>Prohlášení: Prohlašuji, že při tvorbě výukového materiálu jsem respektoval(a) všeobecně užívané právní a morální zvyklosti, autorská a jiná práva třetích </a:t>
            </a:r>
            <a:r>
              <a:rPr lang="cs-CZ" sz="1200" dirty="0" smtClean="0"/>
              <a:t>osob</a:t>
            </a:r>
            <a:r>
              <a:rPr lang="cs-CZ" sz="1200" dirty="0" smtClean="0"/>
              <a:t>, zejména práva duševního vlastnictví (např. práva k obchodní firmě, autorská práva k software, k filmovým, </a:t>
            </a:r>
            <a:r>
              <a:rPr lang="cs-CZ" sz="1200" dirty="0" smtClean="0"/>
              <a:t>hudebním a </a:t>
            </a:r>
            <a:r>
              <a:rPr lang="cs-CZ" sz="1200" dirty="0" smtClean="0"/>
              <a:t>fotografickým dílům nebo práva k ochranným známkám)dle zákona 121/2000 Sb. (autorský zákon). Nesu veškerou právní odpovědnost za obsah a původ svého díla. Prohlašuji dále, že výše uvedený materiál jsem ověřil(a) ve výuce a provedl(a) o tom zápis do TK.</a:t>
            </a:r>
          </a:p>
          <a:p>
            <a:pPr algn="just">
              <a:lnSpc>
                <a:spcPct val="80000"/>
              </a:lnSpc>
              <a:buFontTx/>
              <a:buNone/>
            </a:pPr>
            <a:r>
              <a:rPr lang="cs-CZ" sz="1200" dirty="0" smtClean="0"/>
              <a:t>Dávám souhlas, aby moje dílo bylo dáno k dispozici veřejnosti k účelům volného užití (§30 odst. 1 zákona 121/2000 Sb.), tj. že k uvedeným účelům může být kýmkoliv zveřejňováno, používáno, upravováno a uchováváno.</a:t>
            </a:r>
          </a:p>
          <a:p>
            <a:pPr>
              <a:lnSpc>
                <a:spcPct val="80000"/>
              </a:lnSpc>
              <a:buFontTx/>
              <a:buNone/>
            </a:pPr>
            <a:endParaRPr lang="cs-CZ" sz="1200" dirty="0" smtClean="0"/>
          </a:p>
          <a:p>
            <a:pPr>
              <a:lnSpc>
                <a:spcPct val="80000"/>
              </a:lnSpc>
              <a:buFont typeface="Wingdings 2" pitchFamily="18" charset="2"/>
              <a:buNone/>
            </a:pPr>
            <a:r>
              <a:rPr lang="cs-CZ" sz="1200" dirty="0" smtClean="0"/>
              <a:t>Datum:	 10.10. 2012 		Podpis:</a:t>
            </a:r>
          </a:p>
          <a:p>
            <a:pPr>
              <a:lnSpc>
                <a:spcPct val="80000"/>
              </a:lnSpc>
              <a:buFontTx/>
              <a:buNone/>
            </a:pPr>
            <a:endParaRPr lang="cs-CZ" sz="12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0059" name="AutoShape 507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2483768" y="1124744"/>
            <a:ext cx="3059832" cy="900000"/>
          </a:xfrm>
          <a:prstGeom prst="actionButtonBlank">
            <a:avLst/>
          </a:prstGeom>
          <a:solidFill>
            <a:srgbClr val="FFFF00"/>
          </a:solidFill>
          <a:ln w="12700">
            <a:solidFill>
              <a:schemeClr val="bg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3200" dirty="0" smtClean="0">
                <a:latin typeface="Arial" pitchFamily="34" charset="0"/>
                <a:cs typeface="Arial" pitchFamily="34" charset="0"/>
              </a:rPr>
              <a:t>100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80064" name="AutoShape 512">
            <a:hlinkClick r:id="rId3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2483768" y="2060848"/>
            <a:ext cx="3059832" cy="900000"/>
          </a:xfrm>
          <a:prstGeom prst="actionButtonBlank">
            <a:avLst/>
          </a:prstGeom>
          <a:solidFill>
            <a:srgbClr val="FFFF00"/>
          </a:solidFill>
          <a:ln w="12700">
            <a:solidFill>
              <a:schemeClr val="bg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3200" dirty="0" smtClean="0">
                <a:latin typeface="Arial" pitchFamily="34" charset="0"/>
                <a:cs typeface="Arial" pitchFamily="34" charset="0"/>
              </a:rPr>
              <a:t>200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094" name="AutoShape 535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2843808" y="6093296"/>
            <a:ext cx="3160713" cy="488950"/>
          </a:xfrm>
          <a:prstGeom prst="actionButtonBlank">
            <a:avLst/>
          </a:prstGeom>
          <a:solidFill>
            <a:srgbClr val="FFFF99"/>
          </a:solidFill>
          <a:ln w="25400">
            <a:solidFill>
              <a:srgbClr val="FFFF99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3200" dirty="0">
                <a:latin typeface="Arial" pitchFamily="34" charset="0"/>
                <a:cs typeface="Arial" pitchFamily="34" charset="0"/>
              </a:rPr>
              <a:t>Hrací pole</a:t>
            </a:r>
          </a:p>
        </p:txBody>
      </p:sp>
      <p:sp>
        <p:nvSpPr>
          <p:cNvPr id="280084" name="AutoShape 532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2483768" y="260648"/>
            <a:ext cx="3059832" cy="900000"/>
          </a:xfrm>
          <a:prstGeom prst="actionButtonBlank">
            <a:avLst/>
          </a:prstGeom>
          <a:solidFill>
            <a:srgbClr val="FFFF00"/>
          </a:solidFill>
          <a:ln w="12700">
            <a:solidFill>
              <a:schemeClr val="bg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400" cap="all" dirty="0" smtClean="0">
                <a:latin typeface="Arial" pitchFamily="34" charset="0"/>
                <a:cs typeface="Arial" pitchFamily="34" charset="0"/>
              </a:rPr>
              <a:t>různorodé směsi</a:t>
            </a:r>
            <a:endParaRPr lang="cs-CZ" sz="2400" cap="all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2" name="AutoShape 517">
            <a:hlinkClick r:id="rId4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2483768" y="2924944"/>
            <a:ext cx="3059832" cy="900000"/>
          </a:xfrm>
          <a:prstGeom prst="actionButtonBlank">
            <a:avLst/>
          </a:prstGeom>
          <a:solidFill>
            <a:srgbClr val="FFFF00"/>
          </a:solidFill>
          <a:ln w="12700">
            <a:solidFill>
              <a:schemeClr val="bg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3200" dirty="0" smtClean="0">
                <a:latin typeface="Arial" pitchFamily="34" charset="0"/>
                <a:cs typeface="Arial" pitchFamily="34" charset="0"/>
              </a:rPr>
              <a:t>300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5" name="AutoShape 522">
            <a:hlinkClick r:id="rId5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2483768" y="3861048"/>
            <a:ext cx="3059832" cy="900000"/>
          </a:xfrm>
          <a:prstGeom prst="actionButtonBlank">
            <a:avLst/>
          </a:prstGeom>
          <a:solidFill>
            <a:srgbClr val="FFFF00"/>
          </a:solidFill>
          <a:ln w="12700">
            <a:solidFill>
              <a:schemeClr val="bg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3200" dirty="0" smtClean="0">
                <a:latin typeface="Arial" pitchFamily="34" charset="0"/>
                <a:cs typeface="Arial" pitchFamily="34" charset="0"/>
              </a:rPr>
              <a:t>400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8" name="AutoShape 527">
            <a:hlinkClick r:id="rId6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2483768" y="4797152"/>
            <a:ext cx="3059832" cy="900000"/>
          </a:xfrm>
          <a:prstGeom prst="actionButtonBlank">
            <a:avLst/>
          </a:prstGeom>
          <a:solidFill>
            <a:srgbClr val="FFFF00"/>
          </a:solidFill>
          <a:ln w="12700">
            <a:solidFill>
              <a:schemeClr val="bg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3200" dirty="0" smtClean="0">
                <a:latin typeface="Arial" pitchFamily="34" charset="0"/>
                <a:cs typeface="Arial" pitchFamily="34" charset="0"/>
              </a:rPr>
              <a:t>500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9" name="AutoShape 499">
            <a:hlinkClick r:id="rId7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0" y="1196752"/>
            <a:ext cx="2411760" cy="900000"/>
          </a:xfrm>
          <a:prstGeom prst="actionButtonBlank">
            <a:avLst/>
          </a:prstGeom>
          <a:solidFill>
            <a:srgbClr val="FF0000"/>
          </a:solidFill>
          <a:ln w="12700">
            <a:solidFill>
              <a:schemeClr val="bg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3200" dirty="0" smtClean="0">
                <a:latin typeface="Arial" pitchFamily="34" charset="0"/>
                <a:cs typeface="Arial" pitchFamily="34" charset="0"/>
              </a:rPr>
              <a:t>100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0" name="AutoShape 506">
            <a:hlinkClick r:id="rId8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5580112" y="1196752"/>
            <a:ext cx="3563888" cy="900000"/>
          </a:xfrm>
          <a:prstGeom prst="actionButtonBlank">
            <a:avLst/>
          </a:prstGeom>
          <a:solidFill>
            <a:srgbClr val="FF9900"/>
          </a:solidFill>
          <a:ln w="12700">
            <a:solidFill>
              <a:schemeClr val="bg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3200" dirty="0" smtClean="0">
                <a:latin typeface="Arial" pitchFamily="34" charset="0"/>
                <a:cs typeface="Arial" pitchFamily="34" charset="0"/>
              </a:rPr>
              <a:t>100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1" name="AutoShape 511">
            <a:hlinkClick r:id="rId9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5580112" y="2060848"/>
            <a:ext cx="3563888" cy="900000"/>
          </a:xfrm>
          <a:prstGeom prst="actionButtonBlank">
            <a:avLst/>
          </a:prstGeom>
          <a:solidFill>
            <a:srgbClr val="FF9900"/>
          </a:solidFill>
          <a:ln w="12700">
            <a:solidFill>
              <a:schemeClr val="bg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3200" dirty="0" smtClean="0">
                <a:latin typeface="Arial" pitchFamily="34" charset="0"/>
                <a:cs typeface="Arial" pitchFamily="34" charset="0"/>
              </a:rPr>
              <a:t>200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2" name="AutoShape 530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0" y="260648"/>
            <a:ext cx="2411760" cy="900000"/>
          </a:xfrm>
          <a:prstGeom prst="actionButtonBlank">
            <a:avLst/>
          </a:prstGeom>
          <a:solidFill>
            <a:srgbClr val="FF0000"/>
          </a:solidFill>
          <a:ln w="12700">
            <a:solidFill>
              <a:schemeClr val="bg1"/>
            </a:solidFill>
            <a:miter lim="800000"/>
            <a:headEnd/>
            <a:tailEnd/>
          </a:ln>
        </p:spPr>
        <p:txBody>
          <a:bodyPr wrap="square" anchor="ctr"/>
          <a:lstStyle/>
          <a:p>
            <a:pPr algn="ctr"/>
            <a:r>
              <a:rPr lang="cs-CZ" sz="2400" cap="all" dirty="0" smtClean="0">
                <a:latin typeface="Arial" pitchFamily="34" charset="0"/>
                <a:cs typeface="Arial" pitchFamily="34" charset="0"/>
              </a:rPr>
              <a:t>směsi </a:t>
            </a:r>
            <a:endParaRPr lang="cs-CZ" sz="2400" cap="all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3" name="AutoShape 531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5580112" y="260648"/>
            <a:ext cx="3563888" cy="900000"/>
          </a:xfrm>
          <a:prstGeom prst="actionButtonBlank">
            <a:avLst/>
          </a:prstGeom>
          <a:solidFill>
            <a:srgbClr val="FF9900"/>
          </a:solidFill>
          <a:ln w="12700">
            <a:solidFill>
              <a:schemeClr val="bg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400" cap="all" dirty="0" smtClean="0">
                <a:latin typeface="Arial" pitchFamily="34" charset="0"/>
                <a:cs typeface="Arial" pitchFamily="34" charset="0"/>
              </a:rPr>
              <a:t>metody Oddělování</a:t>
            </a:r>
          </a:p>
          <a:p>
            <a:pPr algn="ctr"/>
            <a:r>
              <a:rPr lang="cs-CZ" sz="2400" cap="all" dirty="0" smtClean="0">
                <a:latin typeface="Arial" pitchFamily="34" charset="0"/>
                <a:cs typeface="Arial" pitchFamily="34" charset="0"/>
              </a:rPr>
              <a:t> složek směsí</a:t>
            </a:r>
            <a:endParaRPr lang="cs-CZ" sz="2400" cap="all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4" name="AutoShape 510">
            <a:hlinkClick r:id="rId10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0" y="2060848"/>
            <a:ext cx="2411760" cy="900000"/>
          </a:xfrm>
          <a:prstGeom prst="actionButtonBlank">
            <a:avLst/>
          </a:prstGeom>
          <a:solidFill>
            <a:srgbClr val="FF0000"/>
          </a:solidFill>
          <a:ln w="12700">
            <a:solidFill>
              <a:schemeClr val="bg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3200" dirty="0" smtClean="0">
                <a:latin typeface="Arial" pitchFamily="34" charset="0"/>
                <a:cs typeface="Arial" pitchFamily="34" charset="0"/>
              </a:rPr>
              <a:t>200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5" name="AutoShape 515">
            <a:hlinkClick r:id="rId11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0" y="2924944"/>
            <a:ext cx="2411760" cy="900000"/>
          </a:xfrm>
          <a:prstGeom prst="actionButtonBlank">
            <a:avLst/>
          </a:prstGeom>
          <a:solidFill>
            <a:srgbClr val="FF0000"/>
          </a:solidFill>
          <a:ln w="12700">
            <a:solidFill>
              <a:schemeClr val="bg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3200" dirty="0" smtClean="0">
                <a:latin typeface="Arial" pitchFamily="34" charset="0"/>
                <a:cs typeface="Arial" pitchFamily="34" charset="0"/>
              </a:rPr>
              <a:t>300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6" name="AutoShape 516">
            <a:hlinkClick r:id="rId1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5580112" y="2924944"/>
            <a:ext cx="3563888" cy="900000"/>
          </a:xfrm>
          <a:prstGeom prst="actionButtonBlank">
            <a:avLst/>
          </a:prstGeom>
          <a:solidFill>
            <a:srgbClr val="FF9900"/>
          </a:solidFill>
          <a:ln w="12700">
            <a:solidFill>
              <a:schemeClr val="bg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3200" dirty="0" smtClean="0">
                <a:latin typeface="Arial" pitchFamily="34" charset="0"/>
                <a:cs typeface="Arial" pitchFamily="34" charset="0"/>
              </a:rPr>
              <a:t>300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7" name="AutoShape 520">
            <a:hlinkClick r:id="rId13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0" y="3861048"/>
            <a:ext cx="2411760" cy="900000"/>
          </a:xfrm>
          <a:prstGeom prst="actionButtonBlank">
            <a:avLst/>
          </a:prstGeom>
          <a:solidFill>
            <a:srgbClr val="FF0000"/>
          </a:solidFill>
          <a:ln w="12700">
            <a:solidFill>
              <a:schemeClr val="bg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3200" dirty="0" smtClean="0">
                <a:latin typeface="Arial" pitchFamily="34" charset="0"/>
                <a:cs typeface="Arial" pitchFamily="34" charset="0"/>
              </a:rPr>
              <a:t>400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8" name="AutoShape 521">
            <a:hlinkClick r:id="rId14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5580112" y="3861048"/>
            <a:ext cx="3563888" cy="900000"/>
          </a:xfrm>
          <a:prstGeom prst="actionButtonBlank">
            <a:avLst/>
          </a:prstGeom>
          <a:solidFill>
            <a:srgbClr val="FF9900"/>
          </a:solidFill>
          <a:ln w="12700">
            <a:solidFill>
              <a:schemeClr val="bg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3200" dirty="0" smtClean="0">
                <a:latin typeface="Arial" pitchFamily="34" charset="0"/>
                <a:cs typeface="Arial" pitchFamily="34" charset="0"/>
              </a:rPr>
              <a:t>400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9" name="AutoShape 525">
            <a:hlinkClick r:id="rId15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0" y="4797152"/>
            <a:ext cx="2411760" cy="900000"/>
          </a:xfrm>
          <a:prstGeom prst="actionButtonBlank">
            <a:avLst/>
          </a:prstGeom>
          <a:solidFill>
            <a:srgbClr val="FF0000"/>
          </a:solidFill>
          <a:ln w="12700">
            <a:solidFill>
              <a:schemeClr val="bg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3200" dirty="0" smtClean="0">
                <a:latin typeface="Arial" pitchFamily="34" charset="0"/>
                <a:cs typeface="Arial" pitchFamily="34" charset="0"/>
              </a:rPr>
              <a:t>500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0" name="AutoShape 526">
            <a:hlinkClick r:id="rId16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5580112" y="4797152"/>
            <a:ext cx="3563888" cy="900000"/>
          </a:xfrm>
          <a:prstGeom prst="actionButtonBlank">
            <a:avLst/>
          </a:prstGeom>
          <a:solidFill>
            <a:srgbClr val="FF9900"/>
          </a:solidFill>
          <a:ln w="12700">
            <a:solidFill>
              <a:schemeClr val="bg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3200" dirty="0" smtClean="0">
                <a:latin typeface="Arial" pitchFamily="34" charset="0"/>
                <a:cs typeface="Arial" pitchFamily="34" charset="0"/>
              </a:rPr>
              <a:t>500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8005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28005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28005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28005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59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28006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28006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28006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28006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64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28008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2000" fill="hold"/>
                                        <p:tgtEl>
                                          <p:spTgt spid="28008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28008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28008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84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4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7" dur="2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28" dur="2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9" dur="2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2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4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4" dur="2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35" dur="2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6" dur="2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5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4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1" dur="2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42" dur="2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3" dur="2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8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4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8" dur="2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49" dur="2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0" dur="2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9"/>
                  </p:tgtEl>
                </p:cond>
              </p:nextCondLst>
            </p:seq>
            <p:seq concurrent="1" nextAc="seek">
              <p:cTn id="51" restart="whenNotActive" fill="hold" evtFilter="cancelBubble" nodeType="interactiveSeq">
                <p:stCondLst>
                  <p:cond evt="onClick" delay="0">
                    <p:tgtEl>
                      <p:spTgt spid="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2" fill="hold">
                      <p:stCondLst>
                        <p:cond delay="0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5" dur="2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56" dur="2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7" dur="2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0"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5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2" dur="2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63" dur="2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4" dur="2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1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5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9" dur="2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70" dur="2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1" dur="2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2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5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6" dur="20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77" dur="20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8" dur="20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3"/>
                  </p:tgtEl>
                </p:cond>
              </p:nextCondLst>
            </p:seq>
            <p:seq concurrent="1" nextAc="seek">
              <p:cTn id="79" restart="whenNotActive" fill="hold" evtFilter="cancelBubble" nodeType="interactiveSeq">
                <p:stCondLst>
                  <p:cond evt="onClick" delay="0">
                    <p:tgtEl>
                      <p:spTgt spid="5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0" fill="hold">
                      <p:stCondLst>
                        <p:cond delay="0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83" dur="20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84" dur="20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5" dur="20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4"/>
                  </p:tgtEl>
                </p:cond>
              </p:nextCondLst>
            </p:seq>
            <p:seq concurrent="1" nextAc="seek">
              <p:cTn id="86" restart="whenNotActive" fill="hold" evtFilter="cancelBubble" nodeType="interactiveSeq">
                <p:stCondLst>
                  <p:cond evt="onClick" delay="0">
                    <p:tgtEl>
                      <p:spTgt spid="5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" fill="hold">
                      <p:stCondLst>
                        <p:cond delay="0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90" dur="20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91" dur="20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2" dur="20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5"/>
                  </p:tgtEl>
                </p:cond>
              </p:nextCondLst>
            </p:seq>
            <p:seq concurrent="1" nextAc="seek">
              <p:cTn id="93" restart="whenNotActive" fill="hold" evtFilter="cancelBubble" nodeType="interactiveSeq">
                <p:stCondLst>
                  <p:cond evt="onClick" delay="0">
                    <p:tgtEl>
                      <p:spTgt spid="5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4" fill="hold">
                      <p:stCondLst>
                        <p:cond delay="0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97" dur="20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98" dur="20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9" dur="20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6"/>
                  </p:tgtEl>
                </p:cond>
              </p:nextCondLst>
            </p:seq>
            <p:seq concurrent="1" nextAc="seek">
              <p:cTn id="100" restart="whenNotActive" fill="hold" evtFilter="cancelBubble" nodeType="interactiveSeq">
                <p:stCondLst>
                  <p:cond evt="onClick" delay="0">
                    <p:tgtEl>
                      <p:spTgt spid="5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1" fill="hold">
                      <p:stCondLst>
                        <p:cond delay="0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04" dur="20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105" dur="20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6" dur="20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7"/>
                  </p:tgtEl>
                </p:cond>
              </p:nextCondLst>
            </p:seq>
            <p:seq concurrent="1" nextAc="seek">
              <p:cTn id="107" restart="whenNotActive" fill="hold" evtFilter="cancelBubble" nodeType="interactiveSeq">
                <p:stCondLst>
                  <p:cond evt="onClick" delay="0">
                    <p:tgtEl>
                      <p:spTgt spid="5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8" fill="hold">
                      <p:stCondLst>
                        <p:cond delay="0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1" dur="20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112" dur="20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13" dur="20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8"/>
                  </p:tgtEl>
                </p:cond>
              </p:nextCondLst>
            </p:seq>
            <p:seq concurrent="1" nextAc="seek">
              <p:cTn id="114" restart="whenNotActive" fill="hold" evtFilter="cancelBubble" nodeType="interactiveSeq">
                <p:stCondLst>
                  <p:cond evt="onClick" delay="0">
                    <p:tgtEl>
                      <p:spTgt spid="5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5" fill="hold">
                      <p:stCondLst>
                        <p:cond delay="0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8" dur="20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119" dur="20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20" dur="20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9"/>
                  </p:tgtEl>
                </p:cond>
              </p:nextCondLst>
            </p:seq>
            <p:seq concurrent="1" nextAc="seek">
              <p:cTn id="121" restart="whenNotActive" fill="hold" evtFilter="cancelBubble" nodeType="interactiveSeq">
                <p:stCondLst>
                  <p:cond evt="onClick" delay="0">
                    <p:tgtEl>
                      <p:spTgt spid="6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2" fill="hold">
                      <p:stCondLst>
                        <p:cond delay="0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25" dur="20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126" dur="20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27" dur="20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0"/>
                  </p:tgtEl>
                </p:cond>
              </p:nextCondLst>
            </p:seq>
          </p:childTnLst>
        </p:cTn>
      </p:par>
    </p:tnLst>
    <p:bldLst>
      <p:bldP spid="280059" grpId="0" animBg="1"/>
      <p:bldP spid="280064" grpId="0" animBg="1"/>
      <p:bldP spid="280084" grpId="0" animBg="1"/>
      <p:bldP spid="42" grpId="0" animBg="1"/>
      <p:bldP spid="45" grpId="0" animBg="1"/>
      <p:bldP spid="48" grpId="0" animBg="1"/>
      <p:bldP spid="49" grpId="0" animBg="1"/>
      <p:bldP spid="50" grpId="0" animBg="1"/>
      <p:bldP spid="51" grpId="0" animBg="1"/>
      <p:bldP spid="52" grpId="0" animBg="1"/>
      <p:bldP spid="53" grpId="0" animBg="1"/>
      <p:bldP spid="54" grpId="0" animBg="1"/>
      <p:bldP spid="55" grpId="0" animBg="1"/>
      <p:bldP spid="56" grpId="0" animBg="1"/>
      <p:bldP spid="57" grpId="0" animBg="1"/>
      <p:bldP spid="58" grpId="0" animBg="1"/>
      <p:bldP spid="59" grpId="0" animBg="1"/>
      <p:bldP spid="60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AutoShape 42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3563938" y="6265863"/>
            <a:ext cx="1979612" cy="366712"/>
          </a:xfrm>
          <a:prstGeom prst="actionButtonBlank">
            <a:avLst/>
          </a:prstGeom>
          <a:solidFill>
            <a:srgbClr val="FFFF99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1800" b="0"/>
              <a:t>Hrací pole</a:t>
            </a:r>
          </a:p>
        </p:txBody>
      </p:sp>
      <p:sp>
        <p:nvSpPr>
          <p:cNvPr id="4099" name="AutoShape 42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3563938" y="6265863"/>
            <a:ext cx="1979612" cy="366712"/>
          </a:xfrm>
          <a:prstGeom prst="actionButtonBlank">
            <a:avLst/>
          </a:prstGeom>
          <a:solidFill>
            <a:srgbClr val="FFFF99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1800" b="0" dirty="0"/>
              <a:t>Hrací</a:t>
            </a:r>
            <a:r>
              <a:rPr lang="cs-CZ" sz="1800" b="0" dirty="0" smtClean="0"/>
              <a:t> pole</a:t>
            </a:r>
            <a:endParaRPr lang="cs-CZ" sz="1800" b="0" dirty="0"/>
          </a:p>
        </p:txBody>
      </p:sp>
      <p:sp>
        <p:nvSpPr>
          <p:cNvPr id="4100" name="Rectangle 3"/>
          <p:cNvSpPr>
            <a:spLocks noChangeArrowheads="1"/>
          </p:cNvSpPr>
          <p:nvPr/>
        </p:nvSpPr>
        <p:spPr bwMode="auto">
          <a:xfrm>
            <a:off x="250825" y="547688"/>
            <a:ext cx="8642350" cy="720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</a:pPr>
            <a:r>
              <a:rPr lang="cs-CZ" sz="3600" b="1" dirty="0" smtClean="0">
                <a:solidFill>
                  <a:srgbClr val="FF0000"/>
                </a:solidFill>
              </a:rPr>
              <a:t>Směsi					100</a:t>
            </a:r>
            <a:endParaRPr lang="cs-CZ" sz="3600" b="1" dirty="0"/>
          </a:p>
          <a:p>
            <a:pPr marL="342900" indent="-342900">
              <a:spcBef>
                <a:spcPct val="20000"/>
              </a:spcBef>
            </a:pPr>
            <a:endParaRPr lang="cs-CZ" sz="2800" dirty="0" smtClean="0"/>
          </a:p>
          <a:p>
            <a:pPr marL="342900" indent="-342900">
              <a:spcBef>
                <a:spcPct val="20000"/>
              </a:spcBef>
            </a:pPr>
            <a:r>
              <a:rPr lang="cs-CZ" sz="2800" dirty="0" smtClean="0"/>
              <a:t>Která z odpovědí není směsí?</a:t>
            </a:r>
            <a:endParaRPr lang="cs-CZ" sz="2800" dirty="0"/>
          </a:p>
        </p:txBody>
      </p:sp>
      <p:sp>
        <p:nvSpPr>
          <p:cNvPr id="20669" name="AutoShape 189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266825" y="2422525"/>
            <a:ext cx="5824538" cy="576263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l"/>
            <a:r>
              <a:rPr lang="cs-CZ" sz="2400" dirty="0"/>
              <a:t>a) </a:t>
            </a:r>
            <a:r>
              <a:rPr lang="cs-CZ" sz="2400" dirty="0" smtClean="0"/>
              <a:t>ropa</a:t>
            </a:r>
            <a:endParaRPr lang="cs-CZ" sz="2400" dirty="0"/>
          </a:p>
        </p:txBody>
      </p:sp>
      <p:sp>
        <p:nvSpPr>
          <p:cNvPr id="20670" name="AutoShape 190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266825" y="3386138"/>
            <a:ext cx="5824538" cy="576262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l"/>
            <a:r>
              <a:rPr lang="cs-CZ" sz="2400" dirty="0"/>
              <a:t>b) </a:t>
            </a:r>
            <a:r>
              <a:rPr lang="cs-CZ" sz="2400" dirty="0" smtClean="0"/>
              <a:t>mátový čaj </a:t>
            </a:r>
            <a:endParaRPr lang="cs-CZ" sz="2400" dirty="0"/>
          </a:p>
        </p:txBody>
      </p:sp>
      <p:sp>
        <p:nvSpPr>
          <p:cNvPr id="20671" name="AutoShape 191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266825" y="4351338"/>
            <a:ext cx="5832475" cy="576262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l"/>
            <a:r>
              <a:rPr lang="cs-CZ" sz="2400" dirty="0"/>
              <a:t>c</a:t>
            </a:r>
            <a:r>
              <a:rPr lang="cs-CZ" sz="2400" dirty="0" smtClean="0"/>
              <a:t>) destilovaná voda</a:t>
            </a:r>
            <a:endParaRPr lang="cs-CZ" sz="2400" dirty="0"/>
          </a:p>
        </p:txBody>
      </p:sp>
      <p:sp>
        <p:nvSpPr>
          <p:cNvPr id="3" name="AutoShape 191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266825" y="5416550"/>
            <a:ext cx="5832475" cy="576263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l"/>
            <a:r>
              <a:rPr lang="cs-CZ" sz="2400" dirty="0"/>
              <a:t>d</a:t>
            </a:r>
            <a:r>
              <a:rPr lang="cs-CZ" sz="2400" dirty="0" smtClean="0"/>
              <a:t>) smog</a:t>
            </a:r>
            <a:endParaRPr lang="cs-CZ" sz="2400" dirty="0"/>
          </a:p>
        </p:txBody>
      </p:sp>
      <p:sp>
        <p:nvSpPr>
          <p:cNvPr id="20672" name="AutoShape 192"/>
          <p:cNvSpPr>
            <a:spLocks noChangeArrowheads="1"/>
          </p:cNvSpPr>
          <p:nvPr/>
        </p:nvSpPr>
        <p:spPr bwMode="auto">
          <a:xfrm>
            <a:off x="7380312" y="4293096"/>
            <a:ext cx="755649" cy="720725"/>
          </a:xfrm>
          <a:prstGeom prst="smileyFace">
            <a:avLst>
              <a:gd name="adj" fmla="val 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00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l">
              <a:defRPr/>
            </a:pPr>
            <a:endParaRPr lang="cs-CZ" sz="1800"/>
          </a:p>
        </p:txBody>
      </p:sp>
      <p:sp>
        <p:nvSpPr>
          <p:cNvPr id="7207" name="AutoShape 39"/>
          <p:cNvSpPr>
            <a:spLocks noChangeArrowheads="1"/>
          </p:cNvSpPr>
          <p:nvPr/>
        </p:nvSpPr>
        <p:spPr bwMode="auto">
          <a:xfrm>
            <a:off x="7380312" y="5445224"/>
            <a:ext cx="755651" cy="720726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l">
              <a:defRPr/>
            </a:pPr>
            <a:endParaRPr lang="cs-CZ" sz="1800">
              <a:latin typeface="Times New Roman" pitchFamily="18" charset="0"/>
            </a:endParaRPr>
          </a:p>
        </p:txBody>
      </p:sp>
      <p:sp>
        <p:nvSpPr>
          <p:cNvPr id="4" name="AutoShape 39"/>
          <p:cNvSpPr>
            <a:spLocks noChangeArrowheads="1"/>
          </p:cNvSpPr>
          <p:nvPr/>
        </p:nvSpPr>
        <p:spPr bwMode="auto">
          <a:xfrm>
            <a:off x="7380312" y="2276872"/>
            <a:ext cx="755651" cy="720725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l">
              <a:defRPr/>
            </a:pPr>
            <a:endParaRPr lang="cs-CZ" sz="1800">
              <a:latin typeface="Times New Roman" pitchFamily="18" charset="0"/>
            </a:endParaRPr>
          </a:p>
        </p:txBody>
      </p:sp>
      <p:sp>
        <p:nvSpPr>
          <p:cNvPr id="13" name="AutoShape 39"/>
          <p:cNvSpPr>
            <a:spLocks noChangeArrowheads="1"/>
          </p:cNvSpPr>
          <p:nvPr/>
        </p:nvSpPr>
        <p:spPr bwMode="auto">
          <a:xfrm>
            <a:off x="7380312" y="3284984"/>
            <a:ext cx="755651" cy="720725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l">
              <a:defRPr/>
            </a:pPr>
            <a:endParaRPr lang="cs-CZ" sz="1800">
              <a:latin typeface="Times New Roman" pitchFamily="18" charset="0"/>
            </a:endParaRPr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06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206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20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20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672" grpId="0" animBg="1"/>
      <p:bldP spid="7207" grpId="0" animBg="1"/>
      <p:bldP spid="4" grpId="0" animBg="1"/>
      <p:bldP spid="13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00" name="Rectangle 3"/>
          <p:cNvSpPr>
            <a:spLocks noChangeArrowheads="1"/>
          </p:cNvSpPr>
          <p:nvPr/>
        </p:nvSpPr>
        <p:spPr bwMode="auto">
          <a:xfrm>
            <a:off x="250825" y="547688"/>
            <a:ext cx="8642350" cy="720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</a:pPr>
            <a:r>
              <a:rPr lang="cs-CZ" sz="3600" b="1" dirty="0" smtClean="0">
                <a:solidFill>
                  <a:srgbClr val="FF0000"/>
                </a:solidFill>
              </a:rPr>
              <a:t>Směsi 					200</a:t>
            </a:r>
          </a:p>
          <a:p>
            <a:pPr marL="342900" indent="-342900">
              <a:spcBef>
                <a:spcPct val="20000"/>
              </a:spcBef>
            </a:pPr>
            <a:endParaRPr lang="cs-CZ" sz="2400" dirty="0" smtClean="0"/>
          </a:p>
          <a:p>
            <a:pPr marL="342900" indent="-342900">
              <a:spcBef>
                <a:spcPct val="20000"/>
              </a:spcBef>
            </a:pPr>
            <a:r>
              <a:rPr lang="cs-CZ" sz="2800" dirty="0" smtClean="0"/>
              <a:t>vyber nepravdivé tvrzení:</a:t>
            </a:r>
          </a:p>
          <a:p>
            <a:pPr marL="342900" indent="-342900">
              <a:spcBef>
                <a:spcPct val="20000"/>
              </a:spcBef>
            </a:pPr>
            <a:endParaRPr lang="cs-CZ" sz="3600" b="1" dirty="0" smtClean="0">
              <a:solidFill>
                <a:srgbClr val="FF0000"/>
              </a:solidFill>
            </a:endParaRPr>
          </a:p>
          <a:p>
            <a:pPr marL="342900" indent="-342900">
              <a:spcBef>
                <a:spcPct val="20000"/>
              </a:spcBef>
            </a:pPr>
            <a:endParaRPr lang="cs-CZ" sz="3600" b="1" dirty="0" smtClean="0">
              <a:solidFill>
                <a:srgbClr val="FF0000"/>
              </a:solidFill>
            </a:endParaRPr>
          </a:p>
          <a:p>
            <a:pPr marL="342900" indent="-342900">
              <a:spcBef>
                <a:spcPct val="20000"/>
              </a:spcBef>
            </a:pPr>
            <a:endParaRPr lang="cs-CZ" sz="2800" dirty="0" smtClean="0"/>
          </a:p>
          <a:p>
            <a:pPr marL="342900" indent="-342900">
              <a:spcBef>
                <a:spcPct val="20000"/>
              </a:spcBef>
            </a:pPr>
            <a:endParaRPr lang="cs-CZ" sz="3600" b="1" dirty="0"/>
          </a:p>
        </p:txBody>
      </p:sp>
      <p:sp>
        <p:nvSpPr>
          <p:cNvPr id="2" name="AutoShape 39"/>
          <p:cNvSpPr>
            <a:spLocks noChangeArrowheads="1"/>
          </p:cNvSpPr>
          <p:nvPr/>
        </p:nvSpPr>
        <p:spPr bwMode="auto">
          <a:xfrm>
            <a:off x="7445375" y="2319337"/>
            <a:ext cx="755650" cy="720726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l">
              <a:defRPr/>
            </a:pPr>
            <a:endParaRPr lang="cs-CZ" sz="1800">
              <a:latin typeface="Times New Roman" pitchFamily="18" charset="0"/>
            </a:endParaRPr>
          </a:p>
        </p:txBody>
      </p:sp>
      <p:sp>
        <p:nvSpPr>
          <p:cNvPr id="4" name="AutoShape 39"/>
          <p:cNvSpPr>
            <a:spLocks noChangeArrowheads="1"/>
          </p:cNvSpPr>
          <p:nvPr/>
        </p:nvSpPr>
        <p:spPr bwMode="auto">
          <a:xfrm>
            <a:off x="7446962" y="4375150"/>
            <a:ext cx="755651" cy="720725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l">
              <a:defRPr/>
            </a:pPr>
            <a:endParaRPr lang="cs-CZ" sz="1800">
              <a:latin typeface="Times New Roman" pitchFamily="18" charset="0"/>
            </a:endParaRPr>
          </a:p>
        </p:txBody>
      </p:sp>
      <p:sp>
        <p:nvSpPr>
          <p:cNvPr id="13" name="AutoShape 42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3059832" y="6237312"/>
            <a:ext cx="1979612" cy="366712"/>
          </a:xfrm>
          <a:prstGeom prst="actionButtonBlank">
            <a:avLst/>
          </a:prstGeom>
          <a:solidFill>
            <a:srgbClr val="FFFF99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1800" b="0" dirty="0"/>
              <a:t>Hrací</a:t>
            </a:r>
            <a:r>
              <a:rPr lang="cs-CZ" sz="1800" b="0" dirty="0" smtClean="0"/>
              <a:t> pole</a:t>
            </a:r>
            <a:endParaRPr lang="cs-CZ" sz="1800" b="0" dirty="0"/>
          </a:p>
        </p:txBody>
      </p:sp>
      <p:sp>
        <p:nvSpPr>
          <p:cNvPr id="17" name="AutoShape 192"/>
          <p:cNvSpPr>
            <a:spLocks noChangeArrowheads="1"/>
          </p:cNvSpPr>
          <p:nvPr/>
        </p:nvSpPr>
        <p:spPr bwMode="auto">
          <a:xfrm>
            <a:off x="7452320" y="3356992"/>
            <a:ext cx="755649" cy="720725"/>
          </a:xfrm>
          <a:prstGeom prst="smileyFace">
            <a:avLst>
              <a:gd name="adj" fmla="val 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00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l">
              <a:defRPr/>
            </a:pPr>
            <a:endParaRPr lang="cs-CZ" sz="1800"/>
          </a:p>
        </p:txBody>
      </p:sp>
      <p:sp>
        <p:nvSpPr>
          <p:cNvPr id="21" name="AutoShape 39"/>
          <p:cNvSpPr>
            <a:spLocks noChangeArrowheads="1"/>
          </p:cNvSpPr>
          <p:nvPr/>
        </p:nvSpPr>
        <p:spPr bwMode="auto">
          <a:xfrm>
            <a:off x="7452320" y="5373216"/>
            <a:ext cx="755651" cy="720725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l">
              <a:defRPr/>
            </a:pPr>
            <a:endParaRPr lang="cs-CZ" sz="1800">
              <a:latin typeface="Times New Roman" pitchFamily="18" charset="0"/>
            </a:endParaRPr>
          </a:p>
        </p:txBody>
      </p:sp>
      <p:sp>
        <p:nvSpPr>
          <p:cNvPr id="20" name="AutoShape 189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266825" y="2422525"/>
            <a:ext cx="5824538" cy="576263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l"/>
            <a:r>
              <a:rPr lang="cs-CZ" sz="2400" dirty="0"/>
              <a:t>a) </a:t>
            </a:r>
            <a:r>
              <a:rPr lang="cs-CZ" sz="2400" dirty="0" smtClean="0"/>
              <a:t>směsi jsou látky s dvěma či více složkami</a:t>
            </a:r>
            <a:endParaRPr lang="cs-CZ" sz="2400" dirty="0"/>
          </a:p>
        </p:txBody>
      </p:sp>
      <p:sp>
        <p:nvSpPr>
          <p:cNvPr id="22" name="AutoShape 190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266825" y="3386138"/>
            <a:ext cx="5824538" cy="576262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l"/>
            <a:r>
              <a:rPr lang="cs-CZ" sz="2400" dirty="0"/>
              <a:t>b) </a:t>
            </a:r>
            <a:r>
              <a:rPr lang="cs-CZ" sz="2400" dirty="0" smtClean="0"/>
              <a:t>různorodé směsi nazýváme též roztoky</a:t>
            </a:r>
            <a:endParaRPr lang="cs-CZ" sz="2400" dirty="0"/>
          </a:p>
        </p:txBody>
      </p:sp>
      <p:sp>
        <p:nvSpPr>
          <p:cNvPr id="23" name="AutoShape 191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266825" y="4351338"/>
            <a:ext cx="5832475" cy="733846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l"/>
            <a:r>
              <a:rPr lang="cs-CZ" sz="2400" dirty="0"/>
              <a:t>c</a:t>
            </a:r>
            <a:r>
              <a:rPr lang="cs-CZ" sz="2400" dirty="0" smtClean="0"/>
              <a:t>) směs se skládá ze složky rozptylující </a:t>
            </a:r>
          </a:p>
          <a:p>
            <a:pPr algn="l"/>
            <a:r>
              <a:rPr lang="cs-CZ" sz="2400" dirty="0" smtClean="0"/>
              <a:t>(rozpouštědla) a složky rozptýlené</a:t>
            </a:r>
            <a:endParaRPr lang="cs-CZ" sz="2400" dirty="0"/>
          </a:p>
        </p:txBody>
      </p:sp>
      <p:sp>
        <p:nvSpPr>
          <p:cNvPr id="24" name="AutoShape 191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259632" y="5445224"/>
            <a:ext cx="5832475" cy="576263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l"/>
            <a:r>
              <a:rPr lang="cs-CZ" sz="2400" dirty="0"/>
              <a:t>d</a:t>
            </a:r>
            <a:r>
              <a:rPr lang="cs-CZ" sz="2400" dirty="0" smtClean="0"/>
              <a:t>) příkladem směsi je vzduch</a:t>
            </a:r>
            <a:endParaRPr lang="cs-CZ" sz="2400" dirty="0"/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 animBg="1"/>
      <p:bldP spid="17" grpId="0" animBg="1"/>
      <p:bldP spid="21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00" name="Rectangle 3"/>
          <p:cNvSpPr>
            <a:spLocks noChangeArrowheads="1"/>
          </p:cNvSpPr>
          <p:nvPr/>
        </p:nvSpPr>
        <p:spPr bwMode="auto">
          <a:xfrm>
            <a:off x="250825" y="547688"/>
            <a:ext cx="8642350" cy="720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</a:pPr>
            <a:r>
              <a:rPr lang="cs-CZ" sz="3600" b="1" dirty="0" smtClean="0">
                <a:solidFill>
                  <a:srgbClr val="FF0000"/>
                </a:solidFill>
              </a:rPr>
              <a:t>Směsi 					300</a:t>
            </a:r>
          </a:p>
          <a:p>
            <a:pPr marL="342900" indent="-342900">
              <a:spcBef>
                <a:spcPct val="20000"/>
              </a:spcBef>
            </a:pPr>
            <a:endParaRPr lang="cs-CZ" sz="2800" b="1" dirty="0" smtClean="0">
              <a:solidFill>
                <a:srgbClr val="FF0000"/>
              </a:solidFill>
            </a:endParaRPr>
          </a:p>
          <a:p>
            <a:pPr marL="342900" indent="-342900">
              <a:spcBef>
                <a:spcPct val="20000"/>
              </a:spcBef>
            </a:pPr>
            <a:r>
              <a:rPr lang="cs-CZ" sz="2800" dirty="0" smtClean="0"/>
              <a:t>uveď nepravdivé tvrzení</a:t>
            </a:r>
            <a:endParaRPr lang="cs-CZ" sz="2800" dirty="0"/>
          </a:p>
          <a:p>
            <a:pPr marL="342900" indent="-342900">
              <a:spcBef>
                <a:spcPct val="20000"/>
              </a:spcBef>
            </a:pPr>
            <a:endParaRPr lang="cs-CZ" sz="2800" dirty="0" smtClean="0"/>
          </a:p>
          <a:p>
            <a:pPr marL="342900" indent="-342900">
              <a:spcBef>
                <a:spcPct val="20000"/>
              </a:spcBef>
            </a:pPr>
            <a:endParaRPr lang="cs-CZ" sz="2800" dirty="0"/>
          </a:p>
        </p:txBody>
      </p:sp>
      <p:sp>
        <p:nvSpPr>
          <p:cNvPr id="20669" name="AutoShape 189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79512" y="2276873"/>
            <a:ext cx="6911851" cy="504056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457200" indent="-457200" algn="l">
              <a:buAutoNum type="alphaLcParenR"/>
            </a:pPr>
            <a:r>
              <a:rPr lang="cs-CZ" sz="2800" dirty="0" smtClean="0"/>
              <a:t>příkladem suspenze je olej s naftou</a:t>
            </a:r>
            <a:endParaRPr lang="cs-CZ" sz="2800" dirty="0"/>
          </a:p>
        </p:txBody>
      </p:sp>
      <p:sp>
        <p:nvSpPr>
          <p:cNvPr id="20670" name="AutoShape 190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79512" y="3284984"/>
            <a:ext cx="6911851" cy="504056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l"/>
            <a:r>
              <a:rPr lang="cs-CZ" sz="2800" dirty="0"/>
              <a:t>b</a:t>
            </a:r>
            <a:r>
              <a:rPr lang="cs-CZ" sz="2800" dirty="0" smtClean="0"/>
              <a:t>) pěnu tvoří plyn rozptýlený v kapalině </a:t>
            </a:r>
            <a:endParaRPr lang="cs-CZ" sz="2800" dirty="0"/>
          </a:p>
        </p:txBody>
      </p:sp>
      <p:sp>
        <p:nvSpPr>
          <p:cNvPr id="20671" name="AutoShape 191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79512" y="4351338"/>
            <a:ext cx="6919789" cy="373806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2800" dirty="0"/>
              <a:t>c</a:t>
            </a:r>
            <a:r>
              <a:rPr lang="cs-CZ" sz="2800" dirty="0" smtClean="0"/>
              <a:t>) mlhu tvoří kapalina rozptýlená v plynu</a:t>
            </a:r>
            <a:endParaRPr lang="cs-CZ" sz="2800" dirty="0"/>
          </a:p>
        </p:txBody>
      </p:sp>
      <p:sp>
        <p:nvSpPr>
          <p:cNvPr id="20672" name="AutoShape 192"/>
          <p:cNvSpPr>
            <a:spLocks noChangeArrowheads="1"/>
          </p:cNvSpPr>
          <p:nvPr/>
        </p:nvSpPr>
        <p:spPr bwMode="auto">
          <a:xfrm>
            <a:off x="7452320" y="2276872"/>
            <a:ext cx="755649" cy="720725"/>
          </a:xfrm>
          <a:prstGeom prst="smileyFace">
            <a:avLst>
              <a:gd name="adj" fmla="val 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00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l">
              <a:defRPr/>
            </a:pPr>
            <a:endParaRPr lang="cs-CZ" sz="1800"/>
          </a:p>
        </p:txBody>
      </p:sp>
      <p:sp>
        <p:nvSpPr>
          <p:cNvPr id="7207" name="AutoShape 39"/>
          <p:cNvSpPr>
            <a:spLocks noChangeArrowheads="1"/>
          </p:cNvSpPr>
          <p:nvPr/>
        </p:nvSpPr>
        <p:spPr bwMode="auto">
          <a:xfrm>
            <a:off x="7452320" y="5301208"/>
            <a:ext cx="755651" cy="720726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l">
              <a:defRPr/>
            </a:pPr>
            <a:endParaRPr lang="cs-CZ" sz="1800">
              <a:latin typeface="Times New Roman" pitchFamily="18" charset="0"/>
            </a:endParaRPr>
          </a:p>
        </p:txBody>
      </p:sp>
      <p:sp>
        <p:nvSpPr>
          <p:cNvPr id="2" name="AutoShape 39"/>
          <p:cNvSpPr>
            <a:spLocks noChangeArrowheads="1"/>
          </p:cNvSpPr>
          <p:nvPr/>
        </p:nvSpPr>
        <p:spPr bwMode="auto">
          <a:xfrm>
            <a:off x="7452320" y="4149080"/>
            <a:ext cx="755650" cy="720726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l">
              <a:defRPr/>
            </a:pPr>
            <a:endParaRPr lang="cs-CZ" sz="1800">
              <a:latin typeface="Times New Roman" pitchFamily="18" charset="0"/>
            </a:endParaRPr>
          </a:p>
        </p:txBody>
      </p:sp>
      <p:sp>
        <p:nvSpPr>
          <p:cNvPr id="3" name="AutoShape 191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07504" y="5085184"/>
            <a:ext cx="6991797" cy="1224136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l"/>
            <a:r>
              <a:rPr lang="cs-CZ" sz="2800" dirty="0" smtClean="0"/>
              <a:t>d) pokud budeme do </a:t>
            </a:r>
            <a:r>
              <a:rPr lang="cs-CZ" sz="2800" dirty="0" smtClean="0"/>
              <a:t>nenasyceného </a:t>
            </a:r>
            <a:r>
              <a:rPr lang="cs-CZ" sz="2800" dirty="0" smtClean="0"/>
              <a:t>roztoku</a:t>
            </a:r>
          </a:p>
          <a:p>
            <a:pPr algn="l"/>
            <a:r>
              <a:rPr lang="cs-CZ" sz="2800" dirty="0" smtClean="0"/>
              <a:t>přidávat rozpouštěnou pevnou látku i po</a:t>
            </a:r>
          </a:p>
          <a:p>
            <a:pPr algn="l"/>
            <a:r>
              <a:rPr lang="cs-CZ" sz="2800" dirty="0" smtClean="0"/>
              <a:t>nasycení </a:t>
            </a:r>
            <a:r>
              <a:rPr lang="cs-CZ" sz="2800" dirty="0" smtClean="0"/>
              <a:t>roztoku, </a:t>
            </a:r>
            <a:r>
              <a:rPr lang="cs-CZ" sz="2800" dirty="0" smtClean="0"/>
              <a:t>vznikne suspenze</a:t>
            </a:r>
            <a:endParaRPr lang="cs-CZ" sz="2800" dirty="0"/>
          </a:p>
        </p:txBody>
      </p:sp>
      <p:sp>
        <p:nvSpPr>
          <p:cNvPr id="13" name="AutoShape 39"/>
          <p:cNvSpPr>
            <a:spLocks noChangeArrowheads="1"/>
          </p:cNvSpPr>
          <p:nvPr/>
        </p:nvSpPr>
        <p:spPr bwMode="auto">
          <a:xfrm>
            <a:off x="7452320" y="3140968"/>
            <a:ext cx="755650" cy="720726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l">
              <a:defRPr/>
            </a:pPr>
            <a:endParaRPr lang="cs-CZ" sz="1800">
              <a:latin typeface="Times New Roman" pitchFamily="18" charset="0"/>
            </a:endParaRPr>
          </a:p>
        </p:txBody>
      </p:sp>
      <p:sp>
        <p:nvSpPr>
          <p:cNvPr id="14" name="AutoShape 42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3716338" y="6418263"/>
            <a:ext cx="1979612" cy="366712"/>
          </a:xfrm>
          <a:prstGeom prst="actionButtonBlank">
            <a:avLst/>
          </a:prstGeom>
          <a:solidFill>
            <a:srgbClr val="FFFF99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1800" b="0" dirty="0"/>
              <a:t>Hrací</a:t>
            </a:r>
            <a:r>
              <a:rPr lang="cs-CZ" sz="1800" b="0" dirty="0" smtClean="0"/>
              <a:t> pole</a:t>
            </a:r>
            <a:endParaRPr lang="cs-CZ" sz="1800" b="0" dirty="0"/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6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6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20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20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672" grpId="0" animBg="1"/>
      <p:bldP spid="7207" grpId="0" animBg="1"/>
      <p:bldP spid="2" grpId="0" animBg="1"/>
      <p:bldP spid="13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00" name="Rectangle 3"/>
          <p:cNvSpPr>
            <a:spLocks noChangeArrowheads="1"/>
          </p:cNvSpPr>
          <p:nvPr/>
        </p:nvSpPr>
        <p:spPr bwMode="auto">
          <a:xfrm>
            <a:off x="250825" y="547688"/>
            <a:ext cx="8642350" cy="720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</a:pPr>
            <a:r>
              <a:rPr lang="cs-CZ" sz="3600" b="1" dirty="0" smtClean="0">
                <a:solidFill>
                  <a:srgbClr val="FF0000"/>
                </a:solidFill>
              </a:rPr>
              <a:t>směsi 					400</a:t>
            </a:r>
          </a:p>
          <a:p>
            <a:pPr marL="342900" indent="-342900">
              <a:spcBef>
                <a:spcPct val="20000"/>
              </a:spcBef>
            </a:pPr>
            <a:endParaRPr lang="cs-CZ" sz="2800" dirty="0" smtClean="0"/>
          </a:p>
          <a:p>
            <a:pPr marL="342900" indent="-342900">
              <a:spcBef>
                <a:spcPct val="20000"/>
              </a:spcBef>
            </a:pPr>
            <a:r>
              <a:rPr lang="cs-CZ" sz="2800" dirty="0" smtClean="0"/>
              <a:t>cukr rozpuštěný ve vodě tvoří:</a:t>
            </a:r>
            <a:endParaRPr lang="cs-CZ" sz="2800" dirty="0" smtClean="0">
              <a:solidFill>
                <a:srgbClr val="FF0000"/>
              </a:solidFill>
            </a:endParaRPr>
          </a:p>
          <a:p>
            <a:pPr marL="342900" indent="-342900">
              <a:spcBef>
                <a:spcPct val="20000"/>
              </a:spcBef>
            </a:pPr>
            <a:endParaRPr lang="cs-CZ" sz="3600" b="1" dirty="0"/>
          </a:p>
        </p:txBody>
      </p:sp>
      <p:sp>
        <p:nvSpPr>
          <p:cNvPr id="20669" name="AutoShape 189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467544" y="2422525"/>
            <a:ext cx="6623819" cy="576263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2400" dirty="0" smtClean="0"/>
              <a:t>a) emulzi</a:t>
            </a:r>
            <a:endParaRPr lang="cs-CZ" sz="2400" dirty="0"/>
          </a:p>
        </p:txBody>
      </p:sp>
      <p:sp>
        <p:nvSpPr>
          <p:cNvPr id="20670" name="AutoShape 190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467544" y="3386138"/>
            <a:ext cx="6623819" cy="576262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l"/>
            <a:r>
              <a:rPr lang="cs-CZ" sz="2400" dirty="0"/>
              <a:t>b</a:t>
            </a:r>
            <a:r>
              <a:rPr lang="cs-CZ" sz="2400" dirty="0" smtClean="0"/>
              <a:t>) suspenzi</a:t>
            </a:r>
            <a:endParaRPr lang="cs-CZ" sz="2400" dirty="0"/>
          </a:p>
        </p:txBody>
      </p:sp>
      <p:sp>
        <p:nvSpPr>
          <p:cNvPr id="20671" name="AutoShape 191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467545" y="4351338"/>
            <a:ext cx="6631756" cy="576262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2400" dirty="0"/>
              <a:t>c</a:t>
            </a:r>
            <a:r>
              <a:rPr lang="cs-CZ" sz="2400" dirty="0" smtClean="0"/>
              <a:t>) stejnorodou směs neboli roztok</a:t>
            </a:r>
            <a:endParaRPr lang="cs-CZ" sz="2400" dirty="0"/>
          </a:p>
        </p:txBody>
      </p:sp>
      <p:sp>
        <p:nvSpPr>
          <p:cNvPr id="20672" name="AutoShape 192"/>
          <p:cNvSpPr>
            <a:spLocks noChangeArrowheads="1"/>
          </p:cNvSpPr>
          <p:nvPr/>
        </p:nvSpPr>
        <p:spPr bwMode="auto">
          <a:xfrm>
            <a:off x="7429520" y="4286256"/>
            <a:ext cx="755649" cy="720725"/>
          </a:xfrm>
          <a:prstGeom prst="smileyFace">
            <a:avLst>
              <a:gd name="adj" fmla="val 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00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l">
              <a:defRPr/>
            </a:pPr>
            <a:endParaRPr lang="cs-CZ" sz="1800"/>
          </a:p>
        </p:txBody>
      </p:sp>
      <p:sp>
        <p:nvSpPr>
          <p:cNvPr id="7207" name="AutoShape 39"/>
          <p:cNvSpPr>
            <a:spLocks noChangeArrowheads="1"/>
          </p:cNvSpPr>
          <p:nvPr/>
        </p:nvSpPr>
        <p:spPr bwMode="auto">
          <a:xfrm>
            <a:off x="7429520" y="5357826"/>
            <a:ext cx="755651" cy="720726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l">
              <a:defRPr/>
            </a:pPr>
            <a:endParaRPr lang="cs-CZ" sz="1800">
              <a:latin typeface="Times New Roman" pitchFamily="18" charset="0"/>
            </a:endParaRPr>
          </a:p>
        </p:txBody>
      </p:sp>
      <p:sp>
        <p:nvSpPr>
          <p:cNvPr id="2" name="AutoShape 39"/>
          <p:cNvSpPr>
            <a:spLocks noChangeArrowheads="1"/>
          </p:cNvSpPr>
          <p:nvPr/>
        </p:nvSpPr>
        <p:spPr bwMode="auto">
          <a:xfrm>
            <a:off x="7445375" y="2319337"/>
            <a:ext cx="755650" cy="720726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l">
              <a:defRPr/>
            </a:pPr>
            <a:endParaRPr lang="cs-CZ" sz="1800">
              <a:latin typeface="Times New Roman" pitchFamily="18" charset="0"/>
            </a:endParaRPr>
          </a:p>
        </p:txBody>
      </p:sp>
      <p:sp>
        <p:nvSpPr>
          <p:cNvPr id="3" name="AutoShape 191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467545" y="5416550"/>
            <a:ext cx="6631756" cy="576263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l"/>
            <a:r>
              <a:rPr lang="cs-CZ" sz="2400" dirty="0"/>
              <a:t>d</a:t>
            </a:r>
            <a:r>
              <a:rPr lang="cs-CZ" sz="2400" dirty="0" smtClean="0"/>
              <a:t>) nejedná se o směs, jde o chemicky čistou látku</a:t>
            </a:r>
            <a:endParaRPr lang="cs-CZ" sz="2400" dirty="0"/>
          </a:p>
        </p:txBody>
      </p:sp>
      <p:sp>
        <p:nvSpPr>
          <p:cNvPr id="4" name="AutoShape 39"/>
          <p:cNvSpPr>
            <a:spLocks noChangeArrowheads="1"/>
          </p:cNvSpPr>
          <p:nvPr/>
        </p:nvSpPr>
        <p:spPr bwMode="auto">
          <a:xfrm>
            <a:off x="7429520" y="3286124"/>
            <a:ext cx="755651" cy="720725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l">
              <a:defRPr/>
            </a:pPr>
            <a:endParaRPr lang="cs-CZ" sz="1800">
              <a:latin typeface="Times New Roman" pitchFamily="18" charset="0"/>
            </a:endParaRPr>
          </a:p>
        </p:txBody>
      </p:sp>
      <p:sp>
        <p:nvSpPr>
          <p:cNvPr id="13" name="AutoShape 42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3059832" y="6237312"/>
            <a:ext cx="1979612" cy="366712"/>
          </a:xfrm>
          <a:prstGeom prst="actionButtonBlank">
            <a:avLst/>
          </a:prstGeom>
          <a:solidFill>
            <a:srgbClr val="FFFF99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1800" b="0" dirty="0"/>
              <a:t>Hrací</a:t>
            </a:r>
            <a:r>
              <a:rPr lang="cs-CZ" sz="1800" b="0" dirty="0" smtClean="0"/>
              <a:t> pole</a:t>
            </a:r>
            <a:endParaRPr lang="cs-CZ" sz="1800" b="0" dirty="0"/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20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20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06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06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672" grpId="0" animBg="1"/>
      <p:bldP spid="7207" grpId="0" animBg="1"/>
      <p:bldP spid="2" grpId="0" animBg="1"/>
      <p:bldP spid="4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39"/>
          <p:cNvSpPr>
            <a:spLocks noChangeArrowheads="1"/>
          </p:cNvSpPr>
          <p:nvPr/>
        </p:nvSpPr>
        <p:spPr bwMode="auto">
          <a:xfrm>
            <a:off x="7445375" y="2319337"/>
            <a:ext cx="755650" cy="720726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l">
              <a:defRPr/>
            </a:pPr>
            <a:endParaRPr lang="cs-CZ" sz="1800">
              <a:latin typeface="Times New Roman" pitchFamily="18" charset="0"/>
            </a:endParaRPr>
          </a:p>
        </p:txBody>
      </p:sp>
      <p:sp>
        <p:nvSpPr>
          <p:cNvPr id="13" name="AutoShape 39"/>
          <p:cNvSpPr>
            <a:spLocks noChangeArrowheads="1"/>
          </p:cNvSpPr>
          <p:nvPr/>
        </p:nvSpPr>
        <p:spPr bwMode="auto">
          <a:xfrm>
            <a:off x="7452320" y="3356992"/>
            <a:ext cx="755651" cy="720725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l">
              <a:defRPr/>
            </a:pPr>
            <a:endParaRPr lang="cs-CZ" sz="1800">
              <a:latin typeface="Times New Roman" pitchFamily="18" charset="0"/>
            </a:endParaRPr>
          </a:p>
        </p:txBody>
      </p:sp>
      <p:sp>
        <p:nvSpPr>
          <p:cNvPr id="14" name="AutoShape 42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3059832" y="6309320"/>
            <a:ext cx="1979612" cy="366712"/>
          </a:xfrm>
          <a:prstGeom prst="actionButtonBlank">
            <a:avLst/>
          </a:prstGeom>
          <a:solidFill>
            <a:srgbClr val="FFFF99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1800" b="0" dirty="0"/>
              <a:t>Hrací</a:t>
            </a:r>
            <a:r>
              <a:rPr lang="cs-CZ" sz="1800" b="0" dirty="0" smtClean="0"/>
              <a:t> pole</a:t>
            </a:r>
            <a:endParaRPr lang="cs-CZ" sz="1800" b="0" dirty="0"/>
          </a:p>
        </p:txBody>
      </p:sp>
      <p:sp>
        <p:nvSpPr>
          <p:cNvPr id="12" name="Rectangle 3"/>
          <p:cNvSpPr>
            <a:spLocks noChangeArrowheads="1"/>
          </p:cNvSpPr>
          <p:nvPr/>
        </p:nvSpPr>
        <p:spPr bwMode="auto">
          <a:xfrm>
            <a:off x="251520" y="548680"/>
            <a:ext cx="8642350" cy="720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</a:pPr>
            <a:r>
              <a:rPr lang="cs-CZ" sz="3600" b="1" dirty="0" smtClean="0">
                <a:solidFill>
                  <a:srgbClr val="FF0000"/>
                </a:solidFill>
              </a:rPr>
              <a:t>Směsi 					500</a:t>
            </a:r>
          </a:p>
          <a:p>
            <a:pPr marL="342900" indent="-342900">
              <a:spcBef>
                <a:spcPct val="20000"/>
              </a:spcBef>
            </a:pPr>
            <a:endParaRPr lang="cs-CZ" sz="1000" dirty="0" smtClean="0"/>
          </a:p>
          <a:p>
            <a:pPr marL="342900" indent="-342900">
              <a:spcBef>
                <a:spcPct val="20000"/>
              </a:spcBef>
            </a:pPr>
            <a:r>
              <a:rPr lang="cs-CZ" sz="2800" dirty="0" smtClean="0"/>
              <a:t>který z pojmů nesouvisí se směsí? Pojmy vysvětli.</a:t>
            </a:r>
            <a:endParaRPr lang="cs-CZ" sz="2800" dirty="0"/>
          </a:p>
          <a:p>
            <a:pPr marL="342900" indent="-342900">
              <a:spcBef>
                <a:spcPct val="20000"/>
              </a:spcBef>
            </a:pPr>
            <a:endParaRPr lang="cs-CZ" sz="2800" dirty="0" smtClean="0"/>
          </a:p>
        </p:txBody>
      </p:sp>
      <p:sp>
        <p:nvSpPr>
          <p:cNvPr id="23" name="AutoShape 191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323528" y="4149080"/>
            <a:ext cx="3600400" cy="432048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l"/>
            <a:r>
              <a:rPr lang="cs-CZ" sz="2800" dirty="0"/>
              <a:t>c</a:t>
            </a:r>
            <a:r>
              <a:rPr lang="cs-CZ" sz="2800" dirty="0" smtClean="0"/>
              <a:t>) aparatura </a:t>
            </a:r>
            <a:endParaRPr lang="cs-CZ" sz="2800" dirty="0"/>
          </a:p>
        </p:txBody>
      </p:sp>
      <p:sp>
        <p:nvSpPr>
          <p:cNvPr id="24" name="AutoShape 192"/>
          <p:cNvSpPr>
            <a:spLocks noChangeArrowheads="1"/>
          </p:cNvSpPr>
          <p:nvPr/>
        </p:nvSpPr>
        <p:spPr bwMode="auto">
          <a:xfrm>
            <a:off x="7452320" y="4365104"/>
            <a:ext cx="755649" cy="720725"/>
          </a:xfrm>
          <a:prstGeom prst="smileyFace">
            <a:avLst>
              <a:gd name="adj" fmla="val 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00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l">
              <a:defRPr/>
            </a:pPr>
            <a:endParaRPr lang="cs-CZ" sz="1800"/>
          </a:p>
        </p:txBody>
      </p:sp>
      <p:sp>
        <p:nvSpPr>
          <p:cNvPr id="25" name="AutoShape 39"/>
          <p:cNvSpPr>
            <a:spLocks noChangeArrowheads="1"/>
          </p:cNvSpPr>
          <p:nvPr/>
        </p:nvSpPr>
        <p:spPr bwMode="auto">
          <a:xfrm>
            <a:off x="7452320" y="5445224"/>
            <a:ext cx="755651" cy="720726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l">
              <a:defRPr/>
            </a:pPr>
            <a:endParaRPr lang="cs-CZ" sz="1800">
              <a:latin typeface="Times New Roman" pitchFamily="18" charset="0"/>
            </a:endParaRPr>
          </a:p>
        </p:txBody>
      </p:sp>
      <p:sp>
        <p:nvSpPr>
          <p:cNvPr id="26" name="AutoShape 191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323528" y="5301208"/>
            <a:ext cx="3600400" cy="432048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l"/>
            <a:r>
              <a:rPr lang="cs-CZ" sz="2800" dirty="0" smtClean="0"/>
              <a:t>d) koncentrace</a:t>
            </a:r>
            <a:endParaRPr lang="cs-CZ" sz="2800" dirty="0"/>
          </a:p>
        </p:txBody>
      </p:sp>
      <p:sp>
        <p:nvSpPr>
          <p:cNvPr id="27" name="AutoShape 189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323528" y="1844824"/>
            <a:ext cx="3600400" cy="432048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457200" indent="-457200" algn="l">
              <a:buAutoNum type="alphaLcParenR"/>
            </a:pPr>
            <a:r>
              <a:rPr lang="cs-CZ" sz="2800" dirty="0" smtClean="0"/>
              <a:t>rozpustnost</a:t>
            </a:r>
            <a:endParaRPr lang="cs-CZ" sz="2800" dirty="0"/>
          </a:p>
        </p:txBody>
      </p:sp>
      <p:sp>
        <p:nvSpPr>
          <p:cNvPr id="28" name="AutoShape 190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323528" y="3212976"/>
            <a:ext cx="3600400" cy="432048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l"/>
            <a:r>
              <a:rPr lang="cs-CZ" sz="2800" dirty="0"/>
              <a:t>b</a:t>
            </a:r>
            <a:r>
              <a:rPr lang="cs-CZ" sz="2800" dirty="0" smtClean="0"/>
              <a:t>) hmotnostní zlomek</a:t>
            </a:r>
            <a:endParaRPr lang="cs-CZ" sz="2800" dirty="0"/>
          </a:p>
        </p:txBody>
      </p:sp>
      <p:sp>
        <p:nvSpPr>
          <p:cNvPr id="15" name="AutoShape 189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467544" y="2276872"/>
            <a:ext cx="6696744" cy="720080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457200" indent="-457200" algn="l"/>
            <a:r>
              <a:rPr lang="cs-CZ" sz="2400" dirty="0" smtClean="0"/>
              <a:t>hmotnost látky, rozpuštěné ve 100g rozpouštědla, </a:t>
            </a:r>
          </a:p>
          <a:p>
            <a:pPr marL="457200" indent="-457200" algn="l"/>
            <a:r>
              <a:rPr lang="cs-CZ" sz="2400" dirty="0" smtClean="0"/>
              <a:t>kdy za určité teploty a tlaku, vzniká nasycený roztok</a:t>
            </a:r>
            <a:endParaRPr lang="cs-CZ" sz="2400" dirty="0"/>
          </a:p>
        </p:txBody>
      </p:sp>
      <p:sp>
        <p:nvSpPr>
          <p:cNvPr id="16" name="AutoShape 189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467544" y="3645024"/>
            <a:ext cx="6768752" cy="360040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457200" indent="-457200" algn="l"/>
            <a:r>
              <a:rPr lang="cs-CZ" sz="2400" dirty="0" smtClean="0"/>
              <a:t>vyjádření poměru rozpuštěné látky a roztoku</a:t>
            </a:r>
            <a:endParaRPr lang="cs-CZ" sz="2400" dirty="0"/>
          </a:p>
        </p:txBody>
      </p:sp>
      <p:sp>
        <p:nvSpPr>
          <p:cNvPr id="17" name="AutoShape 189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611560" y="4581128"/>
            <a:ext cx="6624736" cy="432048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457200" indent="-457200" algn="l"/>
            <a:r>
              <a:rPr lang="cs-CZ" sz="2400" dirty="0" smtClean="0"/>
              <a:t>soustava chemických pomůcek umožňující pokus</a:t>
            </a:r>
            <a:endParaRPr lang="cs-CZ" sz="2400" dirty="0"/>
          </a:p>
        </p:txBody>
      </p:sp>
      <p:sp>
        <p:nvSpPr>
          <p:cNvPr id="18" name="AutoShape 189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611560" y="5733256"/>
            <a:ext cx="6624736" cy="432048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457200" indent="-457200"/>
            <a:r>
              <a:rPr lang="cs-CZ" sz="2400" dirty="0" smtClean="0"/>
              <a:t>vyjadřuje </a:t>
            </a:r>
            <a:r>
              <a:rPr lang="cs-CZ" sz="2400" dirty="0" smtClean="0"/>
              <a:t>míru, </a:t>
            </a:r>
            <a:r>
              <a:rPr lang="cs-CZ" sz="2400" dirty="0" smtClean="0"/>
              <a:t>v jaké je roztok „čistý“ či zředěný</a:t>
            </a:r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13" grpId="0" animBg="1"/>
      <p:bldP spid="24" grpId="0" animBg="1"/>
      <p:bldP spid="25" grpId="0" animBg="1"/>
      <p:bldP spid="15" grpId="0" animBg="1"/>
      <p:bldP spid="16" grpId="0" animBg="1"/>
      <p:bldP spid="17" grpId="0" animBg="1"/>
      <p:bldP spid="18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00" name="Rectangle 3"/>
          <p:cNvSpPr>
            <a:spLocks noChangeArrowheads="1"/>
          </p:cNvSpPr>
          <p:nvPr/>
        </p:nvSpPr>
        <p:spPr bwMode="auto">
          <a:xfrm>
            <a:off x="250825" y="547688"/>
            <a:ext cx="8642350" cy="720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</a:pPr>
            <a:r>
              <a:rPr lang="cs-CZ" sz="3600" b="1" dirty="0" smtClean="0">
                <a:solidFill>
                  <a:srgbClr val="FF0000"/>
                </a:solidFill>
              </a:rPr>
              <a:t>Různorodé směsi 		100</a:t>
            </a:r>
          </a:p>
          <a:p>
            <a:pPr marL="342900" indent="-342900">
              <a:spcBef>
                <a:spcPct val="20000"/>
              </a:spcBef>
            </a:pPr>
            <a:endParaRPr lang="cs-CZ" sz="2800" b="1" dirty="0" smtClean="0"/>
          </a:p>
          <a:p>
            <a:pPr marL="342900" indent="-342900">
              <a:spcBef>
                <a:spcPct val="20000"/>
              </a:spcBef>
            </a:pPr>
            <a:r>
              <a:rPr lang="cs-CZ" sz="2800" b="1" dirty="0" smtClean="0"/>
              <a:t>uveď nepravdivé tvrzení:</a:t>
            </a:r>
            <a:endParaRPr lang="cs-CZ" sz="2800" b="1" dirty="0"/>
          </a:p>
          <a:p>
            <a:pPr marL="342900" indent="-342900">
              <a:spcBef>
                <a:spcPct val="20000"/>
              </a:spcBef>
            </a:pPr>
            <a:endParaRPr lang="cs-CZ" sz="2800" dirty="0" smtClean="0"/>
          </a:p>
          <a:p>
            <a:pPr marL="342900" indent="-342900">
              <a:spcBef>
                <a:spcPct val="20000"/>
              </a:spcBef>
            </a:pPr>
            <a:endParaRPr lang="cs-CZ" sz="2800" dirty="0"/>
          </a:p>
        </p:txBody>
      </p:sp>
      <p:sp>
        <p:nvSpPr>
          <p:cNvPr id="20669" name="AutoShape 189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683568" y="2422525"/>
            <a:ext cx="6407795" cy="576263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l"/>
            <a:r>
              <a:rPr lang="cs-CZ" sz="2400" dirty="0"/>
              <a:t>a</a:t>
            </a:r>
            <a:r>
              <a:rPr lang="cs-CZ" sz="2400" dirty="0" smtClean="0"/>
              <a:t>) minerální voda je příkladem různorodé směsi</a:t>
            </a:r>
            <a:endParaRPr lang="cs-CZ" sz="2400" dirty="0"/>
          </a:p>
        </p:txBody>
      </p:sp>
      <p:sp>
        <p:nvSpPr>
          <p:cNvPr id="20670" name="AutoShape 190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683568" y="3386138"/>
            <a:ext cx="6407795" cy="576262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l"/>
            <a:r>
              <a:rPr lang="cs-CZ" sz="2400" dirty="0"/>
              <a:t>b) </a:t>
            </a:r>
            <a:r>
              <a:rPr lang="cs-CZ" sz="2400" dirty="0" smtClean="0"/>
              <a:t>různorodé směsi nazýváme též roztoky</a:t>
            </a:r>
            <a:endParaRPr lang="cs-CZ" sz="2400" dirty="0"/>
          </a:p>
        </p:txBody>
      </p:sp>
      <p:sp>
        <p:nvSpPr>
          <p:cNvPr id="20671" name="AutoShape 191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683568" y="4351338"/>
            <a:ext cx="6415733" cy="733846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l"/>
            <a:r>
              <a:rPr lang="cs-CZ" sz="2400" dirty="0" smtClean="0"/>
              <a:t>c) jednotlivé složky různorodé směsi lze </a:t>
            </a:r>
          </a:p>
          <a:p>
            <a:pPr algn="l"/>
            <a:r>
              <a:rPr lang="cs-CZ" sz="2400" dirty="0" smtClean="0"/>
              <a:t>odlišit mikroskopem, lupou, okem </a:t>
            </a:r>
            <a:endParaRPr lang="cs-CZ" sz="2400" dirty="0"/>
          </a:p>
        </p:txBody>
      </p:sp>
      <p:sp>
        <p:nvSpPr>
          <p:cNvPr id="20672" name="AutoShape 192"/>
          <p:cNvSpPr>
            <a:spLocks noChangeArrowheads="1"/>
          </p:cNvSpPr>
          <p:nvPr/>
        </p:nvSpPr>
        <p:spPr bwMode="auto">
          <a:xfrm>
            <a:off x="7445376" y="3409950"/>
            <a:ext cx="755649" cy="720725"/>
          </a:xfrm>
          <a:prstGeom prst="smileyFace">
            <a:avLst>
              <a:gd name="adj" fmla="val 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00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l">
              <a:defRPr/>
            </a:pPr>
            <a:endParaRPr lang="cs-CZ" sz="1800"/>
          </a:p>
        </p:txBody>
      </p:sp>
      <p:sp>
        <p:nvSpPr>
          <p:cNvPr id="7207" name="AutoShape 39"/>
          <p:cNvSpPr>
            <a:spLocks noChangeArrowheads="1"/>
          </p:cNvSpPr>
          <p:nvPr/>
        </p:nvSpPr>
        <p:spPr bwMode="auto">
          <a:xfrm>
            <a:off x="7446962" y="5440362"/>
            <a:ext cx="755651" cy="720726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l">
              <a:defRPr/>
            </a:pPr>
            <a:endParaRPr lang="cs-CZ" sz="1800">
              <a:latin typeface="Times New Roman" pitchFamily="18" charset="0"/>
            </a:endParaRPr>
          </a:p>
        </p:txBody>
      </p:sp>
      <p:sp>
        <p:nvSpPr>
          <p:cNvPr id="2" name="AutoShape 39"/>
          <p:cNvSpPr>
            <a:spLocks noChangeArrowheads="1"/>
          </p:cNvSpPr>
          <p:nvPr/>
        </p:nvSpPr>
        <p:spPr bwMode="auto">
          <a:xfrm>
            <a:off x="7445375" y="2319337"/>
            <a:ext cx="755650" cy="720726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l">
              <a:defRPr/>
            </a:pPr>
            <a:endParaRPr lang="cs-CZ" sz="1800">
              <a:latin typeface="Times New Roman" pitchFamily="18" charset="0"/>
            </a:endParaRPr>
          </a:p>
        </p:txBody>
      </p:sp>
      <p:sp>
        <p:nvSpPr>
          <p:cNvPr id="3" name="AutoShape 191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683568" y="5416550"/>
            <a:ext cx="6415733" cy="748754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l"/>
            <a:r>
              <a:rPr lang="cs-CZ" sz="2400" dirty="0"/>
              <a:t>d</a:t>
            </a:r>
            <a:r>
              <a:rPr lang="cs-CZ" sz="2400" dirty="0" smtClean="0"/>
              <a:t>) různorodé směsi mohu být pevné, </a:t>
            </a:r>
            <a:r>
              <a:rPr lang="cs-CZ" sz="2400" dirty="0" smtClean="0"/>
              <a:t>kapalné </a:t>
            </a:r>
            <a:r>
              <a:rPr lang="cs-CZ" sz="2400" dirty="0" smtClean="0"/>
              <a:t>i </a:t>
            </a:r>
          </a:p>
          <a:p>
            <a:pPr algn="l"/>
            <a:r>
              <a:rPr lang="cs-CZ" sz="2400" dirty="0" smtClean="0"/>
              <a:t>plynné (s rozptýlenými látkami jiných skupenství)  </a:t>
            </a:r>
            <a:endParaRPr lang="cs-CZ" sz="2400" dirty="0"/>
          </a:p>
        </p:txBody>
      </p:sp>
      <p:sp>
        <p:nvSpPr>
          <p:cNvPr id="4" name="AutoShape 39"/>
          <p:cNvSpPr>
            <a:spLocks noChangeArrowheads="1"/>
          </p:cNvSpPr>
          <p:nvPr/>
        </p:nvSpPr>
        <p:spPr bwMode="auto">
          <a:xfrm>
            <a:off x="7446962" y="4375150"/>
            <a:ext cx="755651" cy="720725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l">
              <a:defRPr/>
            </a:pPr>
            <a:endParaRPr lang="cs-CZ" sz="1800">
              <a:latin typeface="Times New Roman" pitchFamily="18" charset="0"/>
            </a:endParaRPr>
          </a:p>
        </p:txBody>
      </p:sp>
      <p:sp>
        <p:nvSpPr>
          <p:cNvPr id="13" name="AutoShape 42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3059832" y="6237312"/>
            <a:ext cx="1979612" cy="366712"/>
          </a:xfrm>
          <a:prstGeom prst="actionButtonBlank">
            <a:avLst/>
          </a:prstGeom>
          <a:solidFill>
            <a:srgbClr val="FFFF99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1800" b="0" dirty="0"/>
              <a:t>Hrací</a:t>
            </a:r>
            <a:r>
              <a:rPr lang="cs-CZ" sz="1800" b="0" dirty="0" smtClean="0"/>
              <a:t> pole</a:t>
            </a:r>
            <a:endParaRPr lang="cs-CZ" sz="1800" b="0" dirty="0"/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06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06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20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20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672" grpId="0" animBg="1"/>
      <p:bldP spid="7207" grpId="0" animBg="1"/>
      <p:bldP spid="2" grpId="0" animBg="1"/>
      <p:bldP spid="4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00" name="Rectangle 3"/>
          <p:cNvSpPr>
            <a:spLocks noChangeArrowheads="1"/>
          </p:cNvSpPr>
          <p:nvPr/>
        </p:nvSpPr>
        <p:spPr bwMode="auto">
          <a:xfrm>
            <a:off x="250825" y="547688"/>
            <a:ext cx="8642350" cy="720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</a:pPr>
            <a:r>
              <a:rPr lang="cs-CZ" sz="3600" b="1" dirty="0" smtClean="0">
                <a:solidFill>
                  <a:srgbClr val="FF0000"/>
                </a:solidFill>
              </a:rPr>
              <a:t>Různorodé směsi 		200</a:t>
            </a:r>
            <a:endParaRPr lang="cs-CZ" sz="3600" b="1" dirty="0"/>
          </a:p>
          <a:p>
            <a:pPr marL="342900" indent="-342900">
              <a:spcBef>
                <a:spcPct val="20000"/>
              </a:spcBef>
            </a:pPr>
            <a:endParaRPr lang="cs-CZ" sz="2800" dirty="0" smtClean="0"/>
          </a:p>
          <a:p>
            <a:pPr marL="342900" indent="-342900">
              <a:spcBef>
                <a:spcPct val="20000"/>
              </a:spcBef>
            </a:pPr>
            <a:r>
              <a:rPr lang="cs-CZ" sz="2800" dirty="0" smtClean="0"/>
              <a:t>jak se nazývá směs vody a práškové křídy?</a:t>
            </a:r>
            <a:endParaRPr lang="cs-CZ" sz="2800" dirty="0"/>
          </a:p>
        </p:txBody>
      </p:sp>
      <p:sp>
        <p:nvSpPr>
          <p:cNvPr id="20669" name="AutoShape 189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266825" y="2422525"/>
            <a:ext cx="5824538" cy="576263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l"/>
            <a:r>
              <a:rPr lang="cs-CZ" sz="2400" dirty="0"/>
              <a:t>a) </a:t>
            </a:r>
            <a:r>
              <a:rPr lang="cs-CZ" sz="2400" dirty="0" smtClean="0"/>
              <a:t>suspenze</a:t>
            </a:r>
            <a:endParaRPr lang="cs-CZ" sz="2400" dirty="0"/>
          </a:p>
        </p:txBody>
      </p:sp>
      <p:sp>
        <p:nvSpPr>
          <p:cNvPr id="20670" name="AutoShape 190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266825" y="3386138"/>
            <a:ext cx="5824538" cy="576262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l"/>
            <a:r>
              <a:rPr lang="cs-CZ" sz="2400" dirty="0"/>
              <a:t>b) </a:t>
            </a:r>
            <a:r>
              <a:rPr lang="cs-CZ" sz="2400" dirty="0" smtClean="0"/>
              <a:t>emulze</a:t>
            </a:r>
            <a:endParaRPr lang="cs-CZ" sz="2400" dirty="0"/>
          </a:p>
        </p:txBody>
      </p:sp>
      <p:sp>
        <p:nvSpPr>
          <p:cNvPr id="20671" name="AutoShape 191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266825" y="4351338"/>
            <a:ext cx="5832475" cy="576262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l"/>
            <a:r>
              <a:rPr lang="cs-CZ" sz="2400" dirty="0"/>
              <a:t>c) </a:t>
            </a:r>
            <a:r>
              <a:rPr lang="cs-CZ" sz="2400" dirty="0" smtClean="0">
                <a:latin typeface="Arial" charset="0"/>
              </a:rPr>
              <a:t>pěna</a:t>
            </a:r>
            <a:endParaRPr lang="cs-CZ" sz="2400" dirty="0"/>
          </a:p>
        </p:txBody>
      </p:sp>
      <p:sp>
        <p:nvSpPr>
          <p:cNvPr id="20672" name="AutoShape 192"/>
          <p:cNvSpPr>
            <a:spLocks noChangeArrowheads="1"/>
          </p:cNvSpPr>
          <p:nvPr/>
        </p:nvSpPr>
        <p:spPr bwMode="auto">
          <a:xfrm>
            <a:off x="7380312" y="2348880"/>
            <a:ext cx="755649" cy="720725"/>
          </a:xfrm>
          <a:prstGeom prst="smileyFace">
            <a:avLst>
              <a:gd name="adj" fmla="val 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00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l">
              <a:defRPr/>
            </a:pPr>
            <a:endParaRPr lang="cs-CZ" sz="1800"/>
          </a:p>
        </p:txBody>
      </p:sp>
      <p:sp>
        <p:nvSpPr>
          <p:cNvPr id="7207" name="AutoShape 39"/>
          <p:cNvSpPr>
            <a:spLocks noChangeArrowheads="1"/>
          </p:cNvSpPr>
          <p:nvPr/>
        </p:nvSpPr>
        <p:spPr bwMode="auto">
          <a:xfrm>
            <a:off x="7358082" y="5357826"/>
            <a:ext cx="755651" cy="720726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l">
              <a:defRPr/>
            </a:pPr>
            <a:endParaRPr lang="cs-CZ" sz="1800">
              <a:latin typeface="Times New Roman" pitchFamily="18" charset="0"/>
            </a:endParaRPr>
          </a:p>
        </p:txBody>
      </p:sp>
      <p:sp>
        <p:nvSpPr>
          <p:cNvPr id="2" name="AutoShape 39"/>
          <p:cNvSpPr>
            <a:spLocks noChangeArrowheads="1"/>
          </p:cNvSpPr>
          <p:nvPr/>
        </p:nvSpPr>
        <p:spPr bwMode="auto">
          <a:xfrm>
            <a:off x="7380312" y="3284984"/>
            <a:ext cx="755650" cy="720726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l">
              <a:defRPr/>
            </a:pPr>
            <a:endParaRPr lang="cs-CZ" sz="1800">
              <a:latin typeface="Times New Roman" pitchFamily="18" charset="0"/>
            </a:endParaRPr>
          </a:p>
        </p:txBody>
      </p:sp>
      <p:sp>
        <p:nvSpPr>
          <p:cNvPr id="3" name="AutoShape 191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266825" y="5416550"/>
            <a:ext cx="5832475" cy="576263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l"/>
            <a:r>
              <a:rPr lang="cs-CZ" sz="2400" dirty="0"/>
              <a:t>d) </a:t>
            </a:r>
            <a:r>
              <a:rPr lang="cs-CZ" sz="2400" dirty="0" smtClean="0">
                <a:latin typeface="Arial" charset="0"/>
              </a:rPr>
              <a:t>dým</a:t>
            </a:r>
            <a:endParaRPr lang="cs-CZ" sz="2400" dirty="0"/>
          </a:p>
        </p:txBody>
      </p:sp>
      <p:sp>
        <p:nvSpPr>
          <p:cNvPr id="4" name="AutoShape 39"/>
          <p:cNvSpPr>
            <a:spLocks noChangeArrowheads="1"/>
          </p:cNvSpPr>
          <p:nvPr/>
        </p:nvSpPr>
        <p:spPr bwMode="auto">
          <a:xfrm>
            <a:off x="7358082" y="4357694"/>
            <a:ext cx="755651" cy="720725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l">
              <a:defRPr/>
            </a:pPr>
            <a:endParaRPr lang="cs-CZ" sz="1800">
              <a:latin typeface="Times New Roman" pitchFamily="18" charset="0"/>
            </a:endParaRPr>
          </a:p>
        </p:txBody>
      </p:sp>
      <p:sp>
        <p:nvSpPr>
          <p:cNvPr id="13" name="AutoShape 42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3059832" y="6237312"/>
            <a:ext cx="1979612" cy="366712"/>
          </a:xfrm>
          <a:prstGeom prst="actionButtonBlank">
            <a:avLst/>
          </a:prstGeom>
          <a:solidFill>
            <a:srgbClr val="FFFF99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1800" b="0" dirty="0"/>
              <a:t>Hrací</a:t>
            </a:r>
            <a:r>
              <a:rPr lang="cs-CZ" sz="1800" b="0" dirty="0" smtClean="0"/>
              <a:t> pole</a:t>
            </a:r>
            <a:endParaRPr lang="cs-CZ" sz="1800" b="0" dirty="0"/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6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6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20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20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672" grpId="0" animBg="1"/>
      <p:bldP spid="7207" grpId="0" animBg="1"/>
      <p:bldP spid="2" grpId="0" animBg="1"/>
      <p:bldP spid="4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00" name="Rectangle 3"/>
          <p:cNvSpPr>
            <a:spLocks noChangeArrowheads="1"/>
          </p:cNvSpPr>
          <p:nvPr/>
        </p:nvSpPr>
        <p:spPr bwMode="auto">
          <a:xfrm>
            <a:off x="250825" y="547688"/>
            <a:ext cx="8642350" cy="720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</a:pPr>
            <a:r>
              <a:rPr lang="cs-CZ" sz="3600" b="1" dirty="0" smtClean="0">
                <a:solidFill>
                  <a:srgbClr val="FF0000"/>
                </a:solidFill>
              </a:rPr>
              <a:t>Různorodé směsi 		300</a:t>
            </a:r>
            <a:endParaRPr lang="cs-CZ" sz="3600" b="1" dirty="0"/>
          </a:p>
          <a:p>
            <a:pPr marL="342900" indent="-342900">
              <a:spcBef>
                <a:spcPct val="20000"/>
              </a:spcBef>
            </a:pPr>
            <a:endParaRPr lang="cs-CZ" sz="2800" dirty="0" smtClean="0"/>
          </a:p>
          <a:p>
            <a:pPr marL="342900" indent="-342900">
              <a:spcBef>
                <a:spcPct val="20000"/>
              </a:spcBef>
            </a:pPr>
            <a:r>
              <a:rPr lang="cs-CZ" sz="2800" dirty="0" smtClean="0"/>
              <a:t>uveď nesprávné tvrzení:</a:t>
            </a:r>
            <a:endParaRPr lang="cs-CZ" sz="2800" dirty="0"/>
          </a:p>
        </p:txBody>
      </p:sp>
      <p:sp>
        <p:nvSpPr>
          <p:cNvPr id="20669" name="AutoShape 189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266825" y="2422525"/>
            <a:ext cx="5824538" cy="718443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457200" indent="-457200" algn="l">
              <a:buAutoNum type="alphaLcParenR"/>
            </a:pPr>
            <a:r>
              <a:rPr lang="cs-CZ" sz="2400" dirty="0" smtClean="0"/>
              <a:t>u pěny je rozptylující složka kapalina, </a:t>
            </a:r>
          </a:p>
          <a:p>
            <a:pPr marL="457200" indent="-457200" algn="l"/>
            <a:r>
              <a:rPr lang="cs-CZ" sz="2400" dirty="0" smtClean="0"/>
              <a:t>rozptýlená plyn</a:t>
            </a:r>
            <a:endParaRPr lang="cs-CZ" sz="2400" dirty="0"/>
          </a:p>
        </p:txBody>
      </p:sp>
      <p:sp>
        <p:nvSpPr>
          <p:cNvPr id="20670" name="AutoShape 190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266825" y="3386138"/>
            <a:ext cx="5824538" cy="690934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l"/>
            <a:r>
              <a:rPr lang="cs-CZ" sz="2400" dirty="0"/>
              <a:t>b</a:t>
            </a:r>
            <a:r>
              <a:rPr lang="cs-CZ" sz="2400" dirty="0" smtClean="0"/>
              <a:t>)   u mlhy je rozptylující složkou plyn, </a:t>
            </a:r>
          </a:p>
          <a:p>
            <a:pPr algn="l"/>
            <a:r>
              <a:rPr lang="cs-CZ" sz="2400" dirty="0" smtClean="0"/>
              <a:t>rozptýlenou kapalina</a:t>
            </a:r>
            <a:endParaRPr lang="cs-CZ" sz="2400" dirty="0"/>
          </a:p>
        </p:txBody>
      </p:sp>
      <p:sp>
        <p:nvSpPr>
          <p:cNvPr id="20671" name="AutoShape 191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266825" y="4351338"/>
            <a:ext cx="5832475" cy="733846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l"/>
            <a:r>
              <a:rPr lang="cs-CZ" sz="2400" dirty="0"/>
              <a:t>c</a:t>
            </a:r>
            <a:r>
              <a:rPr lang="cs-CZ" sz="2400" dirty="0" smtClean="0"/>
              <a:t>)   u emulze je rozptylující i rozptýlenou </a:t>
            </a:r>
          </a:p>
          <a:p>
            <a:pPr algn="l"/>
            <a:r>
              <a:rPr lang="cs-CZ" sz="2400" dirty="0" smtClean="0"/>
              <a:t>složkou kapalina</a:t>
            </a:r>
            <a:endParaRPr lang="cs-CZ" sz="2400" dirty="0"/>
          </a:p>
        </p:txBody>
      </p:sp>
      <p:sp>
        <p:nvSpPr>
          <p:cNvPr id="20672" name="AutoShape 192"/>
          <p:cNvSpPr>
            <a:spLocks noChangeArrowheads="1"/>
          </p:cNvSpPr>
          <p:nvPr/>
        </p:nvSpPr>
        <p:spPr bwMode="auto">
          <a:xfrm>
            <a:off x="7452320" y="5301208"/>
            <a:ext cx="755649" cy="720725"/>
          </a:xfrm>
          <a:prstGeom prst="smileyFace">
            <a:avLst>
              <a:gd name="adj" fmla="val 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00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l">
              <a:defRPr/>
            </a:pPr>
            <a:endParaRPr lang="cs-CZ" sz="1800"/>
          </a:p>
        </p:txBody>
      </p:sp>
      <p:sp>
        <p:nvSpPr>
          <p:cNvPr id="7207" name="AutoShape 39"/>
          <p:cNvSpPr>
            <a:spLocks noChangeArrowheads="1"/>
          </p:cNvSpPr>
          <p:nvPr/>
        </p:nvSpPr>
        <p:spPr bwMode="auto">
          <a:xfrm>
            <a:off x="7452320" y="3284984"/>
            <a:ext cx="755651" cy="720726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l">
              <a:defRPr/>
            </a:pPr>
            <a:endParaRPr lang="cs-CZ" sz="1800">
              <a:latin typeface="Times New Roman" pitchFamily="18" charset="0"/>
            </a:endParaRPr>
          </a:p>
        </p:txBody>
      </p:sp>
      <p:sp>
        <p:nvSpPr>
          <p:cNvPr id="2" name="AutoShape 39"/>
          <p:cNvSpPr>
            <a:spLocks noChangeArrowheads="1"/>
          </p:cNvSpPr>
          <p:nvPr/>
        </p:nvSpPr>
        <p:spPr bwMode="auto">
          <a:xfrm>
            <a:off x="7445375" y="2319337"/>
            <a:ext cx="755650" cy="720726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l">
              <a:defRPr/>
            </a:pPr>
            <a:endParaRPr lang="cs-CZ" sz="1800">
              <a:latin typeface="Times New Roman" pitchFamily="18" charset="0"/>
            </a:endParaRPr>
          </a:p>
        </p:txBody>
      </p:sp>
      <p:sp>
        <p:nvSpPr>
          <p:cNvPr id="3" name="AutoShape 191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266825" y="5301208"/>
            <a:ext cx="5832475" cy="691605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2400" dirty="0"/>
              <a:t>d</a:t>
            </a:r>
            <a:r>
              <a:rPr lang="cs-CZ" sz="2400" dirty="0" smtClean="0"/>
              <a:t>)   u dýmu je rozptylující i rozptýlenou </a:t>
            </a:r>
          </a:p>
          <a:p>
            <a:r>
              <a:rPr lang="cs-CZ" sz="2400" dirty="0" smtClean="0"/>
              <a:t>složkou plyn </a:t>
            </a:r>
            <a:endParaRPr lang="cs-CZ" sz="2400" dirty="0"/>
          </a:p>
        </p:txBody>
      </p:sp>
      <p:sp>
        <p:nvSpPr>
          <p:cNvPr id="4" name="AutoShape 39"/>
          <p:cNvSpPr>
            <a:spLocks noChangeArrowheads="1"/>
          </p:cNvSpPr>
          <p:nvPr/>
        </p:nvSpPr>
        <p:spPr bwMode="auto">
          <a:xfrm>
            <a:off x="7446962" y="4375150"/>
            <a:ext cx="755651" cy="720725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l">
              <a:defRPr/>
            </a:pPr>
            <a:endParaRPr lang="cs-CZ" sz="1800">
              <a:latin typeface="Times New Roman" pitchFamily="18" charset="0"/>
            </a:endParaRPr>
          </a:p>
        </p:txBody>
      </p:sp>
      <p:sp>
        <p:nvSpPr>
          <p:cNvPr id="13" name="AutoShape 42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3059832" y="6237312"/>
            <a:ext cx="1979612" cy="366712"/>
          </a:xfrm>
          <a:prstGeom prst="actionButtonBlank">
            <a:avLst/>
          </a:prstGeom>
          <a:solidFill>
            <a:srgbClr val="FFFF99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1800" b="0" dirty="0"/>
              <a:t>Hrací</a:t>
            </a:r>
            <a:r>
              <a:rPr lang="cs-CZ" sz="1800" b="0" dirty="0" smtClean="0"/>
              <a:t> pole</a:t>
            </a:r>
            <a:endParaRPr lang="cs-CZ" sz="1800" b="0" dirty="0"/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720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720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06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06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672" grpId="0" animBg="1"/>
      <p:bldP spid="7207" grpId="0" animBg="1"/>
      <p:bldP spid="2" grpId="0" animBg="1"/>
      <p:bldP spid="4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00" name="Rectangle 3"/>
          <p:cNvSpPr>
            <a:spLocks noChangeArrowheads="1"/>
          </p:cNvSpPr>
          <p:nvPr/>
        </p:nvSpPr>
        <p:spPr bwMode="auto">
          <a:xfrm>
            <a:off x="250825" y="547688"/>
            <a:ext cx="8642350" cy="720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</a:pPr>
            <a:r>
              <a:rPr lang="cs-CZ" sz="3600" b="1" dirty="0" smtClean="0">
                <a:solidFill>
                  <a:srgbClr val="FF0000"/>
                </a:solidFill>
              </a:rPr>
              <a:t>Různorodé směsi 		400</a:t>
            </a:r>
            <a:endParaRPr lang="cs-CZ" sz="3600" b="1" dirty="0"/>
          </a:p>
          <a:p>
            <a:pPr marL="342900" indent="-342900">
              <a:spcBef>
                <a:spcPct val="20000"/>
              </a:spcBef>
            </a:pPr>
            <a:endParaRPr lang="cs-CZ" sz="1000" dirty="0" smtClean="0"/>
          </a:p>
          <a:p>
            <a:pPr marL="342900" indent="-342900">
              <a:spcBef>
                <a:spcPct val="20000"/>
              </a:spcBef>
            </a:pPr>
            <a:r>
              <a:rPr lang="cs-CZ" sz="2800" dirty="0" smtClean="0"/>
              <a:t>vyber nesprávný příklad různorodé směsi, uveď </a:t>
            </a:r>
            <a:r>
              <a:rPr lang="cs-CZ" sz="2800" dirty="0" smtClean="0"/>
              <a:t>               u </a:t>
            </a:r>
            <a:r>
              <a:rPr lang="cs-CZ" sz="2800" dirty="0" smtClean="0"/>
              <a:t>všech příkladů složky rozptylující a rozptýlené</a:t>
            </a:r>
            <a:endParaRPr lang="cs-CZ" sz="2800" dirty="0"/>
          </a:p>
        </p:txBody>
      </p:sp>
      <p:sp>
        <p:nvSpPr>
          <p:cNvPr id="20669" name="AutoShape 189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251520" y="2420888"/>
            <a:ext cx="5824538" cy="430411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l"/>
            <a:r>
              <a:rPr lang="cs-CZ" sz="2400" dirty="0"/>
              <a:t>a) </a:t>
            </a:r>
            <a:r>
              <a:rPr lang="cs-CZ" sz="2400" dirty="0" smtClean="0"/>
              <a:t>žula</a:t>
            </a:r>
            <a:endParaRPr lang="cs-CZ" sz="2400" dirty="0"/>
          </a:p>
        </p:txBody>
      </p:sp>
      <p:sp>
        <p:nvSpPr>
          <p:cNvPr id="20670" name="AutoShape 190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251520" y="3356992"/>
            <a:ext cx="5824538" cy="402902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l"/>
            <a:r>
              <a:rPr lang="cs-CZ" sz="2400" dirty="0"/>
              <a:t>b) </a:t>
            </a:r>
            <a:r>
              <a:rPr lang="cs-CZ" sz="2400" dirty="0" smtClean="0"/>
              <a:t>mosaz</a:t>
            </a:r>
            <a:endParaRPr lang="cs-CZ" sz="2400" dirty="0"/>
          </a:p>
        </p:txBody>
      </p:sp>
      <p:sp>
        <p:nvSpPr>
          <p:cNvPr id="20671" name="AutoShape 191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251520" y="4365104"/>
            <a:ext cx="5832475" cy="445814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l"/>
            <a:r>
              <a:rPr lang="cs-CZ" sz="2400" dirty="0"/>
              <a:t>c</a:t>
            </a:r>
            <a:r>
              <a:rPr lang="cs-CZ" sz="2400" dirty="0" smtClean="0"/>
              <a:t>) bramborová polévka</a:t>
            </a:r>
            <a:endParaRPr lang="cs-CZ" sz="2400" dirty="0"/>
          </a:p>
        </p:txBody>
      </p:sp>
      <p:sp>
        <p:nvSpPr>
          <p:cNvPr id="20672" name="AutoShape 192"/>
          <p:cNvSpPr>
            <a:spLocks noChangeArrowheads="1"/>
          </p:cNvSpPr>
          <p:nvPr/>
        </p:nvSpPr>
        <p:spPr bwMode="auto">
          <a:xfrm>
            <a:off x="7668344" y="3356992"/>
            <a:ext cx="755649" cy="720725"/>
          </a:xfrm>
          <a:prstGeom prst="smileyFace">
            <a:avLst>
              <a:gd name="adj" fmla="val 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00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l">
              <a:defRPr/>
            </a:pPr>
            <a:endParaRPr lang="cs-CZ" sz="1800"/>
          </a:p>
        </p:txBody>
      </p:sp>
      <p:sp>
        <p:nvSpPr>
          <p:cNvPr id="7207" name="AutoShape 39"/>
          <p:cNvSpPr>
            <a:spLocks noChangeArrowheads="1"/>
          </p:cNvSpPr>
          <p:nvPr/>
        </p:nvSpPr>
        <p:spPr bwMode="auto">
          <a:xfrm>
            <a:off x="7596336" y="5373216"/>
            <a:ext cx="755651" cy="720726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l">
              <a:defRPr/>
            </a:pPr>
            <a:endParaRPr lang="cs-CZ" sz="1800">
              <a:latin typeface="Times New Roman" pitchFamily="18" charset="0"/>
            </a:endParaRPr>
          </a:p>
        </p:txBody>
      </p:sp>
      <p:sp>
        <p:nvSpPr>
          <p:cNvPr id="2" name="AutoShape 39"/>
          <p:cNvSpPr>
            <a:spLocks noChangeArrowheads="1"/>
          </p:cNvSpPr>
          <p:nvPr/>
        </p:nvSpPr>
        <p:spPr bwMode="auto">
          <a:xfrm>
            <a:off x="7668344" y="2276872"/>
            <a:ext cx="755650" cy="720726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l">
              <a:defRPr/>
            </a:pPr>
            <a:endParaRPr lang="cs-CZ" sz="1800">
              <a:latin typeface="Times New Roman" pitchFamily="18" charset="0"/>
            </a:endParaRPr>
          </a:p>
        </p:txBody>
      </p:sp>
      <p:sp>
        <p:nvSpPr>
          <p:cNvPr id="3" name="AutoShape 191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251520" y="5445224"/>
            <a:ext cx="5832475" cy="460722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l"/>
            <a:r>
              <a:rPr lang="cs-CZ" sz="2400" dirty="0"/>
              <a:t>d</a:t>
            </a:r>
            <a:r>
              <a:rPr lang="cs-CZ" sz="2400" dirty="0" smtClean="0"/>
              <a:t>) kouř z komína</a:t>
            </a:r>
            <a:endParaRPr lang="cs-CZ" sz="2400" dirty="0"/>
          </a:p>
        </p:txBody>
      </p:sp>
      <p:sp>
        <p:nvSpPr>
          <p:cNvPr id="4" name="AutoShape 39"/>
          <p:cNvSpPr>
            <a:spLocks noChangeArrowheads="1"/>
          </p:cNvSpPr>
          <p:nvPr/>
        </p:nvSpPr>
        <p:spPr bwMode="auto">
          <a:xfrm>
            <a:off x="7668344" y="4293096"/>
            <a:ext cx="755651" cy="720725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l">
              <a:defRPr/>
            </a:pPr>
            <a:endParaRPr lang="cs-CZ" sz="1800">
              <a:latin typeface="Times New Roman" pitchFamily="18" charset="0"/>
            </a:endParaRPr>
          </a:p>
        </p:txBody>
      </p:sp>
      <p:sp>
        <p:nvSpPr>
          <p:cNvPr id="13" name="AutoShape 42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3059832" y="6381328"/>
            <a:ext cx="1979612" cy="366712"/>
          </a:xfrm>
          <a:prstGeom prst="actionButtonBlank">
            <a:avLst/>
          </a:prstGeom>
          <a:solidFill>
            <a:srgbClr val="FFFF99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1800" b="0" dirty="0"/>
              <a:t>Hrací</a:t>
            </a:r>
            <a:r>
              <a:rPr lang="cs-CZ" sz="1800" b="0" dirty="0" smtClean="0"/>
              <a:t> pole</a:t>
            </a:r>
            <a:endParaRPr lang="cs-CZ" sz="1800" b="0" dirty="0"/>
          </a:p>
        </p:txBody>
      </p:sp>
      <p:sp>
        <p:nvSpPr>
          <p:cNvPr id="12" name="AutoShape 189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395536" y="2852936"/>
            <a:ext cx="7200800" cy="430411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l"/>
            <a:r>
              <a:rPr lang="cs-CZ" sz="2200" dirty="0" smtClean="0"/>
              <a:t>směs z více, vzájemně nerozpuštěných, pevných složek</a:t>
            </a:r>
            <a:endParaRPr lang="cs-CZ" sz="2200" dirty="0"/>
          </a:p>
        </p:txBody>
      </p:sp>
      <p:sp>
        <p:nvSpPr>
          <p:cNvPr id="14" name="AutoShape 189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467544" y="5877272"/>
            <a:ext cx="7128792" cy="430411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l"/>
            <a:r>
              <a:rPr lang="cs-CZ" sz="2400" dirty="0" smtClean="0"/>
              <a:t>pevné složky rozptýlené v plynu</a:t>
            </a:r>
            <a:endParaRPr lang="cs-CZ" sz="2400" dirty="0"/>
          </a:p>
        </p:txBody>
      </p:sp>
      <p:sp>
        <p:nvSpPr>
          <p:cNvPr id="15" name="AutoShape 189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467544" y="4797152"/>
            <a:ext cx="7128792" cy="430411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l"/>
            <a:r>
              <a:rPr lang="cs-CZ" sz="2400" dirty="0" smtClean="0"/>
              <a:t>pevné složky rozptýlené v kapalině</a:t>
            </a:r>
            <a:endParaRPr lang="cs-CZ" sz="2400" dirty="0"/>
          </a:p>
        </p:txBody>
      </p:sp>
      <p:sp>
        <p:nvSpPr>
          <p:cNvPr id="16" name="AutoShape 189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395536" y="3717032"/>
            <a:ext cx="7200800" cy="430411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2200" dirty="0" smtClean="0"/>
              <a:t>směs z více, vzájemně rozpuštěných, pevných složek (slitina)</a:t>
            </a:r>
            <a:endParaRPr lang="cs-CZ" sz="2200" dirty="0"/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206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206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720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720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672" grpId="0" animBg="1"/>
      <p:bldP spid="7207" grpId="0" animBg="1"/>
      <p:bldP spid="2" grpId="0" animBg="1"/>
      <p:bldP spid="4" grpId="0" animBg="1"/>
      <p:bldP spid="12" grpId="0" animBg="1"/>
      <p:bldP spid="14" grpId="0" animBg="1"/>
      <p:bldP spid="15" grpId="0" animBg="1"/>
      <p:bldP spid="16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00" name="Rectangle 3"/>
          <p:cNvSpPr>
            <a:spLocks noChangeArrowheads="1"/>
          </p:cNvSpPr>
          <p:nvPr/>
        </p:nvSpPr>
        <p:spPr bwMode="auto">
          <a:xfrm>
            <a:off x="250825" y="547688"/>
            <a:ext cx="8642350" cy="720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</a:pPr>
            <a:r>
              <a:rPr lang="cs-CZ" sz="3600" b="1" dirty="0" smtClean="0">
                <a:solidFill>
                  <a:srgbClr val="FF0000"/>
                </a:solidFill>
              </a:rPr>
              <a:t>Různorodé směsi 		500</a:t>
            </a:r>
          </a:p>
          <a:p>
            <a:pPr marL="342900" indent="-342900">
              <a:spcBef>
                <a:spcPct val="20000"/>
              </a:spcBef>
            </a:pPr>
            <a:endParaRPr lang="cs-CZ" sz="2800" b="1" dirty="0" smtClean="0"/>
          </a:p>
          <a:p>
            <a:pPr marL="342900" indent="-342900">
              <a:spcBef>
                <a:spcPct val="20000"/>
              </a:spcBef>
            </a:pPr>
            <a:r>
              <a:rPr lang="cs-CZ" sz="2800" b="1" dirty="0" smtClean="0"/>
              <a:t>doplň správně tabulku</a:t>
            </a:r>
            <a:r>
              <a:rPr lang="cs-CZ" sz="2800" dirty="0" smtClean="0"/>
              <a:t>: </a:t>
            </a:r>
            <a:endParaRPr lang="cs-CZ" sz="2800" dirty="0"/>
          </a:p>
        </p:txBody>
      </p:sp>
      <p:sp>
        <p:nvSpPr>
          <p:cNvPr id="13" name="AutoShape 42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3059832" y="6237312"/>
            <a:ext cx="1979612" cy="366712"/>
          </a:xfrm>
          <a:prstGeom prst="actionButtonBlank">
            <a:avLst/>
          </a:prstGeom>
          <a:solidFill>
            <a:srgbClr val="FFFF99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1800" b="0" dirty="0"/>
              <a:t>Hrací</a:t>
            </a:r>
            <a:r>
              <a:rPr lang="cs-CZ" sz="1800" b="0" dirty="0" smtClean="0"/>
              <a:t> pole</a:t>
            </a:r>
            <a:endParaRPr lang="cs-CZ" sz="1800" b="0" dirty="0"/>
          </a:p>
        </p:txBody>
      </p:sp>
      <p:graphicFrame>
        <p:nvGraphicFramePr>
          <p:cNvPr id="12" name="Tabulka 11"/>
          <p:cNvGraphicFramePr>
            <a:graphicFrameLocks noGrp="1"/>
          </p:cNvGraphicFramePr>
          <p:nvPr/>
        </p:nvGraphicFramePr>
        <p:xfrm>
          <a:off x="395536" y="2348880"/>
          <a:ext cx="7704856" cy="360040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26214"/>
                <a:gridCol w="1926214"/>
                <a:gridCol w="1926214"/>
                <a:gridCol w="1926214"/>
              </a:tblGrid>
              <a:tr h="514343">
                <a:tc rowSpan="2">
                  <a:txBody>
                    <a:bodyPr/>
                    <a:lstStyle/>
                    <a:p>
                      <a:r>
                        <a:rPr lang="cs-CZ" dirty="0" smtClean="0"/>
                        <a:t>název směsi</a:t>
                      </a:r>
                      <a:endParaRPr lang="cs-CZ" dirty="0"/>
                    </a:p>
                  </a:txBody>
                  <a:tcPr anchor="ctr"/>
                </a:tc>
                <a:tc gridSpan="2"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složka směsi</a:t>
                      </a:r>
                      <a:endParaRPr lang="cs-CZ" dirty="0"/>
                    </a:p>
                  </a:txBody>
                  <a:tcPr anchor="ctr"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rowSpan="2"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příklad</a:t>
                      </a:r>
                      <a:endParaRPr lang="cs-CZ" dirty="0"/>
                    </a:p>
                  </a:txBody>
                  <a:tcPr anchor="ctr"/>
                </a:tc>
              </a:tr>
              <a:tr h="514343"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rozptylující</a:t>
                      </a:r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rozptýlená</a:t>
                      </a:r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514343">
                <a:tc>
                  <a:txBody>
                    <a:bodyPr/>
                    <a:lstStyle/>
                    <a:p>
                      <a:r>
                        <a:rPr lang="cs-CZ" dirty="0" smtClean="0"/>
                        <a:t>suspenze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bg2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dirty="0" smtClean="0">
                        <a:solidFill>
                          <a:schemeClr val="bg2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514343">
                <a:tc>
                  <a:txBody>
                    <a:bodyPr/>
                    <a:lstStyle/>
                    <a:p>
                      <a:r>
                        <a:rPr lang="cs-CZ" dirty="0" smtClean="0"/>
                        <a:t>emulze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dirty="0" smtClean="0">
                        <a:solidFill>
                          <a:schemeClr val="bg2">
                            <a:lumMod val="9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bg2">
                            <a:lumMod val="9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514343">
                <a:tc>
                  <a:txBody>
                    <a:bodyPr/>
                    <a:lstStyle/>
                    <a:p>
                      <a:r>
                        <a:rPr lang="cs-CZ" dirty="0" smtClean="0"/>
                        <a:t>pěna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dirty="0" smtClean="0">
                        <a:solidFill>
                          <a:schemeClr val="bg2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dirty="0" smtClean="0">
                        <a:solidFill>
                          <a:schemeClr val="bg2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514343">
                <a:tc>
                  <a:txBody>
                    <a:bodyPr/>
                    <a:lstStyle/>
                    <a:p>
                      <a:r>
                        <a:rPr lang="cs-CZ" dirty="0" smtClean="0"/>
                        <a:t>mlha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algn="l" rtl="0" eaLnBrk="1" latinLnBrk="0" hangingPunct="1"/>
                      <a:endParaRPr kumimoji="0" lang="cs-CZ" kern="1200" dirty="0" smtClean="0">
                        <a:solidFill>
                          <a:schemeClr val="bg2">
                            <a:lumMod val="90000"/>
                          </a:schemeClr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kumimoji="0" lang="cs-CZ" kern="1200" dirty="0" smtClean="0">
                        <a:solidFill>
                          <a:schemeClr val="bg2">
                            <a:lumMod val="90000"/>
                          </a:schemeClr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514343">
                <a:tc>
                  <a:txBody>
                    <a:bodyPr/>
                    <a:lstStyle/>
                    <a:p>
                      <a:r>
                        <a:rPr lang="cs-CZ" dirty="0" smtClean="0"/>
                        <a:t>dým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dirty="0" smtClean="0">
                        <a:solidFill>
                          <a:schemeClr val="bg2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bg2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4" name="Tabulka 13"/>
          <p:cNvGraphicFramePr>
            <a:graphicFrameLocks noGrp="1"/>
          </p:cNvGraphicFramePr>
          <p:nvPr/>
        </p:nvGraphicFramePr>
        <p:xfrm>
          <a:off x="2339752" y="3339119"/>
          <a:ext cx="3852428" cy="261016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26214"/>
                <a:gridCol w="1926214"/>
              </a:tblGrid>
              <a:tr h="540342"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kapalina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pevná látka</a:t>
                      </a:r>
                    </a:p>
                  </a:txBody>
                  <a:tcPr>
                    <a:solidFill>
                      <a:schemeClr val="bg2"/>
                    </a:solidFill>
                  </a:tcPr>
                </a:tc>
              </a:tr>
              <a:tr h="647868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kapalina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kapalina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473984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kapalina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plyn</a:t>
                      </a:r>
                    </a:p>
                  </a:txBody>
                  <a:tcPr/>
                </a:tc>
              </a:tr>
              <a:tr h="473984">
                <a:tc>
                  <a:txBody>
                    <a:bodyPr/>
                    <a:lstStyle/>
                    <a:p>
                      <a:pPr marL="0" algn="l" rtl="0" eaLnBrk="1" latinLnBrk="0" hangingPunct="1"/>
                      <a:r>
                        <a:rPr kumimoji="0" lang="cs-CZ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plyn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kapalina</a:t>
                      </a:r>
                    </a:p>
                  </a:txBody>
                  <a:tcPr/>
                </a:tc>
              </a:tr>
              <a:tr h="473984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plyn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pevná látka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00" name="Rectangle 3"/>
          <p:cNvSpPr>
            <a:spLocks noChangeArrowheads="1"/>
          </p:cNvSpPr>
          <p:nvPr/>
        </p:nvSpPr>
        <p:spPr bwMode="auto">
          <a:xfrm>
            <a:off x="0" y="188640"/>
            <a:ext cx="8642350" cy="720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r>
              <a:rPr lang="cs-CZ" sz="3600" b="1" cap="all" dirty="0" smtClean="0">
                <a:solidFill>
                  <a:srgbClr val="FF0000"/>
                </a:solidFill>
              </a:rPr>
              <a:t>metody Oddělování</a:t>
            </a:r>
          </a:p>
          <a:p>
            <a:r>
              <a:rPr lang="cs-CZ" sz="3600" b="1" cap="all" dirty="0" smtClean="0">
                <a:solidFill>
                  <a:srgbClr val="FF0000"/>
                </a:solidFill>
              </a:rPr>
              <a:t>složek směsí 			</a:t>
            </a:r>
            <a:r>
              <a:rPr lang="cs-CZ" sz="3600" b="1" dirty="0" smtClean="0">
                <a:solidFill>
                  <a:srgbClr val="FF0000"/>
                </a:solidFill>
              </a:rPr>
              <a:t>100</a:t>
            </a:r>
            <a:endParaRPr lang="cs-CZ" sz="3600" b="1" dirty="0"/>
          </a:p>
          <a:p>
            <a:pPr marL="342900" indent="-342900">
              <a:spcBef>
                <a:spcPct val="20000"/>
              </a:spcBef>
            </a:pPr>
            <a:r>
              <a:rPr lang="cs-CZ" sz="2800" dirty="0" smtClean="0"/>
              <a:t>Uveď nesprávné tvrzení</a:t>
            </a:r>
            <a:endParaRPr lang="cs-CZ" sz="2800" dirty="0"/>
          </a:p>
        </p:txBody>
      </p:sp>
      <p:sp>
        <p:nvSpPr>
          <p:cNvPr id="20669" name="AutoShape 189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79512" y="1844825"/>
            <a:ext cx="7992888" cy="864096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457200" indent="-457200" algn="l">
              <a:buAutoNum type="alphaLcParenR"/>
            </a:pPr>
            <a:r>
              <a:rPr lang="cs-CZ" sz="2400" dirty="0" smtClean="0"/>
              <a:t>filtrace je metoda vhodná k oddělení pevných složek </a:t>
            </a:r>
            <a:r>
              <a:rPr lang="cs-CZ" sz="2400" dirty="0" smtClean="0"/>
              <a:t>                     </a:t>
            </a:r>
          </a:p>
          <a:p>
            <a:pPr marL="457200" indent="-457200" algn="l"/>
            <a:r>
              <a:rPr lang="cs-CZ" sz="2400" dirty="0" smtClean="0"/>
              <a:t>od kapaliny </a:t>
            </a:r>
            <a:r>
              <a:rPr lang="cs-CZ" sz="2400" dirty="0" smtClean="0"/>
              <a:t>nebo plynu</a:t>
            </a:r>
            <a:endParaRPr lang="cs-CZ" sz="2400" dirty="0"/>
          </a:p>
        </p:txBody>
      </p:sp>
      <p:sp>
        <p:nvSpPr>
          <p:cNvPr id="20670" name="AutoShape 190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79512" y="5013176"/>
            <a:ext cx="7956376" cy="792088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l"/>
            <a:r>
              <a:rPr lang="cs-CZ" sz="2400" dirty="0" smtClean="0"/>
              <a:t>d) usazování i odstřeďování jsou založeny na rozdílné hustotě</a:t>
            </a:r>
          </a:p>
          <a:p>
            <a:pPr algn="l"/>
            <a:r>
              <a:rPr lang="cs-CZ" sz="2400" dirty="0" smtClean="0"/>
              <a:t>oddělovaných složek, odstřeďování je rychlejší metodou.</a:t>
            </a:r>
            <a:endParaRPr lang="cs-CZ" sz="2400" dirty="0"/>
          </a:p>
        </p:txBody>
      </p:sp>
      <p:sp>
        <p:nvSpPr>
          <p:cNvPr id="20671" name="AutoShape 191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79512" y="4149080"/>
            <a:ext cx="7992888" cy="648072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2400" dirty="0"/>
              <a:t>c</a:t>
            </a:r>
            <a:r>
              <a:rPr lang="cs-CZ" sz="2400" dirty="0" smtClean="0"/>
              <a:t>) filtraci lze úspěšně použít u suspenze i emulze</a:t>
            </a:r>
            <a:endParaRPr lang="cs-CZ" sz="2400" dirty="0"/>
          </a:p>
        </p:txBody>
      </p:sp>
      <p:sp>
        <p:nvSpPr>
          <p:cNvPr id="20672" name="AutoShape 192"/>
          <p:cNvSpPr>
            <a:spLocks noChangeArrowheads="1"/>
          </p:cNvSpPr>
          <p:nvPr/>
        </p:nvSpPr>
        <p:spPr bwMode="auto">
          <a:xfrm>
            <a:off x="8244408" y="4161050"/>
            <a:ext cx="755649" cy="720725"/>
          </a:xfrm>
          <a:prstGeom prst="smileyFace">
            <a:avLst>
              <a:gd name="adj" fmla="val 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00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l">
              <a:defRPr/>
            </a:pPr>
            <a:endParaRPr lang="cs-CZ" sz="1800"/>
          </a:p>
        </p:txBody>
      </p:sp>
      <p:sp>
        <p:nvSpPr>
          <p:cNvPr id="7207" name="AutoShape 39"/>
          <p:cNvSpPr>
            <a:spLocks noChangeArrowheads="1"/>
          </p:cNvSpPr>
          <p:nvPr/>
        </p:nvSpPr>
        <p:spPr bwMode="auto">
          <a:xfrm>
            <a:off x="8244408" y="5025146"/>
            <a:ext cx="755651" cy="720726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l">
              <a:defRPr/>
            </a:pPr>
            <a:endParaRPr lang="cs-CZ" sz="1800">
              <a:latin typeface="Times New Roman" pitchFamily="18" charset="0"/>
            </a:endParaRPr>
          </a:p>
        </p:txBody>
      </p:sp>
      <p:sp>
        <p:nvSpPr>
          <p:cNvPr id="2" name="AutoShape 39"/>
          <p:cNvSpPr>
            <a:spLocks noChangeArrowheads="1"/>
          </p:cNvSpPr>
          <p:nvPr/>
        </p:nvSpPr>
        <p:spPr bwMode="auto">
          <a:xfrm>
            <a:off x="8215338" y="1928802"/>
            <a:ext cx="755650" cy="720726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l">
              <a:defRPr/>
            </a:pPr>
            <a:endParaRPr lang="cs-CZ" sz="1800">
              <a:latin typeface="Times New Roman" pitchFamily="18" charset="0"/>
            </a:endParaRPr>
          </a:p>
        </p:txBody>
      </p:sp>
      <p:sp>
        <p:nvSpPr>
          <p:cNvPr id="3" name="AutoShape 191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79512" y="2852936"/>
            <a:ext cx="7992888" cy="1080120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l"/>
            <a:r>
              <a:rPr lang="cs-CZ" sz="2400" dirty="0" smtClean="0"/>
              <a:t>b) složku, která prošla filtrací, nazýváme filtrát, složku, </a:t>
            </a:r>
            <a:endParaRPr lang="cs-CZ" sz="2400" dirty="0" smtClean="0"/>
          </a:p>
          <a:p>
            <a:pPr algn="l"/>
            <a:r>
              <a:rPr lang="cs-CZ" sz="2400" dirty="0" smtClean="0"/>
              <a:t>která zůstala </a:t>
            </a:r>
            <a:r>
              <a:rPr lang="cs-CZ" sz="2400" dirty="0" smtClean="0"/>
              <a:t>po filtraci na filtru, nazýváme sedlina</a:t>
            </a:r>
            <a:endParaRPr lang="cs-CZ" sz="2400" dirty="0"/>
          </a:p>
        </p:txBody>
      </p:sp>
      <p:sp>
        <p:nvSpPr>
          <p:cNvPr id="4" name="AutoShape 39"/>
          <p:cNvSpPr>
            <a:spLocks noChangeArrowheads="1"/>
          </p:cNvSpPr>
          <p:nvPr/>
        </p:nvSpPr>
        <p:spPr bwMode="auto">
          <a:xfrm>
            <a:off x="8244408" y="3008922"/>
            <a:ext cx="755651" cy="720725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l">
              <a:defRPr/>
            </a:pPr>
            <a:endParaRPr lang="cs-CZ" sz="1800">
              <a:latin typeface="Times New Roman" pitchFamily="18" charset="0"/>
            </a:endParaRPr>
          </a:p>
        </p:txBody>
      </p:sp>
      <p:sp>
        <p:nvSpPr>
          <p:cNvPr id="13" name="AutoShape 42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3059832" y="6237312"/>
            <a:ext cx="1979612" cy="366712"/>
          </a:xfrm>
          <a:prstGeom prst="actionButtonBlank">
            <a:avLst/>
          </a:prstGeom>
          <a:solidFill>
            <a:srgbClr val="FFFF99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1800" b="0" dirty="0"/>
              <a:t>Hrací</a:t>
            </a:r>
            <a:r>
              <a:rPr lang="cs-CZ" sz="1800" b="0" dirty="0" smtClean="0"/>
              <a:t> pole</a:t>
            </a:r>
            <a:endParaRPr lang="cs-CZ" sz="1800" b="0" dirty="0"/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20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20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06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06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672" grpId="0" animBg="1"/>
      <p:bldP spid="7207" grpId="0" animBg="1"/>
      <p:bldP spid="2" grpId="0" animBg="1"/>
      <p:bldP spid="4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00" name="Rectangle 3"/>
          <p:cNvSpPr>
            <a:spLocks noChangeArrowheads="1"/>
          </p:cNvSpPr>
          <p:nvPr/>
        </p:nvSpPr>
        <p:spPr bwMode="auto">
          <a:xfrm>
            <a:off x="179512" y="0"/>
            <a:ext cx="8642350" cy="720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r>
              <a:rPr lang="cs-CZ" sz="3600" b="1" cap="all" dirty="0" smtClean="0">
                <a:solidFill>
                  <a:srgbClr val="FF0000"/>
                </a:solidFill>
              </a:rPr>
              <a:t>metody Oddělování</a:t>
            </a:r>
          </a:p>
          <a:p>
            <a:r>
              <a:rPr lang="cs-CZ" sz="3600" b="1" cap="all" dirty="0" smtClean="0">
                <a:solidFill>
                  <a:srgbClr val="FF0000"/>
                </a:solidFill>
              </a:rPr>
              <a:t>složek směsí </a:t>
            </a:r>
            <a:r>
              <a:rPr lang="cs-CZ" sz="3600" b="1" dirty="0" smtClean="0">
                <a:solidFill>
                  <a:srgbClr val="FF0000"/>
                </a:solidFill>
              </a:rPr>
              <a:t>			200</a:t>
            </a:r>
          </a:p>
          <a:p>
            <a:pPr marL="342900" indent="-342900">
              <a:spcBef>
                <a:spcPct val="20000"/>
              </a:spcBef>
            </a:pPr>
            <a:r>
              <a:rPr lang="cs-CZ" sz="2800" dirty="0" smtClean="0"/>
              <a:t>správně přiřaď ke směsi vhodnou metodu oddělení:</a:t>
            </a:r>
          </a:p>
        </p:txBody>
      </p:sp>
      <p:sp>
        <p:nvSpPr>
          <p:cNvPr id="13" name="AutoShape 42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3059832" y="6237312"/>
            <a:ext cx="1979612" cy="366712"/>
          </a:xfrm>
          <a:prstGeom prst="actionButtonBlank">
            <a:avLst/>
          </a:prstGeom>
          <a:solidFill>
            <a:srgbClr val="FFFF99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1800" b="0" dirty="0"/>
              <a:t>Hrací</a:t>
            </a:r>
            <a:r>
              <a:rPr lang="cs-CZ" sz="1800" b="0" dirty="0" smtClean="0"/>
              <a:t> pole</a:t>
            </a:r>
            <a:endParaRPr lang="cs-CZ" sz="1800" b="0" dirty="0"/>
          </a:p>
        </p:txBody>
      </p:sp>
      <p:sp>
        <p:nvSpPr>
          <p:cNvPr id="12" name="AutoShape 189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251520" y="1988841"/>
            <a:ext cx="4176464" cy="360040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457200" indent="-457200" algn="l">
              <a:buAutoNum type="alphaLcParenR"/>
            </a:pPr>
            <a:r>
              <a:rPr lang="cs-CZ" sz="2400" dirty="0" smtClean="0"/>
              <a:t>složky s rozdílnou hustotou</a:t>
            </a:r>
            <a:endParaRPr lang="cs-CZ" sz="2400" dirty="0"/>
          </a:p>
        </p:txBody>
      </p:sp>
      <p:sp>
        <p:nvSpPr>
          <p:cNvPr id="14" name="AutoShape 190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251520" y="2852936"/>
            <a:ext cx="4176464" cy="360040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457200" indent="-457200"/>
            <a:r>
              <a:rPr lang="cs-CZ" sz="2400" dirty="0"/>
              <a:t>b</a:t>
            </a:r>
            <a:r>
              <a:rPr lang="cs-CZ" sz="2400" dirty="0" smtClean="0"/>
              <a:t>) směs s jódem</a:t>
            </a:r>
            <a:endParaRPr lang="cs-CZ" sz="2400" dirty="0"/>
          </a:p>
        </p:txBody>
      </p:sp>
      <p:sp>
        <p:nvSpPr>
          <p:cNvPr id="15" name="AutoShape 191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251521" y="3717032"/>
            <a:ext cx="4176464" cy="360040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457200" indent="-457200"/>
            <a:r>
              <a:rPr lang="cs-CZ" sz="2400" dirty="0" smtClean="0"/>
              <a:t>c) roztok s barvivy</a:t>
            </a:r>
            <a:endParaRPr lang="cs-CZ" sz="2400" dirty="0"/>
          </a:p>
        </p:txBody>
      </p:sp>
      <p:sp>
        <p:nvSpPr>
          <p:cNvPr id="18" name="AutoShape 191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251520" y="4581128"/>
            <a:ext cx="4176464" cy="360040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457200" indent="-457200"/>
            <a:r>
              <a:rPr lang="cs-CZ" sz="2400" dirty="0" smtClean="0"/>
              <a:t>d) dým</a:t>
            </a:r>
            <a:endParaRPr lang="cs-CZ" sz="2400" dirty="0"/>
          </a:p>
        </p:txBody>
      </p:sp>
      <p:sp>
        <p:nvSpPr>
          <p:cNvPr id="21" name="AutoShape 191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6588224" y="5661248"/>
            <a:ext cx="2160240" cy="360040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457200" indent="-457200"/>
            <a:r>
              <a:rPr lang="cs-CZ" sz="2400" dirty="0" smtClean="0"/>
              <a:t>usazování</a:t>
            </a:r>
            <a:endParaRPr lang="cs-CZ" sz="2400" dirty="0"/>
          </a:p>
        </p:txBody>
      </p:sp>
      <p:sp>
        <p:nvSpPr>
          <p:cNvPr id="22" name="AutoShape 191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4427984" y="5661248"/>
            <a:ext cx="2088232" cy="360040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457200" indent="-457200"/>
            <a:r>
              <a:rPr lang="cs-CZ" sz="2400" dirty="0" smtClean="0"/>
              <a:t>sublimace</a:t>
            </a:r>
            <a:endParaRPr lang="cs-CZ" sz="2400" dirty="0"/>
          </a:p>
        </p:txBody>
      </p:sp>
      <p:sp>
        <p:nvSpPr>
          <p:cNvPr id="23" name="AutoShape 191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0" y="5661248"/>
            <a:ext cx="2160240" cy="360040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457200" indent="-457200"/>
            <a:r>
              <a:rPr lang="cs-CZ" sz="2400" dirty="0" smtClean="0"/>
              <a:t>chromatografie</a:t>
            </a:r>
            <a:endParaRPr lang="cs-CZ" sz="2400" dirty="0"/>
          </a:p>
        </p:txBody>
      </p:sp>
      <p:sp>
        <p:nvSpPr>
          <p:cNvPr id="24" name="AutoShape 191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2267744" y="5661248"/>
            <a:ext cx="2088232" cy="360040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457200" indent="-457200"/>
            <a:r>
              <a:rPr lang="cs-CZ" sz="2400" dirty="0" smtClean="0"/>
              <a:t>filtrace</a:t>
            </a:r>
            <a:endParaRPr lang="cs-CZ" sz="2400" dirty="0"/>
          </a:p>
        </p:txBody>
      </p:sp>
      <p:sp>
        <p:nvSpPr>
          <p:cNvPr id="25" name="AutoShape 191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4499992" y="4581128"/>
            <a:ext cx="2088232" cy="360040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457200" indent="-457200"/>
            <a:r>
              <a:rPr lang="cs-CZ" sz="2400" dirty="0" smtClean="0"/>
              <a:t>filtrace</a:t>
            </a:r>
            <a:endParaRPr lang="cs-CZ" sz="2400" dirty="0"/>
          </a:p>
        </p:txBody>
      </p:sp>
      <p:sp>
        <p:nvSpPr>
          <p:cNvPr id="26" name="AutoShape 191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4499992" y="3717032"/>
            <a:ext cx="2160240" cy="360040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457200" indent="-457200"/>
            <a:r>
              <a:rPr lang="cs-CZ" sz="2400" dirty="0" smtClean="0"/>
              <a:t>chromatografie</a:t>
            </a:r>
            <a:endParaRPr lang="cs-CZ" sz="2400" dirty="0"/>
          </a:p>
        </p:txBody>
      </p:sp>
      <p:sp>
        <p:nvSpPr>
          <p:cNvPr id="27" name="AutoShape 191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4499992" y="2852936"/>
            <a:ext cx="2088232" cy="360040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457200" indent="-457200"/>
            <a:r>
              <a:rPr lang="cs-CZ" sz="2400" dirty="0" smtClean="0"/>
              <a:t>sublimace</a:t>
            </a:r>
            <a:endParaRPr lang="cs-CZ" sz="2400" dirty="0"/>
          </a:p>
        </p:txBody>
      </p:sp>
      <p:sp>
        <p:nvSpPr>
          <p:cNvPr id="28" name="AutoShape 191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4499992" y="1988840"/>
            <a:ext cx="2160240" cy="360040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457200" indent="-457200"/>
            <a:r>
              <a:rPr lang="cs-CZ" sz="2400" dirty="0" smtClean="0"/>
              <a:t>usazování</a:t>
            </a:r>
            <a:endParaRPr lang="cs-CZ" sz="2400" dirty="0"/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" grpId="0" animBg="1"/>
      <p:bldP spid="26" grpId="0" animBg="1"/>
      <p:bldP spid="27" grpId="0" animBg="1"/>
      <p:bldP spid="28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00" name="Rectangle 3"/>
          <p:cNvSpPr>
            <a:spLocks noChangeArrowheads="1"/>
          </p:cNvSpPr>
          <p:nvPr/>
        </p:nvSpPr>
        <p:spPr bwMode="auto">
          <a:xfrm>
            <a:off x="251520" y="0"/>
            <a:ext cx="8642350" cy="720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r>
              <a:rPr lang="cs-CZ" sz="3600" b="1" cap="all" dirty="0" smtClean="0">
                <a:solidFill>
                  <a:srgbClr val="FF0000"/>
                </a:solidFill>
              </a:rPr>
              <a:t>metody Oddělování</a:t>
            </a:r>
          </a:p>
          <a:p>
            <a:r>
              <a:rPr lang="cs-CZ" sz="3600" b="1" cap="all" dirty="0" smtClean="0">
                <a:solidFill>
                  <a:srgbClr val="FF0000"/>
                </a:solidFill>
              </a:rPr>
              <a:t>složek směsí </a:t>
            </a:r>
            <a:r>
              <a:rPr lang="cs-CZ" sz="3600" b="1" dirty="0" smtClean="0">
                <a:solidFill>
                  <a:srgbClr val="FF0000"/>
                </a:solidFill>
              </a:rPr>
              <a:t>			300</a:t>
            </a:r>
          </a:p>
          <a:p>
            <a:pPr marL="342900" indent="-342900">
              <a:spcBef>
                <a:spcPct val="20000"/>
              </a:spcBef>
            </a:pPr>
            <a:r>
              <a:rPr lang="cs-CZ" sz="2800" dirty="0" smtClean="0"/>
              <a:t>metoda založena na přeměně jedné z oddělovaných látek ze skupenství pevného na plynné se nazývá:</a:t>
            </a:r>
          </a:p>
          <a:p>
            <a:pPr marL="342900" indent="-342900">
              <a:spcBef>
                <a:spcPct val="20000"/>
              </a:spcBef>
            </a:pPr>
            <a:endParaRPr lang="cs-CZ" sz="3600" b="1" dirty="0"/>
          </a:p>
        </p:txBody>
      </p:sp>
      <p:sp>
        <p:nvSpPr>
          <p:cNvPr id="20672" name="AutoShape 192"/>
          <p:cNvSpPr>
            <a:spLocks noChangeArrowheads="1"/>
          </p:cNvSpPr>
          <p:nvPr/>
        </p:nvSpPr>
        <p:spPr bwMode="auto">
          <a:xfrm>
            <a:off x="7452320" y="4293096"/>
            <a:ext cx="755649" cy="720725"/>
          </a:xfrm>
          <a:prstGeom prst="smileyFace">
            <a:avLst>
              <a:gd name="adj" fmla="val 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00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l">
              <a:defRPr/>
            </a:pPr>
            <a:endParaRPr lang="cs-CZ" sz="1800"/>
          </a:p>
        </p:txBody>
      </p:sp>
      <p:sp>
        <p:nvSpPr>
          <p:cNvPr id="7207" name="AutoShape 39"/>
          <p:cNvSpPr>
            <a:spLocks noChangeArrowheads="1"/>
          </p:cNvSpPr>
          <p:nvPr/>
        </p:nvSpPr>
        <p:spPr bwMode="auto">
          <a:xfrm>
            <a:off x="7446962" y="5440362"/>
            <a:ext cx="755651" cy="720726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l">
              <a:defRPr/>
            </a:pPr>
            <a:endParaRPr lang="cs-CZ" sz="1800">
              <a:latin typeface="Times New Roman" pitchFamily="18" charset="0"/>
            </a:endParaRPr>
          </a:p>
        </p:txBody>
      </p:sp>
      <p:sp>
        <p:nvSpPr>
          <p:cNvPr id="2" name="AutoShape 39"/>
          <p:cNvSpPr>
            <a:spLocks noChangeArrowheads="1"/>
          </p:cNvSpPr>
          <p:nvPr/>
        </p:nvSpPr>
        <p:spPr bwMode="auto">
          <a:xfrm>
            <a:off x="7445375" y="2319337"/>
            <a:ext cx="755650" cy="720726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l">
              <a:defRPr/>
            </a:pPr>
            <a:endParaRPr lang="cs-CZ" sz="1800">
              <a:latin typeface="Times New Roman" pitchFamily="18" charset="0"/>
            </a:endParaRPr>
          </a:p>
        </p:txBody>
      </p:sp>
      <p:sp>
        <p:nvSpPr>
          <p:cNvPr id="4" name="AutoShape 39"/>
          <p:cNvSpPr>
            <a:spLocks noChangeArrowheads="1"/>
          </p:cNvSpPr>
          <p:nvPr/>
        </p:nvSpPr>
        <p:spPr bwMode="auto">
          <a:xfrm>
            <a:off x="7452320" y="3284984"/>
            <a:ext cx="755651" cy="720725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l">
              <a:defRPr/>
            </a:pPr>
            <a:endParaRPr lang="cs-CZ" sz="1800">
              <a:latin typeface="Times New Roman" pitchFamily="18" charset="0"/>
            </a:endParaRPr>
          </a:p>
        </p:txBody>
      </p:sp>
      <p:sp>
        <p:nvSpPr>
          <p:cNvPr id="13" name="AutoShape 42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3059832" y="6237312"/>
            <a:ext cx="1979612" cy="366712"/>
          </a:xfrm>
          <a:prstGeom prst="actionButtonBlank">
            <a:avLst/>
          </a:prstGeom>
          <a:solidFill>
            <a:srgbClr val="FFFF99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1800" b="0" dirty="0"/>
              <a:t>Hrací</a:t>
            </a:r>
            <a:r>
              <a:rPr lang="cs-CZ" sz="1800" b="0" dirty="0" smtClean="0"/>
              <a:t> pole</a:t>
            </a:r>
            <a:endParaRPr lang="cs-CZ" sz="1800" b="0" dirty="0"/>
          </a:p>
        </p:txBody>
      </p:sp>
      <p:sp>
        <p:nvSpPr>
          <p:cNvPr id="12" name="AutoShape 189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259632" y="2348880"/>
            <a:ext cx="5969471" cy="577900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457200" indent="-457200" algn="l">
              <a:buAutoNum type="alphaLcParenR"/>
            </a:pPr>
            <a:r>
              <a:rPr lang="cs-CZ" sz="2400" dirty="0" smtClean="0"/>
              <a:t>filtrace</a:t>
            </a:r>
            <a:endParaRPr lang="cs-CZ" sz="2400" dirty="0"/>
          </a:p>
        </p:txBody>
      </p:sp>
      <p:sp>
        <p:nvSpPr>
          <p:cNvPr id="14" name="AutoShape 190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259632" y="3284984"/>
            <a:ext cx="5969471" cy="605408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457200" indent="-457200"/>
            <a:r>
              <a:rPr lang="cs-CZ" sz="2400" dirty="0"/>
              <a:t>b) </a:t>
            </a:r>
            <a:r>
              <a:rPr lang="cs-CZ" sz="2400" dirty="0" smtClean="0"/>
              <a:t> destilace</a:t>
            </a:r>
            <a:endParaRPr lang="cs-CZ" sz="2400" dirty="0"/>
          </a:p>
        </p:txBody>
      </p:sp>
      <p:sp>
        <p:nvSpPr>
          <p:cNvPr id="15" name="AutoShape 191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266825" y="4293096"/>
            <a:ext cx="5969471" cy="576262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457200" indent="-457200"/>
            <a:r>
              <a:rPr lang="cs-CZ" sz="2400" dirty="0"/>
              <a:t>c) </a:t>
            </a:r>
            <a:r>
              <a:rPr lang="cs-CZ" sz="2400" dirty="0" smtClean="0"/>
              <a:t> sublimace</a:t>
            </a:r>
            <a:endParaRPr lang="cs-CZ" sz="2400" dirty="0"/>
          </a:p>
        </p:txBody>
      </p:sp>
      <p:sp>
        <p:nvSpPr>
          <p:cNvPr id="16" name="AutoShape 191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259632" y="5229200"/>
            <a:ext cx="5969471" cy="576263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457200" indent="-457200"/>
            <a:r>
              <a:rPr lang="cs-CZ" sz="2400" dirty="0"/>
              <a:t>d) </a:t>
            </a:r>
            <a:r>
              <a:rPr lang="cs-CZ" sz="2400" dirty="0" smtClean="0"/>
              <a:t> </a:t>
            </a:r>
            <a:r>
              <a:rPr lang="cs-CZ" sz="2400" dirty="0" smtClean="0"/>
              <a:t>krystalizace</a:t>
            </a:r>
            <a:endParaRPr lang="cs-CZ" sz="2400" dirty="0"/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06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206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20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20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672" grpId="0" animBg="1"/>
      <p:bldP spid="7207" grpId="0" animBg="1"/>
      <p:bldP spid="2" grpId="0" animBg="1"/>
      <p:bldP spid="4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00" name="Rectangle 3"/>
          <p:cNvSpPr>
            <a:spLocks noChangeArrowheads="1"/>
          </p:cNvSpPr>
          <p:nvPr/>
        </p:nvSpPr>
        <p:spPr bwMode="auto">
          <a:xfrm>
            <a:off x="251520" y="0"/>
            <a:ext cx="8642350" cy="720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r>
              <a:rPr lang="cs-CZ" sz="3600" b="1" cap="all" dirty="0" smtClean="0">
                <a:solidFill>
                  <a:srgbClr val="FF0000"/>
                </a:solidFill>
              </a:rPr>
              <a:t>metody Oddělování</a:t>
            </a:r>
          </a:p>
          <a:p>
            <a:r>
              <a:rPr lang="cs-CZ" sz="3600" b="1" cap="all" dirty="0" smtClean="0">
                <a:solidFill>
                  <a:srgbClr val="FF0000"/>
                </a:solidFill>
              </a:rPr>
              <a:t>složek směsí 			</a:t>
            </a:r>
            <a:r>
              <a:rPr lang="cs-CZ" sz="3600" b="1" dirty="0" smtClean="0">
                <a:solidFill>
                  <a:srgbClr val="FF0000"/>
                </a:solidFill>
              </a:rPr>
              <a:t>400</a:t>
            </a:r>
            <a:endParaRPr lang="cs-CZ" sz="3600" b="1" dirty="0"/>
          </a:p>
          <a:p>
            <a:pPr marL="342900" indent="-342900">
              <a:spcBef>
                <a:spcPct val="20000"/>
              </a:spcBef>
            </a:pPr>
            <a:endParaRPr lang="cs-CZ" sz="2800" dirty="0" smtClean="0"/>
          </a:p>
          <a:p>
            <a:pPr marL="342900" indent="-342900">
              <a:spcBef>
                <a:spcPct val="20000"/>
              </a:spcBef>
            </a:pPr>
            <a:r>
              <a:rPr lang="cs-CZ" sz="2800" dirty="0" smtClean="0"/>
              <a:t>vyber nepravdivé tvrzení:</a:t>
            </a:r>
            <a:endParaRPr lang="cs-CZ" sz="2800" dirty="0"/>
          </a:p>
        </p:txBody>
      </p:sp>
      <p:sp>
        <p:nvSpPr>
          <p:cNvPr id="20669" name="AutoShape 189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251520" y="2132857"/>
            <a:ext cx="6984775" cy="865932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457200" indent="-457200" algn="l">
              <a:buAutoNum type="alphaLcParenR"/>
            </a:pPr>
            <a:r>
              <a:rPr lang="cs-CZ" sz="2400" dirty="0" smtClean="0"/>
              <a:t>usazování  a odstřeďování jsou metody založené</a:t>
            </a:r>
          </a:p>
          <a:p>
            <a:pPr marL="457200" indent="-457200" algn="l"/>
            <a:r>
              <a:rPr lang="cs-CZ" sz="2400" dirty="0" smtClean="0"/>
              <a:t>na rozdílné hustotě oddělovaných složek </a:t>
            </a:r>
            <a:endParaRPr lang="cs-CZ" sz="2400" dirty="0"/>
          </a:p>
        </p:txBody>
      </p:sp>
      <p:sp>
        <p:nvSpPr>
          <p:cNvPr id="20670" name="AutoShape 190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251520" y="3212976"/>
            <a:ext cx="6977583" cy="1008112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457200" indent="-457200">
              <a:buAutoNum type="alphaLcParenR" startAt="2"/>
            </a:pPr>
            <a:r>
              <a:rPr lang="cs-CZ" sz="2400" dirty="0" smtClean="0"/>
              <a:t>rektifikace je založena na rozdílné teplotě</a:t>
            </a:r>
          </a:p>
          <a:p>
            <a:pPr marL="457200" indent="-457200"/>
            <a:r>
              <a:rPr lang="cs-CZ" sz="2400" dirty="0" smtClean="0"/>
              <a:t>varu oddělovaných složek. Rektifikaci lze použít</a:t>
            </a:r>
          </a:p>
          <a:p>
            <a:pPr marL="457200" indent="-457200"/>
            <a:r>
              <a:rPr lang="cs-CZ" sz="2400" dirty="0" smtClean="0"/>
              <a:t>u menšího rozdílu teplot varu než u destilace</a:t>
            </a:r>
            <a:endParaRPr lang="cs-CZ" sz="2400" dirty="0"/>
          </a:p>
        </p:txBody>
      </p:sp>
      <p:sp>
        <p:nvSpPr>
          <p:cNvPr id="20671" name="AutoShape 191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251520" y="4437112"/>
            <a:ext cx="6977583" cy="576262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457200" indent="-457200"/>
            <a:r>
              <a:rPr lang="cs-CZ" sz="2400" dirty="0"/>
              <a:t>c</a:t>
            </a:r>
            <a:r>
              <a:rPr lang="cs-CZ" sz="2400" dirty="0" smtClean="0"/>
              <a:t>) extrakci (vyluhování) lze použít na všechny směsi</a:t>
            </a:r>
            <a:endParaRPr lang="cs-CZ" sz="2400" dirty="0"/>
          </a:p>
        </p:txBody>
      </p:sp>
      <p:sp>
        <p:nvSpPr>
          <p:cNvPr id="20672" name="AutoShape 192"/>
          <p:cNvSpPr>
            <a:spLocks noChangeArrowheads="1"/>
          </p:cNvSpPr>
          <p:nvPr/>
        </p:nvSpPr>
        <p:spPr bwMode="auto">
          <a:xfrm>
            <a:off x="7452320" y="4293096"/>
            <a:ext cx="755649" cy="720725"/>
          </a:xfrm>
          <a:prstGeom prst="smileyFace">
            <a:avLst>
              <a:gd name="adj" fmla="val 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00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l">
              <a:defRPr/>
            </a:pPr>
            <a:endParaRPr lang="cs-CZ" sz="1800"/>
          </a:p>
        </p:txBody>
      </p:sp>
      <p:sp>
        <p:nvSpPr>
          <p:cNvPr id="7207" name="AutoShape 39"/>
          <p:cNvSpPr>
            <a:spLocks noChangeArrowheads="1"/>
          </p:cNvSpPr>
          <p:nvPr/>
        </p:nvSpPr>
        <p:spPr bwMode="auto">
          <a:xfrm>
            <a:off x="7452320" y="5157192"/>
            <a:ext cx="755651" cy="720726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l">
              <a:defRPr/>
            </a:pPr>
            <a:endParaRPr lang="cs-CZ" sz="1800">
              <a:latin typeface="Times New Roman" pitchFamily="18" charset="0"/>
            </a:endParaRPr>
          </a:p>
        </p:txBody>
      </p:sp>
      <p:sp>
        <p:nvSpPr>
          <p:cNvPr id="2" name="AutoShape 39"/>
          <p:cNvSpPr>
            <a:spLocks noChangeArrowheads="1"/>
          </p:cNvSpPr>
          <p:nvPr/>
        </p:nvSpPr>
        <p:spPr bwMode="auto">
          <a:xfrm>
            <a:off x="7452320" y="2204864"/>
            <a:ext cx="755650" cy="720726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l">
              <a:defRPr/>
            </a:pPr>
            <a:endParaRPr lang="cs-CZ" sz="1800">
              <a:latin typeface="Times New Roman" pitchFamily="18" charset="0"/>
            </a:endParaRPr>
          </a:p>
        </p:txBody>
      </p:sp>
      <p:sp>
        <p:nvSpPr>
          <p:cNvPr id="3" name="AutoShape 191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251520" y="5229200"/>
            <a:ext cx="6984776" cy="720080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457200" indent="-457200"/>
            <a:r>
              <a:rPr lang="cs-CZ" sz="2400" dirty="0"/>
              <a:t>d</a:t>
            </a:r>
            <a:r>
              <a:rPr lang="cs-CZ" sz="2400" dirty="0" smtClean="0"/>
              <a:t>) krystalizací lze oddělit složky nasyceného roztoku</a:t>
            </a:r>
          </a:p>
          <a:p>
            <a:pPr marL="457200" indent="-457200"/>
            <a:r>
              <a:rPr lang="cs-CZ" sz="2400" dirty="0" smtClean="0"/>
              <a:t> (pokud jedna ze složek má schopnost krystalizovat)</a:t>
            </a:r>
            <a:endParaRPr lang="cs-CZ" sz="2400" dirty="0"/>
          </a:p>
        </p:txBody>
      </p:sp>
      <p:sp>
        <p:nvSpPr>
          <p:cNvPr id="4" name="AutoShape 39"/>
          <p:cNvSpPr>
            <a:spLocks noChangeArrowheads="1"/>
          </p:cNvSpPr>
          <p:nvPr/>
        </p:nvSpPr>
        <p:spPr bwMode="auto">
          <a:xfrm>
            <a:off x="7452320" y="3284984"/>
            <a:ext cx="755651" cy="720725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l">
              <a:defRPr/>
            </a:pPr>
            <a:endParaRPr lang="cs-CZ" sz="1800">
              <a:latin typeface="Times New Roman" pitchFamily="18" charset="0"/>
            </a:endParaRPr>
          </a:p>
        </p:txBody>
      </p:sp>
      <p:sp>
        <p:nvSpPr>
          <p:cNvPr id="13" name="AutoShape 42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3059832" y="6237312"/>
            <a:ext cx="1979612" cy="366712"/>
          </a:xfrm>
          <a:prstGeom prst="actionButtonBlank">
            <a:avLst/>
          </a:prstGeom>
          <a:solidFill>
            <a:srgbClr val="FFFF99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1800" b="0" dirty="0"/>
              <a:t>Hrací</a:t>
            </a:r>
            <a:r>
              <a:rPr lang="cs-CZ" sz="1800" b="0" dirty="0" smtClean="0"/>
              <a:t> pole</a:t>
            </a:r>
            <a:endParaRPr lang="cs-CZ" sz="1800" b="0" dirty="0"/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06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206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20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20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672" grpId="0" animBg="1"/>
      <p:bldP spid="7207" grpId="0" animBg="1"/>
      <p:bldP spid="2" grpId="0" animBg="1"/>
      <p:bldP spid="4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00" name="Rectangle 3"/>
          <p:cNvSpPr>
            <a:spLocks noChangeArrowheads="1"/>
          </p:cNvSpPr>
          <p:nvPr/>
        </p:nvSpPr>
        <p:spPr bwMode="auto">
          <a:xfrm>
            <a:off x="251520" y="0"/>
            <a:ext cx="8642350" cy="720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r>
              <a:rPr lang="cs-CZ" sz="3600" b="1" cap="all" dirty="0" smtClean="0">
                <a:solidFill>
                  <a:srgbClr val="FF0000"/>
                </a:solidFill>
              </a:rPr>
              <a:t>metody Oddělování</a:t>
            </a:r>
          </a:p>
          <a:p>
            <a:r>
              <a:rPr lang="cs-CZ" sz="3600" b="1" cap="all" dirty="0" smtClean="0">
                <a:solidFill>
                  <a:srgbClr val="FF0000"/>
                </a:solidFill>
              </a:rPr>
              <a:t>složek směsí </a:t>
            </a:r>
            <a:r>
              <a:rPr lang="cs-CZ" sz="3600" b="1" dirty="0" smtClean="0">
                <a:solidFill>
                  <a:srgbClr val="FF0000"/>
                </a:solidFill>
              </a:rPr>
              <a:t>			500</a:t>
            </a:r>
            <a:endParaRPr lang="cs-CZ" sz="3600" b="1" dirty="0"/>
          </a:p>
          <a:p>
            <a:pPr marL="342900" indent="-342900">
              <a:spcBef>
                <a:spcPct val="20000"/>
              </a:spcBef>
            </a:pPr>
            <a:endParaRPr lang="cs-CZ" sz="2800" dirty="0" smtClean="0"/>
          </a:p>
          <a:p>
            <a:pPr marL="342900" indent="-342900">
              <a:spcBef>
                <a:spcPct val="20000"/>
              </a:spcBef>
            </a:pPr>
            <a:r>
              <a:rPr lang="cs-CZ" sz="2800" u="sng" dirty="0" smtClean="0"/>
              <a:t>uveď </a:t>
            </a:r>
            <a:r>
              <a:rPr lang="cs-CZ" sz="2800" u="sng" dirty="0" smtClean="0"/>
              <a:t>princip, </a:t>
            </a:r>
            <a:r>
              <a:rPr lang="cs-CZ" sz="2800" u="sng" dirty="0" smtClean="0"/>
              <a:t>na kterém jsou metody založeny</a:t>
            </a:r>
            <a:r>
              <a:rPr lang="cs-CZ" sz="2800" dirty="0" smtClean="0"/>
              <a:t>:</a:t>
            </a:r>
            <a:endParaRPr lang="cs-CZ" sz="2800" dirty="0"/>
          </a:p>
        </p:txBody>
      </p:sp>
      <p:sp>
        <p:nvSpPr>
          <p:cNvPr id="20669" name="AutoShape 189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395536" y="2420888"/>
            <a:ext cx="5824538" cy="358403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457200" indent="-457200">
              <a:buAutoNum type="alphaLcParenR"/>
            </a:pPr>
            <a:r>
              <a:rPr lang="cs-CZ" sz="2400" dirty="0" smtClean="0"/>
              <a:t>ODSTŘEĎOVÁNÍ</a:t>
            </a:r>
            <a:endParaRPr lang="cs-CZ" sz="2400" dirty="0"/>
          </a:p>
        </p:txBody>
      </p:sp>
      <p:sp>
        <p:nvSpPr>
          <p:cNvPr id="20670" name="AutoShape 190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395536" y="3356992"/>
            <a:ext cx="5824538" cy="330894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2400" dirty="0" smtClean="0"/>
              <a:t>b) KRYSTALIZACE</a:t>
            </a:r>
            <a:endParaRPr lang="cs-CZ" sz="2400" dirty="0"/>
          </a:p>
        </p:txBody>
      </p:sp>
      <p:sp>
        <p:nvSpPr>
          <p:cNvPr id="20671" name="AutoShape 191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395536" y="4365104"/>
            <a:ext cx="5832475" cy="301798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2400" dirty="0" smtClean="0"/>
              <a:t>c) FILTRACE</a:t>
            </a:r>
            <a:endParaRPr lang="cs-CZ" sz="2400" dirty="0"/>
          </a:p>
        </p:txBody>
      </p:sp>
      <p:sp>
        <p:nvSpPr>
          <p:cNvPr id="3" name="AutoShape 191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395536" y="5301208"/>
            <a:ext cx="5832475" cy="288032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2400" dirty="0"/>
              <a:t>d</a:t>
            </a:r>
            <a:r>
              <a:rPr lang="cs-CZ" sz="2400" dirty="0" smtClean="0"/>
              <a:t>) DESTILACE</a:t>
            </a:r>
            <a:endParaRPr lang="cs-CZ" sz="2400" dirty="0"/>
          </a:p>
        </p:txBody>
      </p:sp>
      <p:sp>
        <p:nvSpPr>
          <p:cNvPr id="13" name="AutoShape 42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3059832" y="6237312"/>
            <a:ext cx="1979612" cy="366712"/>
          </a:xfrm>
          <a:prstGeom prst="actionButtonBlank">
            <a:avLst/>
          </a:prstGeom>
          <a:solidFill>
            <a:srgbClr val="FFFF99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1800" b="0" dirty="0"/>
              <a:t>Hrací</a:t>
            </a:r>
            <a:r>
              <a:rPr lang="cs-CZ" sz="1800" b="0" dirty="0" smtClean="0"/>
              <a:t> pole</a:t>
            </a:r>
            <a:endParaRPr lang="cs-CZ" sz="1800" b="0" dirty="0"/>
          </a:p>
        </p:txBody>
      </p:sp>
      <p:sp>
        <p:nvSpPr>
          <p:cNvPr id="16" name="AutoShape 189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611560" y="2780928"/>
            <a:ext cx="6840760" cy="358403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457200" indent="-457200"/>
            <a:r>
              <a:rPr lang="cs-CZ" sz="2400" dirty="0" smtClean="0"/>
              <a:t>rozdílná hustota oddělovaných složek</a:t>
            </a:r>
            <a:endParaRPr lang="cs-CZ" sz="2400" dirty="0"/>
          </a:p>
        </p:txBody>
      </p:sp>
      <p:sp>
        <p:nvSpPr>
          <p:cNvPr id="17" name="AutoShape 190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611560" y="3717032"/>
            <a:ext cx="6840760" cy="330894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2400" dirty="0" smtClean="0"/>
              <a:t>schopnost jedné z oddělovaných složek krystalizovat</a:t>
            </a:r>
            <a:endParaRPr lang="cs-CZ" sz="2400" dirty="0"/>
          </a:p>
        </p:txBody>
      </p:sp>
      <p:sp>
        <p:nvSpPr>
          <p:cNvPr id="18" name="AutoShape 190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611560" y="4653136"/>
            <a:ext cx="6840760" cy="330894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2400" dirty="0" smtClean="0"/>
              <a:t>zachycení pevné složky směsi na filtru</a:t>
            </a:r>
            <a:endParaRPr lang="cs-CZ" sz="2400" dirty="0"/>
          </a:p>
        </p:txBody>
      </p:sp>
      <p:sp>
        <p:nvSpPr>
          <p:cNvPr id="19" name="AutoShape 191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683568" y="5589240"/>
            <a:ext cx="6768752" cy="288032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2400" dirty="0" smtClean="0"/>
              <a:t>rozdílná teplota varu oddělovaných složek</a:t>
            </a:r>
            <a:endParaRPr lang="cs-CZ" sz="2400" dirty="0"/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 animBg="1"/>
      <p:bldP spid="17" grpId="0" animBg="1"/>
      <p:bldP spid="18" grpId="0" animBg="1"/>
      <p:bldP spid="19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archiv autora</a:t>
            </a:r>
            <a:endParaRPr lang="cs-CZ" dirty="0"/>
          </a:p>
        </p:txBody>
      </p:sp>
    </p:spTree>
  </p:cSld>
  <p:clrMapOvr>
    <a:masterClrMapping/>
  </p:clrMapOvr>
  <p:transition/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1897</TotalTime>
  <Words>654</Words>
  <Application>Microsoft Office PowerPoint</Application>
  <PresentationFormat>Předvádění na obrazovce (4:3)</PresentationFormat>
  <Paragraphs>224</Paragraphs>
  <Slides>18</Slides>
  <Notes>0</Notes>
  <HiddenSlides>1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Cesta</vt:lpstr>
      <vt:lpstr>     Základní škola Ústí nad Labem, Anežky České 702/17, příspěvková organizace   Číslo projektu: CZ.1.07/1.4.00/21.2887     Název projektu: „Učíme lépe a moderněji“  OP VK 1.4                   Výukový materiál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test</dc:creator>
  <cp:lastModifiedBy>Dum</cp:lastModifiedBy>
  <cp:revision>31</cp:revision>
  <dcterms:created xsi:type="dcterms:W3CDTF">2012-09-03T12:17:39Z</dcterms:created>
  <dcterms:modified xsi:type="dcterms:W3CDTF">2012-12-31T16:38:11Z</dcterms:modified>
</cp:coreProperties>
</file>