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9"/>
  </p:notesMasterIdLst>
  <p:handoutMasterIdLst>
    <p:handoutMasterId r:id="rId10"/>
  </p:handoutMasterIdLst>
  <p:sldIdLst>
    <p:sldId id="262" r:id="rId2"/>
    <p:sldId id="263" r:id="rId3"/>
    <p:sldId id="264" r:id="rId4"/>
    <p:sldId id="265" r:id="rId5"/>
    <p:sldId id="266" r:id="rId6"/>
    <p:sldId id="267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 varScale="1">
        <p:scale>
          <a:sx n="70" d="100"/>
          <a:sy n="70" d="100"/>
        </p:scale>
        <p:origin x="-82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6516999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7333910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1.1.2013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6FDEBE-0F8C-4E72-BDAF-35459F7757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4FBF76-AE42-40A0-9484-D481E14829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  <p:sldLayoutId id="2147483757" r:id="rId13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atenaspalace.com/paquetes.htm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web1.beverlyhg-h.schools.nsw.edu.au/Faculty/History/WHITE/ancient%20civilisations/The%20Minoans/Palace%20of%20Knossos.htm" TargetMode="External"/><Relationship Id="rId3" Type="http://schemas.openxmlformats.org/officeDocument/2006/relationships/image" Target="../media/image5.png"/><Relationship Id="rId7" Type="http://schemas.openxmlformats.org/officeDocument/2006/relationships/image" Target="../media/image7.jpeg"/><Relationship Id="rId2" Type="http://schemas.openxmlformats.org/officeDocument/2006/relationships/hyperlink" Target="http://www.gim.komorow.edu.pl/prace/grecja/dzieje.html" TargetMode="Externa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://history-pages.blogspot.cz/2012/02/blog-post_12.html" TargetMode="External"/><Relationship Id="rId11" Type="http://schemas.openxmlformats.org/officeDocument/2006/relationships/image" Target="../media/image9.png"/><Relationship Id="rId5" Type="http://schemas.openxmlformats.org/officeDocument/2006/relationships/image" Target="../media/image6.jpeg"/><Relationship Id="rId10" Type="http://schemas.openxmlformats.org/officeDocument/2006/relationships/hyperlink" Target="http://web1.beverlyhg-h.schools.nsw.edu.au/Faculty/History/WHITE/ancient%20civilisations/The%20Minoans/index.htm" TargetMode="External"/><Relationship Id="rId4" Type="http://schemas.openxmlformats.org/officeDocument/2006/relationships/hyperlink" Target="http://www.aneris.cz/kreta2.html" TargetMode="External"/><Relationship Id="rId9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13" Type="http://schemas.openxmlformats.org/officeDocument/2006/relationships/image" Target="../media/image14.jpeg"/><Relationship Id="rId3" Type="http://schemas.openxmlformats.org/officeDocument/2006/relationships/image" Target="../media/image10.jpeg"/><Relationship Id="rId7" Type="http://schemas.openxmlformats.org/officeDocument/2006/relationships/hyperlink" Target="http://history-pages.blogspot.cz/2012/02/blog-post_12.html" TargetMode="External"/><Relationship Id="rId12" Type="http://schemas.openxmlformats.org/officeDocument/2006/relationships/hyperlink" Target="http://4.bp.blogspot.com/-ZC0x_0vc9NA/T4VB4tnXTGI/AAAAAAAAJxA/ls_ALcUlWSI/s1600/%CE%A0%CF%81%CE%AF%CE%B3%CE%BA%CE%B9%CF%80%CE%B1%CF%82+%CE%BC%CE%B5+%CF%84%CE%B1+%CE%BA%CF%81%CE%AF%CE%BD%CE%B1%CE%97%CF%81%CE%B1%CE%BA%CE%BB%CE%B5%CE%AF%CE%BF%CF%85+13.jpg" TargetMode="External"/><Relationship Id="rId2" Type="http://schemas.openxmlformats.org/officeDocument/2006/relationships/hyperlink" Target="http://klubstarychpanen.blog.cz/0712/minotauru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ocRDwcIKpBM&amp;feature=fvsr" TargetMode="External"/><Relationship Id="rId11" Type="http://schemas.openxmlformats.org/officeDocument/2006/relationships/image" Target="../media/image13.jpeg"/><Relationship Id="rId5" Type="http://schemas.openxmlformats.org/officeDocument/2006/relationships/hyperlink" Target="mailto:http://www.youtube.com/watch?v=ocRDwcIKpBM&amp;feature=fvsr" TargetMode="External"/><Relationship Id="rId10" Type="http://schemas.openxmlformats.org/officeDocument/2006/relationships/hyperlink" Target="http://www2.econ.iastate.edu/classes/econ355/Choi/images/CRE112.JPG" TargetMode="External"/><Relationship Id="rId4" Type="http://schemas.openxmlformats.org/officeDocument/2006/relationships/hyperlink" Target="http://www.youtube.com/watch?v=ABl0P2hPnLY" TargetMode="External"/><Relationship Id="rId9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http://www.tajemstvi.mysteria.cz/mykeny.htm" TargetMode="Externa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://www.youtube.com/watch?feature=player_embedded&amp;v=oY0peQgxIN4" TargetMode="External"/><Relationship Id="rId5" Type="http://schemas.openxmlformats.org/officeDocument/2006/relationships/image" Target="../media/image16.png"/><Relationship Id="rId4" Type="http://schemas.openxmlformats.org/officeDocument/2006/relationships/hyperlink" Target="http://www.gim.komorow.edu.pl/prace/grecja/dzieje.html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history-if.blog.cz/0903/starovek-recko" TargetMode="External"/><Relationship Id="rId3" Type="http://schemas.openxmlformats.org/officeDocument/2006/relationships/image" Target="../media/image17.jpeg"/><Relationship Id="rId7" Type="http://schemas.openxmlformats.org/officeDocument/2006/relationships/image" Target="../media/image19.jpeg"/><Relationship Id="rId2" Type="http://schemas.openxmlformats.org/officeDocument/2006/relationships/hyperlink" Target="http://en.triptroupe.com/LaTierra/Europa/Grecia/Peloponeso/g-Micenas/index.php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web.quick.cz/kerberus.zahumny/denik.htm" TargetMode="External"/><Relationship Id="rId5" Type="http://schemas.openxmlformats.org/officeDocument/2006/relationships/image" Target="../media/image18.jpeg"/><Relationship Id="rId4" Type="http://schemas.openxmlformats.org/officeDocument/2006/relationships/hyperlink" Target="http://rpgforum.cz/forum/viewtopic.php?f=118&amp;t=7026&amp;start=0" TargetMode="External"/><Relationship Id="rId9" Type="http://schemas.openxmlformats.org/officeDocument/2006/relationships/image" Target="../media/image20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history-pages.blogspot.cz/2012/02/blog-post_12.html" TargetMode="External"/><Relationship Id="rId13" Type="http://schemas.openxmlformats.org/officeDocument/2006/relationships/hyperlink" Target="http://history-if.blog.cz/0903/starovek-recko" TargetMode="External"/><Relationship Id="rId3" Type="http://schemas.openxmlformats.org/officeDocument/2006/relationships/hyperlink" Target="http://www.youtube.com/watch?v=ocRDwcIKpBM&amp;feature=fvsr" TargetMode="External"/><Relationship Id="rId7" Type="http://schemas.openxmlformats.org/officeDocument/2006/relationships/hyperlink" Target="http://web1.beverlyhg-h.schools.nsw.edu.au/Faculty/History/WHITE/ancient%20civilisations/The%20Minoans/index.htm" TargetMode="External"/><Relationship Id="rId12" Type="http://schemas.openxmlformats.org/officeDocument/2006/relationships/hyperlink" Target="http://www.tajemstvi.mysteria.cz/mykeny.htm" TargetMode="External"/><Relationship Id="rId2" Type="http://schemas.openxmlformats.org/officeDocument/2006/relationships/hyperlink" Target="http://www.youtube.com/watch?v=ABl0P2hPnLY" TargetMode="External"/><Relationship Id="rId16" Type="http://schemas.openxmlformats.org/officeDocument/2006/relationships/hyperlink" Target="http://en.triptroupe.com/LaTierra/Europa/Grecia/Peloponeso/g-Micenas/index.php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aneris.cz/kreta2.html" TargetMode="External"/><Relationship Id="rId11" Type="http://schemas.openxmlformats.org/officeDocument/2006/relationships/hyperlink" Target="http://www2.econ.iastate.edu/classes/econ355/Choi/images/CRE112.JPG" TargetMode="External"/><Relationship Id="rId5" Type="http://schemas.openxmlformats.org/officeDocument/2006/relationships/hyperlink" Target="http://www.gim.komorow.edu.pl/prace/grecja/dzieje.html" TargetMode="External"/><Relationship Id="rId15" Type="http://schemas.openxmlformats.org/officeDocument/2006/relationships/hyperlink" Target="http://web.quick.cz/kerberus.zahumny/denik.htm" TargetMode="External"/><Relationship Id="rId10" Type="http://schemas.openxmlformats.org/officeDocument/2006/relationships/hyperlink" Target="http://klubstarychpanen.blog.cz/0712/minotaurus" TargetMode="External"/><Relationship Id="rId4" Type="http://schemas.openxmlformats.org/officeDocument/2006/relationships/hyperlink" Target="http://www.youtube.com/watch?feature=player_embedded&amp;v=oY0peQgxIN4" TargetMode="External"/><Relationship Id="rId9" Type="http://schemas.openxmlformats.org/officeDocument/2006/relationships/hyperlink" Target="http://web1.beverlyhg-h.schools.nsw.edu.au/Faculty/History/WHITE/ancient%20civilisations/The%20Minoans/Palace%20of%20Knossos.htm" TargetMode="External"/><Relationship Id="rId14" Type="http://schemas.openxmlformats.org/officeDocument/2006/relationships/hyperlink" Target="http://rpgforum.cz/forum/viewtopic.php?f=118&amp;t=7026&amp;start=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Dějepis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 6.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Kréta a Mykény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</a:t>
            </a:r>
            <a:r>
              <a:rPr lang="cs-CZ" dirty="0" err="1" smtClean="0"/>
              <a:t>Mgr.Barbora</a:t>
            </a:r>
            <a:r>
              <a:rPr lang="cs-CZ" dirty="0" smtClean="0"/>
              <a:t> Mazurová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349500"/>
            <a:ext cx="7772400" cy="14700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6600" b="1" dirty="0" smtClean="0">
                <a:solidFill>
                  <a:schemeClr val="tx1"/>
                </a:solidFill>
                <a:latin typeface="Bookman Old Style" pitchFamily="18" charset="0"/>
              </a:rPr>
              <a:t>STAROVĚKÉ </a:t>
            </a:r>
            <a:br>
              <a:rPr lang="cs-CZ" sz="6600" b="1" dirty="0" smtClean="0">
                <a:solidFill>
                  <a:schemeClr val="tx1"/>
                </a:solidFill>
                <a:latin typeface="Bookman Old Style" pitchFamily="18" charset="0"/>
              </a:rPr>
            </a:br>
            <a:r>
              <a:rPr lang="cs-CZ" sz="6600" b="1" dirty="0" smtClean="0">
                <a:solidFill>
                  <a:schemeClr val="tx1"/>
                </a:solidFill>
                <a:latin typeface="Bookman Old Style" pitchFamily="18" charset="0"/>
              </a:rPr>
              <a:t>ŘECKO</a:t>
            </a:r>
          </a:p>
        </p:txBody>
      </p:sp>
      <p:pic>
        <p:nvPicPr>
          <p:cNvPr id="128005" name="Picture 5" descr="col000[1]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8313" y="1125538"/>
            <a:ext cx="1227137" cy="446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8006" name="Picture 6" descr="rightcol000[1]">
            <a:hlinkClick r:id="rId2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750" y="1125538"/>
            <a:ext cx="1225550" cy="446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293425" y="5220256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  <a:hlinkClick r:id="" action="ppaction://noaction"/>
              </a:rPr>
              <a:t>1.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280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280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19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0" fill="hold"/>
                                        <p:tgtEl>
                                          <p:spTgt spid="1280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1280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19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0" fill="hold"/>
                                        <p:tgtEl>
                                          <p:spTgt spid="1280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0" fill="hold"/>
                                        <p:tgtEl>
                                          <p:spTgt spid="1280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800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cs-CZ" sz="4000" b="1" dirty="0" smtClean="0">
                <a:latin typeface="Bookman Old Style" pitchFamily="18" charset="0"/>
              </a:rPr>
              <a:t>                  </a:t>
            </a:r>
            <a:r>
              <a:rPr lang="cs-CZ" sz="4000" b="1" dirty="0" err="1" smtClean="0">
                <a:latin typeface="Bookman Old Style" pitchFamily="18" charset="0"/>
              </a:rPr>
              <a:t>Mínojská</a:t>
            </a:r>
            <a:r>
              <a:rPr lang="cs-CZ" sz="4000" b="1" dirty="0" smtClean="0">
                <a:latin typeface="Bookman Old Style" pitchFamily="18" charset="0"/>
              </a:rPr>
              <a:t> Kréta</a:t>
            </a:r>
            <a:br>
              <a:rPr lang="cs-CZ" sz="4000" b="1" dirty="0" smtClean="0">
                <a:latin typeface="Bookman Old Style" pitchFamily="18" charset="0"/>
              </a:rPr>
            </a:br>
            <a:r>
              <a:rPr lang="cs-CZ" sz="4000" b="1" dirty="0" smtClean="0">
                <a:latin typeface="Bookman Old Style" pitchFamily="18" charset="0"/>
              </a:rPr>
              <a:t>             </a:t>
            </a:r>
            <a:r>
              <a:rPr lang="cs-CZ" sz="2800" dirty="0" smtClean="0">
                <a:latin typeface="Bookman Old Style" pitchFamily="18" charset="0"/>
              </a:rPr>
              <a:t>(poč.2.tisíciletí – 14.stol.př.n.l.)</a:t>
            </a:r>
          </a:p>
        </p:txBody>
      </p:sp>
      <p:sp>
        <p:nvSpPr>
          <p:cNvPr id="12902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68313" y="1412875"/>
            <a:ext cx="8435975" cy="4065588"/>
          </a:xfrm>
        </p:spPr>
        <p:txBody>
          <a:bodyPr>
            <a:normAutofit/>
          </a:bodyPr>
          <a:lstStyle/>
          <a:p>
            <a:pPr marL="609600" indent="-609600" eaLnBrk="1" hangingPunct="1">
              <a:buFontTx/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1. </a:t>
            </a:r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Kréta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= největší ostrov v Egejské oblasti</a:t>
            </a:r>
          </a:p>
        </p:txBody>
      </p:sp>
      <p:pic>
        <p:nvPicPr>
          <p:cNvPr id="129028" name="Picture 4" descr="knossos[1]">
            <a:hlinkClick r:id="rId2"/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0" y="0"/>
            <a:ext cx="2411413" cy="1525588"/>
          </a:xfrm>
          <a:noFill/>
        </p:spPr>
      </p:pic>
      <p:pic>
        <p:nvPicPr>
          <p:cNvPr id="129032" name="Picture 8" descr="knossos2[1]">
            <a:hlinkClick r:id="rId4"/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5" cstate="print"/>
          <a:srcRect/>
          <a:stretch>
            <a:fillRect/>
          </a:stretch>
        </p:blipFill>
        <p:spPr>
          <a:xfrm>
            <a:off x="36367" y="2138578"/>
            <a:ext cx="4105275" cy="2808288"/>
          </a:xfrm>
          <a:noFill/>
        </p:spPr>
      </p:pic>
      <p:pic>
        <p:nvPicPr>
          <p:cNvPr id="129037" name="Picture 13" descr="knossos[1]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56980" y="5085184"/>
            <a:ext cx="2862495" cy="17728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9031" name="Rectangle 7"/>
          <p:cNvSpPr>
            <a:spLocks noChangeArrowheads="1"/>
          </p:cNvSpPr>
          <p:nvPr/>
        </p:nvSpPr>
        <p:spPr bwMode="auto">
          <a:xfrm>
            <a:off x="487014" y="1667734"/>
            <a:ext cx="7587333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342900" indent="-342900">
              <a:spcBef>
                <a:spcPct val="20000"/>
              </a:spcBef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2.</a:t>
            </a:r>
            <a:r>
              <a:rPr lang="cs-CZ" sz="2000" u="sng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u="sng" dirty="0" err="1">
                <a:latin typeface="Times New Roman" pitchFamily="18" charset="0"/>
                <a:cs typeface="Times New Roman" pitchFamily="18" charset="0"/>
              </a:rPr>
              <a:t>Knossos</a:t>
            </a:r>
            <a:r>
              <a:rPr lang="cs-CZ" sz="2000" u="sng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= největší palácové město -vládce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Minos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mínojská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kultura)</a:t>
            </a:r>
          </a:p>
        </p:txBody>
      </p:sp>
      <p:sp>
        <p:nvSpPr>
          <p:cNvPr id="2" name="Obdélník 1"/>
          <p:cNvSpPr/>
          <p:nvPr/>
        </p:nvSpPr>
        <p:spPr>
          <a:xfrm>
            <a:off x="2339752" y="0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  <a:hlinkClick r:id="" action="ppaction://noaction"/>
              </a:rPr>
              <a:t>2.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167633" y="2676815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3.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662087" y="2563084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4.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492715" y="6304002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5.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993063" y="6304002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6.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1026" name="Picture 2" descr="http://web1.beverlyhg-h.schools.nsw.edu.au/Faculty/History/WHITE/ancient%20civilisations/minoan%20frescoes/reconstructionknossos2.jpg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1642" y="3930133"/>
            <a:ext cx="3851421" cy="2927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9034" name="Picture 10" descr="knossos_reconstr[1]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011863" y="2115409"/>
            <a:ext cx="3132137" cy="1974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1290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1290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1290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9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9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29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129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90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90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290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29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9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29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29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29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29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290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29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29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9026" grpId="0"/>
      <p:bldP spid="2" grpId="0"/>
      <p:bldP spid="3" grpId="0"/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2212" name="Picture 4" descr="minotaurus[1]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750" y="908050"/>
            <a:ext cx="3059113" cy="3033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2217" name="Rectangle 9"/>
          <p:cNvSpPr>
            <a:spLocks noChangeArrowheads="1"/>
          </p:cNvSpPr>
          <p:nvPr/>
        </p:nvSpPr>
        <p:spPr bwMode="auto">
          <a:xfrm>
            <a:off x="0" y="0"/>
            <a:ext cx="7216775" cy="895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342900" indent="-342900">
              <a:spcBef>
                <a:spcPct val="20000"/>
              </a:spcBef>
            </a:pPr>
            <a:r>
              <a:rPr lang="cs-CZ" sz="2400"/>
              <a:t>3. </a:t>
            </a:r>
            <a:r>
              <a:rPr lang="cs-CZ" sz="2400" u="sng"/>
              <a:t>Pověsti</a:t>
            </a:r>
            <a:r>
              <a:rPr lang="cs-CZ" sz="2400"/>
              <a:t> – Minotaurus, labyrint, Daidalos a Ikaros, </a:t>
            </a:r>
          </a:p>
          <a:p>
            <a:pPr marL="342900" indent="-342900">
              <a:spcBef>
                <a:spcPct val="20000"/>
              </a:spcBef>
            </a:pPr>
            <a:r>
              <a:rPr lang="cs-CZ" sz="2400"/>
              <a:t>    Theseus, Ariadnino klubko</a:t>
            </a:r>
          </a:p>
        </p:txBody>
      </p:sp>
      <p:sp>
        <p:nvSpPr>
          <p:cNvPr id="7176" name="Rectangle 10"/>
          <p:cNvSpPr>
            <a:spLocks noChangeArrowheads="1"/>
          </p:cNvSpPr>
          <p:nvPr/>
        </p:nvSpPr>
        <p:spPr bwMode="auto">
          <a:xfrm rot="-5400000">
            <a:off x="-1592263" y="2068513"/>
            <a:ext cx="3459163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 dirty="0">
                <a:hlinkClick r:id="rId4"/>
              </a:rPr>
              <a:t>http://www.youtube.com/watch?v=ABl0P2hPnLY</a:t>
            </a:r>
            <a:endParaRPr lang="cs-CZ" dirty="0"/>
          </a:p>
        </p:txBody>
      </p:sp>
      <p:sp>
        <p:nvSpPr>
          <p:cNvPr id="7177" name="Obdélník 8">
            <a:hlinkClick r:id="rId5"/>
          </p:cNvPr>
          <p:cNvSpPr>
            <a:spLocks noChangeArrowheads="1"/>
          </p:cNvSpPr>
          <p:nvPr/>
        </p:nvSpPr>
        <p:spPr bwMode="auto">
          <a:xfrm>
            <a:off x="4463206" y="6563168"/>
            <a:ext cx="4680794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www.youtube.com/watch?v=ocRDwcIKpBM&amp;feature=fvsr</a:t>
            </a:r>
            <a:endParaRPr lang="cs-CZ" sz="1400" dirty="0"/>
          </a:p>
        </p:txBody>
      </p:sp>
      <p:pic>
        <p:nvPicPr>
          <p:cNvPr id="2050" name="Picture 2" descr="http://3.bp.blogspot.com/-oyMSs2-4J30/T4VUx3JNmqI/AAAAAAAAJyY/7_m50rmtvEQ/s640/Crete_civilisation.jpg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5824" y="388460"/>
            <a:ext cx="4762500" cy="3019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2.bp.blogspot.com/-bwQtW9iNJNY/T4U1oKln-0I/AAAAAAAAJuY/6Cpba_-W46Q/s640/%CE%A4%CE%B1%CF%85%CF%81%CE%BF%CE%BA%CE%B1%CE%B8%CE%AC%CF%88%CE%B9%CE%B1+23.jpg">
            <a:hlinkClick r:id="rId7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4031158"/>
            <a:ext cx="5165430" cy="2564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www2.econ.iastate.edu/classes/econ355/Choi/images/CRE112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3028" y="3861485"/>
            <a:ext cx="3990972" cy="2660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ttp://4.bp.blogspot.com/-ZC0x_0vc9NA/T4VB4tnXTGI/AAAAAAAAJxA/ls_ALcUlWSI/s640/%CE%A0%CF%81%CE%AF%CE%B3%CE%BA%CE%B9%CF%80%CE%B1%CF%82+%CE%BC%CE%B5+%CF%84%CE%B1+%CE%BA%CF%81%CE%AF%CE%BD%CE%B1%CE%97%CF%81%CE%B1%CE%BA%CE%BB%CE%B5%CE%AF%CE%BF%CF%85+13.jpg">
            <a:hlinkClick r:id="rId12"/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6852" y="761999"/>
            <a:ext cx="3990975" cy="6096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74638" y="3404598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7.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608387" y="538718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8.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37318" y="6455168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9.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390525" y="3566081"/>
            <a:ext cx="4555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10.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216775" y="3529311"/>
            <a:ext cx="4555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11.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2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222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22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222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2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222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222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222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222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4000" b="1" dirty="0" smtClean="0">
                <a:latin typeface="Bookman Old Style" pitchFamily="18" charset="0"/>
              </a:rPr>
              <a:t>Příchod prvních řeckých kmenů a Mykénské období</a:t>
            </a:r>
          </a:p>
        </p:txBody>
      </p:sp>
      <p:sp>
        <p:nvSpPr>
          <p:cNvPr id="13209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0" y="1268413"/>
            <a:ext cx="9144000" cy="4525962"/>
          </a:xfrm>
        </p:spPr>
        <p:txBody>
          <a:bodyPr/>
          <a:lstStyle/>
          <a:p>
            <a:pPr marL="609600" indent="-609600" eaLnBrk="1" hangingPunct="1">
              <a:lnSpc>
                <a:spcPct val="90000"/>
              </a:lnSpc>
              <a:buFontTx/>
              <a:buAutoNum type="arabicPeriod"/>
            </a:pPr>
            <a:r>
              <a:rPr lang="cs-CZ" sz="2000" smtClean="0">
                <a:latin typeface="Bookman Old Style" pitchFamily="18" charset="0"/>
              </a:rPr>
              <a:t>kolem r.2000 př.n.l. pronikají na nejjižnější část Balkánu první řecké pastevecké kmeny, které postupně přijímají kulturní vymoženosti původního zemědělského obyvatelstva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/>
            </a:pPr>
            <a:r>
              <a:rPr lang="cs-CZ" sz="2000" smtClean="0">
                <a:latin typeface="Bookman Old Style" pitchFamily="18" charset="0"/>
              </a:rPr>
              <a:t>Mezi lety 1600 – 1200 př.n.l. se začaly utvářet první státy → nejvýznamnější z nich = MYKÉNY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/>
            </a:pPr>
            <a:r>
              <a:rPr lang="cs-CZ" sz="2000" smtClean="0">
                <a:latin typeface="Bookman Old Style" pitchFamily="18" charset="0"/>
              </a:rPr>
              <a:t>Rozkvět narušen útoky tzv.“mořských národů“ a jeho zánik dovršil vpád Dórů kolem r.1000 př.n.l. → počátek kulturního úpadku</a:t>
            </a:r>
          </a:p>
        </p:txBody>
      </p:sp>
      <p:pic>
        <p:nvPicPr>
          <p:cNvPr id="132110" name="Picture 14" descr="Skarbiec Atreusza">
            <a:hlinkClick r:id="rId2"/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067945" y="3445901"/>
            <a:ext cx="5076056" cy="3412100"/>
          </a:xfrm>
          <a:noFill/>
        </p:spPr>
      </p:pic>
      <p:pic>
        <p:nvPicPr>
          <p:cNvPr id="132108" name="Picture 12" descr="agamemnon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4005064"/>
            <a:ext cx="2735263" cy="263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2111" name="Text Box 15"/>
          <p:cNvSpPr txBox="1">
            <a:spLocks noChangeArrowheads="1"/>
          </p:cNvSpPr>
          <p:nvPr/>
        </p:nvSpPr>
        <p:spPr bwMode="auto">
          <a:xfrm>
            <a:off x="31458" y="3480894"/>
            <a:ext cx="32766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i="1" dirty="0" err="1">
                <a:solidFill>
                  <a:schemeClr val="accent2"/>
                </a:solidFill>
              </a:rPr>
              <a:t>Agamemnonova</a:t>
            </a:r>
            <a:r>
              <a:rPr lang="cs-CZ" b="1" i="1" dirty="0">
                <a:solidFill>
                  <a:schemeClr val="accent2"/>
                </a:solidFill>
              </a:rPr>
              <a:t> maska</a:t>
            </a:r>
          </a:p>
          <a:p>
            <a:r>
              <a:rPr lang="cs-CZ" b="1" i="1" dirty="0" err="1">
                <a:solidFill>
                  <a:schemeClr val="accent2"/>
                </a:solidFill>
              </a:rPr>
              <a:t>H.Schliemanna</a:t>
            </a:r>
            <a:r>
              <a:rPr lang="cs-CZ" b="1" i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132112" name="Text Box 16"/>
          <p:cNvSpPr txBox="1">
            <a:spLocks noChangeArrowheads="1"/>
          </p:cNvSpPr>
          <p:nvPr/>
        </p:nvSpPr>
        <p:spPr bwMode="auto">
          <a:xfrm>
            <a:off x="2627784" y="6460132"/>
            <a:ext cx="22923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 i="1" dirty="0" err="1">
                <a:solidFill>
                  <a:schemeClr val="accent2"/>
                </a:solidFill>
              </a:rPr>
              <a:t>Atreova</a:t>
            </a:r>
            <a:r>
              <a:rPr lang="cs-CZ" b="1" i="1" dirty="0">
                <a:solidFill>
                  <a:schemeClr val="accent2"/>
                </a:solidFill>
              </a:rPr>
              <a:t> pokladnice</a:t>
            </a:r>
          </a:p>
        </p:txBody>
      </p:sp>
      <p:sp>
        <p:nvSpPr>
          <p:cNvPr id="3" name="Obdélník 2"/>
          <p:cNvSpPr/>
          <p:nvPr/>
        </p:nvSpPr>
        <p:spPr>
          <a:xfrm>
            <a:off x="2452896" y="4050172"/>
            <a:ext cx="4555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12.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599071" y="6059671"/>
            <a:ext cx="4555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13.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355976" y="3524570"/>
            <a:ext cx="603041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hlinkClick r:id="rId6"/>
              </a:rPr>
              <a:t>http://www.youtube.com/watch?feature=player_embedded&amp;v=oY0peQgxIN4</a:t>
            </a:r>
            <a:r>
              <a:rPr lang="cs-CZ" sz="1200" dirty="0" smtClean="0">
                <a:hlinkClick r:id="rId6"/>
              </a:rPr>
              <a:t>#</a:t>
            </a:r>
            <a:r>
              <a:rPr lang="cs-CZ" sz="1200" dirty="0" smtClean="0"/>
              <a:t>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13209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1320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1320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2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2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32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32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2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32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32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2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32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32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32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32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32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2098" grpId="0"/>
      <p:bldP spid="132111" grpId="0"/>
      <p:bldP spid="132112" grpId="0"/>
      <p:bldP spid="3" grpId="0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8460432" y="3067129"/>
            <a:ext cx="4555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16.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3074" name="Picture 2" descr="http://en.triptroupe.com/LaTierra/Europa/Grecia/Peloponeso/g-Micenas/Fotos/Peloponeso-Grecia-Greece-gr0305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665587"/>
            <a:ext cx="5350335" cy="3244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5190" name="Picture 22" descr="mykeny-hrad3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0"/>
            <a:ext cx="3924300" cy="33507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5180" name="Picture 12" descr="Mykeny">
            <a:hlinkClick r:id="rId6"/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7" cstate="print"/>
          <a:srcRect/>
          <a:stretch>
            <a:fillRect/>
          </a:stretch>
        </p:blipFill>
        <p:spPr>
          <a:xfrm>
            <a:off x="5124450" y="260350"/>
            <a:ext cx="3803651" cy="2815316"/>
          </a:xfrm>
          <a:noFill/>
        </p:spPr>
      </p:pic>
      <p:sp>
        <p:nvSpPr>
          <p:cNvPr id="135193" name="Text Box 25"/>
          <p:cNvSpPr txBox="1">
            <a:spLocks noChangeArrowheads="1"/>
          </p:cNvSpPr>
          <p:nvPr/>
        </p:nvSpPr>
        <p:spPr bwMode="auto">
          <a:xfrm>
            <a:off x="7488069" y="38101"/>
            <a:ext cx="1200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 i="1" dirty="0">
                <a:solidFill>
                  <a:schemeClr val="accent2"/>
                </a:solidFill>
              </a:rPr>
              <a:t>Lví brána</a:t>
            </a:r>
          </a:p>
        </p:txBody>
      </p:sp>
      <p:sp>
        <p:nvSpPr>
          <p:cNvPr id="2" name="Obdélník 1"/>
          <p:cNvSpPr/>
          <p:nvPr/>
        </p:nvSpPr>
        <p:spPr>
          <a:xfrm>
            <a:off x="4350601" y="1124744"/>
            <a:ext cx="4555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14.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4912" y="3429000"/>
            <a:ext cx="4555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15.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085574" y="6419383"/>
            <a:ext cx="4555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17.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135172" name="Picture 4" descr="Starověké Mykény - plánek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84912" y="1617060"/>
            <a:ext cx="8944766" cy="45626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35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35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/>
                                        <p:tgtEl>
                                          <p:spTgt spid="1351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5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" dur="2000"/>
                                        <p:tgtEl>
                                          <p:spTgt spid="1351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2000"/>
                                        <p:tgtEl>
                                          <p:spTgt spid="135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2000"/>
                                        <p:tgtEl>
                                          <p:spTgt spid="135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35193" grpId="0"/>
      <p:bldP spid="2" grpId="0"/>
      <p:bldP spid="4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899592" y="24867"/>
            <a:ext cx="7772400" cy="667829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>
          <a:xfrm>
            <a:off x="107504" y="692696"/>
            <a:ext cx="9036496" cy="6165304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TEXT - </a:t>
            </a:r>
            <a:r>
              <a:rPr lang="cs-CZ" sz="1800" dirty="0"/>
              <a:t>Tato prezentace slouží jako osnova k výkladu vyučujícího a  podklad pro zápis žáků. </a:t>
            </a:r>
          </a:p>
          <a:p>
            <a:pPr marL="0" indent="0">
              <a:buNone/>
            </a:pPr>
            <a:r>
              <a:rPr lang="cs-CZ" sz="1800" dirty="0"/>
              <a:t>Není-li uvedeno jinak, je materiál dílem autorky podle učebních osnov odpovídajících ŠVP vyučovaných podle učebnic:</a:t>
            </a:r>
          </a:p>
          <a:p>
            <a:pPr marL="0" indent="0">
              <a:buNone/>
            </a:pPr>
            <a:r>
              <a:rPr lang="cs-CZ" sz="1800" dirty="0" smtClean="0"/>
              <a:t>UČEBNICE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Fraus – Dějepis pro 6.ročník</a:t>
            </a:r>
          </a:p>
          <a:p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Michovský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„Pravěk a starověk pro ZŠ“, SPN 1. a 2. díl</a:t>
            </a:r>
          </a:p>
          <a:p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J.Rulf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.Válková  „Pravěk a starověk pro 6.ročník ZŠ“, SPN</a:t>
            </a:r>
          </a:p>
          <a:p>
            <a:pPr marL="0" lvl="0" indent="0"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INTERNET –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Youtube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- viz odkazy v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prezentaci</a:t>
            </a:r>
          </a:p>
          <a:p>
            <a:pPr marL="0" indent="0">
              <a:buNone/>
            </a:pP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www.youtube.com/watch?v=ABl0P2hPnLY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3"/>
              </a:rPr>
              <a:t>http://www.youtube.com/watch?v=ocRDwcIKpBM&amp;feature=fvsr</a:t>
            </a:r>
            <a:endParaRPr lang="cs-CZ" sz="1800" dirty="0"/>
          </a:p>
          <a:p>
            <a:pPr marL="0" indent="0">
              <a:buNone/>
            </a:pPr>
            <a:r>
              <a:rPr lang="cs-CZ" sz="1800" dirty="0" smtClean="0">
                <a:hlinkClick r:id="rId4"/>
              </a:rPr>
              <a:t>http</a:t>
            </a:r>
            <a:r>
              <a:rPr lang="cs-CZ" sz="1800" dirty="0">
                <a:hlinkClick r:id="rId4"/>
              </a:rPr>
              <a:t>://www.youtube.com/watch?feature=player_embedded&amp;v=oY0peQgxIN4#</a:t>
            </a:r>
            <a:r>
              <a:rPr lang="cs-CZ" sz="1800" dirty="0"/>
              <a:t>!</a:t>
            </a:r>
          </a:p>
          <a:p>
            <a:pPr marL="0" lvl="0" indent="0"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OBRÁZKY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800" dirty="0">
                <a:latin typeface="Times New Roman" pitchFamily="18" charset="0"/>
                <a:cs typeface="Times New Roman" pitchFamily="18" charset="0"/>
                <a:hlinkClick r:id="rId5"/>
              </a:rPr>
              <a:t>http://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5"/>
              </a:rPr>
              <a:t>atenaspalace.com/paquetes.htm</a:t>
            </a:r>
          </a:p>
          <a:p>
            <a:pPr marL="514350" indent="-514350">
              <a:buAutoNum type="arabicPeriod"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</a:t>
            </a:r>
            <a:r>
              <a:rPr lang="cs-CZ" sz="1800" dirty="0">
                <a:latin typeface="Times New Roman" pitchFamily="18" charset="0"/>
                <a:cs typeface="Times New Roman" pitchFamily="18" charset="0"/>
                <a:hlinkClick r:id="rId5"/>
              </a:rPr>
              <a:t>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5"/>
              </a:rPr>
              <a:t>www.gim.komorow.edu.pl/prace/grecja/dzieje.html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800" dirty="0">
                <a:latin typeface="Times New Roman" pitchFamily="18" charset="0"/>
                <a:cs typeface="Times New Roman" pitchFamily="18" charset="0"/>
                <a:hlinkClick r:id="rId6"/>
              </a:rPr>
              <a:t>http://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6"/>
              </a:rPr>
              <a:t>www.aneris.cz/kreta2.html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800" dirty="0">
                <a:latin typeface="Times New Roman" pitchFamily="18" charset="0"/>
                <a:cs typeface="Times New Roman" pitchFamily="18" charset="0"/>
                <a:hlinkClick r:id="rId7"/>
              </a:rPr>
              <a:t>http://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7"/>
              </a:rPr>
              <a:t>web1.beverlyhg-h.schools.nsw.edu.au/Faculty/History/WHITE/ancient%20civilisations/The%20Minoans/index.htm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800" dirty="0">
                <a:latin typeface="Times New Roman" pitchFamily="18" charset="0"/>
                <a:cs typeface="Times New Roman" pitchFamily="18" charset="0"/>
                <a:hlinkClick r:id="rId8"/>
              </a:rPr>
              <a:t>http://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8"/>
              </a:rPr>
              <a:t>history-pages.blogspot.cz/2012/02/blog-post_12.html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800" dirty="0">
                <a:latin typeface="Times New Roman" pitchFamily="18" charset="0"/>
                <a:cs typeface="Times New Roman" pitchFamily="18" charset="0"/>
                <a:hlinkClick r:id="rId9"/>
              </a:rPr>
              <a:t>http://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9"/>
              </a:rPr>
              <a:t>web1.beverlyhg-h.schools.nsw.edu.au/Faculty/History/WHITE/ancient%20civilisations/The%20Minoans/Palace%20of%20Knossos.htm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800" dirty="0">
                <a:latin typeface="Times New Roman" pitchFamily="18" charset="0"/>
                <a:cs typeface="Times New Roman" pitchFamily="18" charset="0"/>
                <a:hlinkClick r:id="rId10"/>
              </a:rPr>
              <a:t>http://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10"/>
              </a:rPr>
              <a:t>klubstarychpanen.blog.cz/0712/minotaurus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Wingdings 2"/>
              <a:buAutoNum type="arabicPeriod"/>
            </a:pPr>
            <a:r>
              <a:rPr lang="cs-CZ" sz="1800" dirty="0">
                <a:latin typeface="Times New Roman" pitchFamily="18" charset="0"/>
                <a:cs typeface="Times New Roman" pitchFamily="18" charset="0"/>
                <a:hlinkClick r:id="rId8"/>
              </a:rPr>
              <a:t>http://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8"/>
              </a:rPr>
              <a:t>history-pages.blogspot.cz/2012/02/blog-post_12.html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Wingdings 2"/>
              <a:buAutoNum type="arabicPeriod"/>
            </a:pPr>
            <a:r>
              <a:rPr lang="cs-CZ" sz="1800" dirty="0">
                <a:latin typeface="Times New Roman" pitchFamily="18" charset="0"/>
                <a:cs typeface="Times New Roman" pitchFamily="18" charset="0"/>
                <a:hlinkClick r:id="rId8"/>
              </a:rPr>
              <a:t>http://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8"/>
              </a:rPr>
              <a:t>history-pages.blogspot.cz/2012/02/blog-post_12.html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Wingdings 2"/>
              <a:buAutoNum type="arabicPeriod"/>
            </a:pPr>
            <a:r>
              <a:rPr lang="cs-CZ" sz="1800" dirty="0">
                <a:latin typeface="Times New Roman" pitchFamily="18" charset="0"/>
                <a:cs typeface="Times New Roman" pitchFamily="18" charset="0"/>
                <a:hlinkClick r:id="rId11"/>
              </a:rPr>
              <a:t>http://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11"/>
              </a:rPr>
              <a:t>www2.econ.iastate.edu/classes/econ355/Choi/images/CRE112.JPG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Wingdings 2"/>
              <a:buAutoNum type="arabicPeriod"/>
            </a:pPr>
            <a:r>
              <a:rPr lang="cs-CZ" sz="1800" dirty="0">
                <a:latin typeface="Times New Roman" pitchFamily="18" charset="0"/>
                <a:cs typeface="Times New Roman" pitchFamily="18" charset="0"/>
                <a:hlinkClick r:id="rId8"/>
              </a:rPr>
              <a:t>http://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8"/>
              </a:rPr>
              <a:t>history-pages.blogspot.cz/2012/02/blog-post_12.html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Wingdings 2"/>
              <a:buAutoNum type="arabicPeriod"/>
            </a:pPr>
            <a:r>
              <a:rPr lang="cs-CZ" sz="1800" dirty="0">
                <a:latin typeface="Times New Roman" pitchFamily="18" charset="0"/>
                <a:cs typeface="Times New Roman" pitchFamily="18" charset="0"/>
                <a:hlinkClick r:id="rId5"/>
              </a:rPr>
              <a:t>http://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5"/>
              </a:rPr>
              <a:t>www.gim.komorow.edu.pl/prace/grecja/dzieje.html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Wingdings 2"/>
              <a:buAutoNum type="arabicPeriod"/>
            </a:pPr>
            <a:r>
              <a:rPr lang="cs-CZ" sz="1800" dirty="0">
                <a:latin typeface="Times New Roman" pitchFamily="18" charset="0"/>
                <a:cs typeface="Times New Roman" pitchFamily="18" charset="0"/>
                <a:hlinkClick r:id="rId12"/>
              </a:rPr>
              <a:t>http://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12"/>
              </a:rPr>
              <a:t>www.tajemstvi.mysteria.cz/mykeny.htm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Wingdings 2"/>
              <a:buAutoNum type="arabicPeriod"/>
            </a:pPr>
            <a:r>
              <a:rPr lang="cs-CZ" sz="1800" dirty="0">
                <a:latin typeface="Times New Roman" pitchFamily="18" charset="0"/>
                <a:cs typeface="Times New Roman" pitchFamily="18" charset="0"/>
                <a:hlinkClick r:id="rId13"/>
              </a:rPr>
              <a:t>http://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13"/>
              </a:rPr>
              <a:t>history-if.blog.cz/0903/starovek-recko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Wingdings 2"/>
              <a:buAutoNum type="arabicPeriod"/>
            </a:pPr>
            <a:r>
              <a:rPr lang="cs-CZ" sz="1800" dirty="0">
                <a:latin typeface="Times New Roman" pitchFamily="18" charset="0"/>
                <a:cs typeface="Times New Roman" pitchFamily="18" charset="0"/>
                <a:hlinkClick r:id="rId14"/>
              </a:rPr>
              <a:t>http://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14"/>
              </a:rPr>
              <a:t>rpgforum.cz/forum/viewtopic.php?f=118&amp;t=7026&amp;start=0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Wingdings 2"/>
              <a:buAutoNum type="arabicPeriod"/>
            </a:pPr>
            <a:r>
              <a:rPr lang="cs-CZ" sz="1800" dirty="0">
                <a:latin typeface="Times New Roman" pitchFamily="18" charset="0"/>
                <a:cs typeface="Times New Roman" pitchFamily="18" charset="0"/>
                <a:hlinkClick r:id="rId15"/>
              </a:rPr>
              <a:t>http://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15"/>
              </a:rPr>
              <a:t>web.quick.cz/kerberus.zahumny/denik.htm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Wingdings 2"/>
              <a:buAutoNum type="arabicPeriod"/>
            </a:pPr>
            <a:r>
              <a:rPr lang="cs-CZ" sz="1800" dirty="0">
                <a:latin typeface="Times New Roman" pitchFamily="18" charset="0"/>
                <a:cs typeface="Times New Roman" pitchFamily="18" charset="0"/>
                <a:hlinkClick r:id="rId16"/>
              </a:rPr>
              <a:t>http://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16"/>
              </a:rPr>
              <a:t>en.triptroupe.com/LaTierra/Europa/Grecia/Peloponeso/g-Micenas/index.php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Wingdings 2"/>
              <a:buAutoNum type="arabicPeriod"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Wingdings 2"/>
              <a:buAutoNum type="arabicPeriod"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Wingdings 2"/>
              <a:buAutoNum type="arabicPeriod"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Wingdings 2"/>
              <a:buAutoNum type="arabicPeriod"/>
            </a:pPr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Wingdings 2"/>
              <a:buAutoNum type="arabicPeriod"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Wingdings 2"/>
              <a:buAutoNum type="arabicPeriod"/>
            </a:pPr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226</TotalTime>
  <Words>337</Words>
  <Application>Microsoft Office PowerPoint</Application>
  <PresentationFormat>Předvádění na obrazovce (4:3)</PresentationFormat>
  <Paragraphs>84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Jmění</vt:lpstr>
      <vt:lpstr>Základní škola a mateřská škola Staré Město   Interaktivní škola pro žáka 21.století</vt:lpstr>
      <vt:lpstr>STAROVĚKÉ  ŘECKO</vt:lpstr>
      <vt:lpstr>                  Mínojská Kréta              (poč.2.tisíciletí – 14.stol.př.n.l.)</vt:lpstr>
      <vt:lpstr>Prezentace aplikace PowerPoint</vt:lpstr>
      <vt:lpstr>Příchod prvních řeckých kmenů a Mykénské období</vt:lpstr>
      <vt:lpstr>Prezentace aplikace PowerPoint</vt:lpstr>
      <vt:lpstr>Přehled zdrojů a odkazů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Barbora Mazurová</cp:lastModifiedBy>
  <cp:revision>19</cp:revision>
  <dcterms:created xsi:type="dcterms:W3CDTF">2010-07-04T09:26:34Z</dcterms:created>
  <dcterms:modified xsi:type="dcterms:W3CDTF">2013-01-01T12:58:15Z</dcterms:modified>
</cp:coreProperties>
</file>