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91" r:id="rId2"/>
  </p:sldMasterIdLst>
  <p:notesMasterIdLst>
    <p:notesMasterId r:id="rId16"/>
  </p:notesMasterIdLst>
  <p:sldIdLst>
    <p:sldId id="267" r:id="rId3"/>
    <p:sldId id="268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6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827907C3-8B5F-4510-A97E-A5DB8272FA03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790BCED0-55C2-49E1-A492-513EC3C544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95001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48BB65F-0D75-47A9-9C8E-1410F00C9F52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DF7BBDC-67E2-45F3-ABB7-9E033ADC97D1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892B0E4-7C34-46C2-8DD7-EEB9D3F502C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6429EFF-086C-4F92-B970-4BB173115D74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7DF0F79-70A7-455F-BE49-00E78C341482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9F74887-CB69-4D47-97E8-7A78709B0E9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5E6A692-D0DE-4707-91FE-8910DA25E86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/>
          </a:p>
        </p:txBody>
      </p:sp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0338939-6C2F-4BC6-B112-FD86233B9A0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/>
          </a:p>
        </p:txBody>
      </p:sp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5FE2E5-51E0-4FD2-B023-BB06C8867EAE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F39ED-5AEC-496F-90C0-325090EA67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50FC7-992A-4108-8D23-386192BC0853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8F92B4-AE51-4122-9627-6893E8AADC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5C83B0-2567-4D69-BF11-A3C3847EB830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582BDF-7FC0-4CA1-9A94-B14A46D01B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F1477-69FD-4E8D-8E6C-BF54D9B9AE45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1A13AF-3A5A-41CF-95F9-E6F521614D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C04E66-1BB5-43F2-B772-7630DA18B508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1D331C-027C-4B04-9C58-09C9FB8698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E3D623-219C-4BB9-8F1E-083793C0A69F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5BB44F-51C4-40C7-BC40-8650FDDF53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04957B-2D35-40F0-8772-C0BFADDA4478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20256F-B64D-4C26-BFDB-3CE0DF335A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02F2E0-5B9E-4753-B798-D897A5EC1A62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F5D458-A754-4CB2-B499-664C37BAFA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70BEDD-6D16-4E38-A164-E0A56D20969B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77A332-E1F5-496D-9206-6E5C643359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F9533E-E9F6-4645-B388-893757CFDCD6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5AE6E0-8FBA-48E8-BA87-69A4FAE85B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6C0EB4-C039-4693-9EDC-20C0F1233F85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CA0B5-80A2-4CA8-8222-98B0D97EFC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 rtlCol="0">
            <a:normAutofit/>
          </a:bodyPr>
          <a:lstStyle/>
          <a:p>
            <a:pPr lvl="0"/>
            <a:endParaRPr lang="cs-CZ" noProof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26BF6EAD-94AB-4484-9AF6-DBFB97F802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AEB01F59-D2B0-4106-BB3D-35E7C490E31A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  <p:transition spd="slow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30C190F7-53D2-493C-B5E8-6E3BF9DB71B3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  <p:transition spd="slow"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B0B8777C-D0CB-4DB9-BEAA-8AF4CD958543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  <p:transition spd="slow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9102833C-2384-4D76-8FC8-23AEF40F86CD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  <p:transition spd="slow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B02E3DBC-7B55-4CF9-A42F-91703C469DEB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  <p:transition spd="slow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057E62C4-9704-4A53-BDAA-014FFC43DBE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  <p:transition spd="slow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06C02751-0D79-45D2-9F29-EB49E61C7ECC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  <p:transition spd="slow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6608CC89-CD2F-4324-82FC-E81FDCFF2393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  <p:transition spd="slow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5A35A74E-BB5F-4EAD-842B-E70ABB06626B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sp>
        <p:nvSpPr>
          <p:cNvPr id="7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 altLang="en-US"/>
          </a:p>
        </p:txBody>
      </p:sp>
    </p:spTree>
  </p:cSld>
  <p:clrMapOvr>
    <a:masterClrMapping/>
  </p:clrMapOvr>
  <p:transition spd="slow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B0C82016-236D-46C5-A664-6288C8F80A0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  <p:transition spd="slow">
    <p:fad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E68BA62B-24A2-45E9-A1E2-4CC20739E68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  <p:transition spd="slow">
    <p:fade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4722B164-F07F-4B6B-84D3-D38841C7CAE3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  <p:transition spd="slow">
    <p:fade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81E3DDF0-D549-4630-A8CF-FFB182A8EF7A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  <p:transition spd="slow">
    <p:fade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D09F2949-935E-4A88-B2FD-70DD2368DC87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0B94F1E-72F5-4E0A-BA5B-9BD2340F6ED9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D8FACC1-CF6D-4205-B4A9-1374FE831A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6" r:id="rId2"/>
    <p:sldLayoutId id="2147483715" r:id="rId3"/>
    <p:sldLayoutId id="2147483714" r:id="rId4"/>
    <p:sldLayoutId id="2147483713" r:id="rId5"/>
    <p:sldLayoutId id="2147483712" r:id="rId6"/>
    <p:sldLayoutId id="2147483711" r:id="rId7"/>
    <p:sldLayoutId id="2147483710" r:id="rId8"/>
    <p:sldLayoutId id="2147483709" r:id="rId9"/>
    <p:sldLayoutId id="2147483708" r:id="rId10"/>
    <p:sldLayoutId id="2147483707" r:id="rId11"/>
    <p:sldLayoutId id="2147483718" r:id="rId12"/>
  </p:sldLayoutIdLst>
  <p:transition spd="slow">
    <p:fad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33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62000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225" y="5648325"/>
            <a:ext cx="549275" cy="396875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800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D00A8015-5B9A-4E8F-98C9-6C513856B9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7456" y="4048919"/>
            <a:ext cx="23669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bg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738" y="1646237"/>
            <a:ext cx="2438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bg2"/>
                </a:solidFill>
                <a:latin typeface="+mn-lt"/>
              </a:defRPr>
            </a:lvl1pPr>
          </a:lstStyle>
          <a:p>
            <a:pPr>
              <a:defRPr/>
            </a:pPr>
            <a:fld id="{28BDF860-55D6-46D4-881E-D703F5E0F60B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24" r:id="rId6"/>
    <p:sldLayoutId id="2147483725" r:id="rId7"/>
    <p:sldLayoutId id="2147483726" r:id="rId8"/>
    <p:sldLayoutId id="2147483727" r:id="rId9"/>
    <p:sldLayoutId id="2147483728" r:id="rId10"/>
    <p:sldLayoutId id="2147483729" r:id="rId11"/>
    <p:sldLayoutId id="2147483730" r:id="rId12"/>
    <p:sldLayoutId id="2147483731" r:id="rId13"/>
    <p:sldLayoutId id="2147483732" r:id="rId14"/>
  </p:sldLayoutIdLst>
  <p:transition spd="slow">
    <p:fade/>
  </p:transition>
  <p:txStyles>
    <p:titleStyle>
      <a:lvl1pPr algn="l" rtl="0" fontAlgn="base">
        <a:spcBef>
          <a:spcPct val="0"/>
        </a:spcBef>
        <a:spcAft>
          <a:spcPct val="0"/>
        </a:spcAft>
        <a:defRPr sz="46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9pPr>
    </p:titleStyle>
    <p:bodyStyle>
      <a:lvl1pPr marL="342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4888" indent="-228600" algn="l" rtl="0" fontAlgn="base">
        <a:spcBef>
          <a:spcPct val="20000"/>
        </a:spcBef>
        <a:spcAft>
          <a:spcPct val="0"/>
        </a:spcAft>
        <a:buClr>
          <a:srgbClr val="D2CB6C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ct val="20000"/>
        </a:spcBef>
        <a:spcAft>
          <a:spcPct val="0"/>
        </a:spcAft>
        <a:buClr>
          <a:srgbClr val="95A39D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spcBef>
          <a:spcPct val="20000"/>
        </a:spcBef>
        <a:spcAft>
          <a:spcPct val="0"/>
        </a:spcAft>
        <a:buClr>
          <a:srgbClr val="C89F5D"/>
        </a:buClr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6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5"/>
          <p:cNvSpPr>
            <a:spLocks noChangeArrowheads="1"/>
          </p:cNvSpPr>
          <p:nvPr/>
        </p:nvSpPr>
        <p:spPr bwMode="auto">
          <a:xfrm>
            <a:off x="114300" y="-946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30722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69215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0723" name="Rectangle 6"/>
          <p:cNvSpPr>
            <a:spLocks noChangeArrowheads="1"/>
          </p:cNvSpPr>
          <p:nvPr/>
        </p:nvSpPr>
        <p:spPr bwMode="auto">
          <a:xfrm>
            <a:off x="1042988" y="5329238"/>
            <a:ext cx="720566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0" hangingPunct="0"/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škola, Moravský Krumlov, náměstí Klášterní 134, okres Znojmo, příspěvková organizace</a:t>
            </a:r>
            <a:endParaRPr lang="cs-CZ" sz="800">
              <a:latin typeface="Times New Roman" pitchFamily="18" charset="0"/>
            </a:endParaRPr>
          </a:p>
          <a:p>
            <a:pPr algn="ctr" eaLnBrk="0" hangingPunct="0"/>
            <a:endParaRPr lang="cs-CZ">
              <a:latin typeface="Calibri" pitchFamily="34" charset="0"/>
            </a:endParaRPr>
          </a:p>
        </p:txBody>
      </p:sp>
      <p:sp>
        <p:nvSpPr>
          <p:cNvPr id="30724" name="Rectangle 202"/>
          <p:cNvSpPr>
            <a:spLocks noChangeArrowheads="1"/>
          </p:cNvSpPr>
          <p:nvPr/>
        </p:nvSpPr>
        <p:spPr bwMode="auto">
          <a:xfrm>
            <a:off x="114300" y="7802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725" name="Text Box 203"/>
          <p:cNvSpPr txBox="1">
            <a:spLocks noChangeArrowheads="1"/>
          </p:cNvSpPr>
          <p:nvPr/>
        </p:nvSpPr>
        <p:spPr bwMode="auto">
          <a:xfrm>
            <a:off x="1476375" y="3284538"/>
            <a:ext cx="611981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imes New Roman" pitchFamily="18" charset="0"/>
              </a:rPr>
              <a:t>VY_32_INOVACE_16_PŘV_LES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59" name="Group 87"/>
          <p:cNvGraphicFramePr>
            <a:graphicFrameLocks noGrp="1"/>
          </p:cNvGraphicFramePr>
          <p:nvPr>
            <p:ph idx="1"/>
          </p:nvPr>
        </p:nvGraphicFramePr>
        <p:xfrm>
          <a:off x="611188" y="908050"/>
          <a:ext cx="8281987" cy="5460683"/>
        </p:xfrm>
        <a:graphic>
          <a:graphicData uri="http://schemas.openxmlformats.org/drawingml/2006/table">
            <a:tbl>
              <a:tblPr/>
              <a:tblGrid>
                <a:gridCol w="1439862"/>
                <a:gridCol w="3709988"/>
                <a:gridCol w="3132137"/>
              </a:tblGrid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Přírodověda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Přírodní společenství les – listnaté a jehličnaté stromy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74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učí poznávat listnaté  a jehličnaté stromy v lese. Vysvětlí rozdíl mezi listnatými a jehličnatými stromy. Vyjmenují nejznámější lesní stromy, pojmenují je dle ilustrací.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Poznávání nejznámějších lesních stromů.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Keře, stromy, listy, jehlice, plody, květy.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Ivo Dostál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stupeň ZŠ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  a  5.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Školní vzdělávací program pro základní vzdělávání, 793/2009 , Škola pro každého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 13 snímků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797" name="Text Box 63"/>
          <p:cNvSpPr txBox="1">
            <a:spLocks noChangeArrowheads="1"/>
          </p:cNvSpPr>
          <p:nvPr/>
        </p:nvSpPr>
        <p:spPr bwMode="auto">
          <a:xfrm>
            <a:off x="3132138" y="188913"/>
            <a:ext cx="25923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 b="1">
                <a:solidFill>
                  <a:srgbClr val="000000"/>
                </a:solidFill>
                <a:latin typeface="Calibri" pitchFamily="34" charset="0"/>
              </a:rPr>
              <a:t>ANOTACE</a:t>
            </a: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07950" y="1700213"/>
            <a:ext cx="8280400" cy="3127375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5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Přírodní společenství les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/>
            </a:r>
            <a:b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/>
            </a:r>
            <a:b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- listnaté  a jehličnaté stromy </a:t>
            </a:r>
            <a:r>
              <a:rPr lang="cs-CZ" sz="32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-</a:t>
            </a:r>
            <a:endParaRPr lang="cs-CZ" sz="5600" b="1" dirty="0">
              <a:solidFill>
                <a:srgbClr val="0066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32770" name="AutoShape 8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021388"/>
            <a:ext cx="287338" cy="2159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6633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body" sz="half" idx="1"/>
          </p:nvPr>
        </p:nvSpPr>
        <p:spPr>
          <a:xfrm>
            <a:off x="611188" y="333375"/>
            <a:ext cx="7848600" cy="1582738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900" smtClean="0"/>
              <a:t>Rozhodující rostlinou v lesního společenstva jsou stromy.Podle toho,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900" smtClean="0"/>
              <a:t>které stromy v lese převažují, rozlišujeme </a:t>
            </a:r>
            <a:r>
              <a:rPr lang="cs-CZ" sz="1900" b="1" u="sng" smtClean="0">
                <a:solidFill>
                  <a:srgbClr val="006600"/>
                </a:solidFill>
              </a:rPr>
              <a:t>lesy jehličnaté, listnaté a smíšené.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900" smtClean="0"/>
              <a:t>	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900" smtClean="0"/>
              <a:t>Typ lesa se mění v závislosti na  nadmořské výšce.</a:t>
            </a:r>
            <a:endParaRPr lang="cs-CZ" sz="300" smtClean="0"/>
          </a:p>
        </p:txBody>
      </p:sp>
      <p:pic>
        <p:nvPicPr>
          <p:cNvPr id="8195" name="Picture 3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5403850" y="2039938"/>
            <a:ext cx="2439988" cy="1831975"/>
          </a:xfrm>
        </p:spPr>
      </p:pic>
      <p:pic>
        <p:nvPicPr>
          <p:cNvPr id="8196" name="Picture 4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/>
          <a:srcRect/>
          <a:stretch>
            <a:fillRect/>
          </a:stretch>
        </p:blipFill>
        <p:spPr>
          <a:xfrm>
            <a:off x="5389563" y="4095750"/>
            <a:ext cx="2495550" cy="1873250"/>
          </a:xfrm>
        </p:spPr>
      </p:pic>
      <p:sp>
        <p:nvSpPr>
          <p:cNvPr id="34820" name="Zástupný symbol pro zápatí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altLang="en-US" smtClean="0"/>
              <a:t>lesy- rozdělení</a:t>
            </a:r>
          </a:p>
        </p:txBody>
      </p:sp>
      <p:sp>
        <p:nvSpPr>
          <p:cNvPr id="34821" name="AutoShape 5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87337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663300"/>
              </a:solidFill>
              <a:latin typeface="Calibri" pitchFamily="34" charset="0"/>
            </a:endParaRPr>
          </a:p>
        </p:txBody>
      </p:sp>
      <p:sp>
        <p:nvSpPr>
          <p:cNvPr id="34822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021388"/>
            <a:ext cx="287338" cy="2159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663300"/>
              </a:solidFill>
              <a:latin typeface="Calibri" pitchFamily="34" charset="0"/>
            </a:endParaRPr>
          </a:p>
        </p:txBody>
      </p:sp>
      <p:sp>
        <p:nvSpPr>
          <p:cNvPr id="8199" name="Text Box 7"/>
          <p:cNvSpPr txBox="1">
            <a:spLocks noChangeArrowheads="1"/>
          </p:cNvSpPr>
          <p:nvPr/>
        </p:nvSpPr>
        <p:spPr bwMode="auto">
          <a:xfrm>
            <a:off x="611188" y="4437063"/>
            <a:ext cx="4897437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Ve vyšších polohách rostly původně smíšené</a:t>
            </a:r>
          </a:p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lesy, ve kterých převažovaly duby a habry, </a:t>
            </a:r>
          </a:p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na ně navazovaly bučiny a v horách tvořily </a:t>
            </a:r>
          </a:p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přirozený porost smrkové lesy</a:t>
            </a:r>
            <a:endParaRPr lang="cs-CZ" sz="170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8200" name="Text Box 8"/>
          <p:cNvSpPr txBox="1">
            <a:spLocks noChangeArrowheads="1"/>
          </p:cNvSpPr>
          <p:nvPr/>
        </p:nvSpPr>
        <p:spPr bwMode="auto">
          <a:xfrm>
            <a:off x="684213" y="2492375"/>
            <a:ext cx="4392612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Pro nížiny a povodí větších řek jsou typické listnaté lužní lesy.</a:t>
            </a:r>
          </a:p>
          <a:p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pPr>
              <a:spcBef>
                <a:spcPct val="50000"/>
              </a:spcBef>
            </a:pPr>
            <a:endParaRPr lang="cs-CZ" sz="17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1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1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1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40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 nodePh="1">
                                  <p:stCondLst>
                                    <p:cond delay="1000"/>
                                  </p:stCondLst>
                                  <p:endCondLst>
                                    <p:cond evt="begin" delay="0">
                                      <p:tn val="4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 build="p"/>
      <p:bldP spid="8196" grpId="0"/>
      <p:bldP spid="8199" grpId="0"/>
      <p:bldP spid="820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908050"/>
            <a:ext cx="5327650" cy="158432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1700" smtClean="0"/>
              <a:t>V jehličnatém lese převažují jehličnaté stromy </a:t>
            </a:r>
          </a:p>
          <a:p>
            <a:pPr>
              <a:buFont typeface="Wingdings" pitchFamily="2" charset="2"/>
              <a:buNone/>
            </a:pPr>
            <a:r>
              <a:rPr lang="cs-CZ" sz="1700" smtClean="0"/>
              <a:t>jehličnany.</a:t>
            </a:r>
          </a:p>
          <a:p>
            <a:pPr>
              <a:buFont typeface="Wingdings" pitchFamily="2" charset="2"/>
              <a:buNone/>
            </a:pPr>
            <a:endParaRPr lang="cs-CZ" sz="1700" smtClean="0"/>
          </a:p>
          <a:p>
            <a:pPr>
              <a:buFont typeface="Wingdings" pitchFamily="2" charset="2"/>
              <a:buNone/>
            </a:pPr>
            <a:r>
              <a:rPr lang="cs-CZ" sz="1700" smtClean="0"/>
              <a:t>Jehličnany mají listy přeměněny na pichlavé jehličky.</a:t>
            </a:r>
          </a:p>
        </p:txBody>
      </p:sp>
      <p:pic>
        <p:nvPicPr>
          <p:cNvPr id="12291" name="Picture 3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5864225" y="908050"/>
            <a:ext cx="2049463" cy="1639888"/>
          </a:xfrm>
        </p:spPr>
      </p:pic>
      <p:pic>
        <p:nvPicPr>
          <p:cNvPr id="12294" name="Picture 6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/>
          <a:srcRect/>
          <a:stretch>
            <a:fillRect/>
          </a:stretch>
        </p:blipFill>
        <p:spPr>
          <a:xfrm>
            <a:off x="5867400" y="2708275"/>
            <a:ext cx="2049463" cy="1573213"/>
          </a:xfrm>
        </p:spPr>
      </p:pic>
      <p:sp>
        <p:nvSpPr>
          <p:cNvPr id="36868" name="Zástupný symbol pro zápatí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altLang="en-US" smtClean="0"/>
              <a:t>jehličnaté  lesy - rozdělení</a:t>
            </a:r>
          </a:p>
        </p:txBody>
      </p:sp>
      <p:sp>
        <p:nvSpPr>
          <p:cNvPr id="36869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87337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663300"/>
              </a:solidFill>
              <a:latin typeface="Calibri" pitchFamily="34" charset="0"/>
            </a:endParaRPr>
          </a:p>
        </p:txBody>
      </p:sp>
      <p:sp>
        <p:nvSpPr>
          <p:cNvPr id="36870" name="AutoShape 5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021388"/>
            <a:ext cx="287338" cy="2159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663300"/>
              </a:solidFill>
              <a:latin typeface="Calibri" pitchFamily="34" charset="0"/>
            </a:endParaRPr>
          </a:p>
        </p:txBody>
      </p:sp>
      <p:pic>
        <p:nvPicPr>
          <p:cNvPr id="12295" name="Picture 7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867400" y="4437063"/>
            <a:ext cx="2049463" cy="153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6" name="Text Box 8"/>
          <p:cNvSpPr txBox="1">
            <a:spLocks noChangeArrowheads="1"/>
          </p:cNvSpPr>
          <p:nvPr/>
        </p:nvSpPr>
        <p:spPr bwMode="auto">
          <a:xfrm>
            <a:off x="468313" y="4724400"/>
            <a:ext cx="5040312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rgbClr val="CC9900"/>
              </a:buClr>
              <a:buSzPct val="65000"/>
              <a:buFont typeface="Wingdings" pitchFamily="2" charset="2"/>
              <a:buNone/>
            </a:pPr>
            <a:r>
              <a:rPr lang="cs-CZ" sz="1700">
                <a:solidFill>
                  <a:srgbClr val="000000"/>
                </a:solidFill>
                <a:latin typeface="Calibri" pitchFamily="34" charset="0"/>
              </a:rPr>
              <a:t>Dalším naším velmi rozšířeným stromem je </a:t>
            </a:r>
            <a:r>
              <a:rPr lang="cs-CZ" sz="1700" b="1">
                <a:solidFill>
                  <a:srgbClr val="000000"/>
                </a:solidFill>
                <a:latin typeface="Calibri" pitchFamily="34" charset="0"/>
              </a:rPr>
              <a:t>borovice  lesní</a:t>
            </a:r>
            <a:r>
              <a:rPr lang="cs-CZ" sz="1700">
                <a:solidFill>
                  <a:srgbClr val="000000"/>
                </a:solidFill>
                <a:latin typeface="Calibri" pitchFamily="34" charset="0"/>
              </a:rPr>
              <a:t>. Lesy, ve kterých převládají borovice nazýváme </a:t>
            </a:r>
            <a:r>
              <a:rPr lang="cs-CZ" sz="1700" u="sng">
                <a:solidFill>
                  <a:srgbClr val="000000"/>
                </a:solidFill>
                <a:latin typeface="Calibri" pitchFamily="34" charset="0"/>
              </a:rPr>
              <a:t>bory</a:t>
            </a:r>
            <a:r>
              <a:rPr lang="cs-CZ" sz="170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>
              <a:spcBef>
                <a:spcPct val="50000"/>
              </a:spcBef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2297" name="Text Box 9"/>
          <p:cNvSpPr txBox="1">
            <a:spLocks noChangeArrowheads="1"/>
          </p:cNvSpPr>
          <p:nvPr/>
        </p:nvSpPr>
        <p:spPr bwMode="auto">
          <a:xfrm>
            <a:off x="539750" y="3141663"/>
            <a:ext cx="5111750" cy="1100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rgbClr val="CC9900"/>
              </a:buClr>
              <a:buSzPct val="65000"/>
              <a:buFont typeface="Wingdings" pitchFamily="2" charset="2"/>
              <a:buNone/>
            </a:pPr>
            <a:r>
              <a:rPr lang="cs-CZ" sz="1700">
                <a:solidFill>
                  <a:srgbClr val="000000"/>
                </a:solidFill>
                <a:latin typeface="Calibri" pitchFamily="34" charset="0"/>
              </a:rPr>
              <a:t>Naším nejrozšířenějším  jehličnatým stromem je </a:t>
            </a:r>
            <a:r>
              <a:rPr lang="cs-CZ" sz="1700" b="1">
                <a:solidFill>
                  <a:srgbClr val="000000"/>
                </a:solidFill>
                <a:latin typeface="Calibri" pitchFamily="34" charset="0"/>
              </a:rPr>
              <a:t>smrk ztepilý</a:t>
            </a:r>
            <a:r>
              <a:rPr lang="cs-CZ" sz="1700">
                <a:solidFill>
                  <a:srgbClr val="000000"/>
                </a:solidFill>
                <a:latin typeface="Calibri" pitchFamily="34" charset="0"/>
              </a:rPr>
              <a:t>. Lesy, ve kterých převažují smrky, nazýváme </a:t>
            </a:r>
            <a:r>
              <a:rPr lang="cs-CZ" sz="1700" u="sng">
                <a:solidFill>
                  <a:srgbClr val="000000"/>
                </a:solidFill>
                <a:latin typeface="Calibri" pitchFamily="34" charset="0"/>
              </a:rPr>
              <a:t>smrčiny</a:t>
            </a:r>
            <a:r>
              <a:rPr lang="cs-CZ" sz="170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>
              <a:spcBef>
                <a:spcPct val="50000"/>
              </a:spcBef>
            </a:pPr>
            <a:endParaRPr lang="cs-CZ" sz="17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2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2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2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 build="allAtOnce"/>
      <p:bldP spid="1229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333375"/>
            <a:ext cx="8145463" cy="55800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1700" smtClean="0"/>
              <a:t>	V jehličnatých lesích nejčastěji uvidíte </a:t>
            </a:r>
            <a:r>
              <a:rPr lang="cs-CZ" sz="1800" b="1" u="sng" smtClean="0"/>
              <a:t>smrk ztepilý</a:t>
            </a:r>
            <a:r>
              <a:rPr lang="cs-CZ" sz="1700" smtClean="0"/>
              <a:t>. </a:t>
            </a:r>
          </a:p>
          <a:p>
            <a:pPr>
              <a:buFont typeface="Wingdings" pitchFamily="2" charset="2"/>
              <a:buNone/>
            </a:pPr>
            <a:r>
              <a:rPr lang="cs-CZ" sz="1700" smtClean="0"/>
              <a:t>	Velmi rozšířená je také  </a:t>
            </a:r>
            <a:r>
              <a:rPr lang="cs-CZ" sz="1800" b="1" u="sng" smtClean="0"/>
              <a:t>borovice lesní</a:t>
            </a:r>
            <a:r>
              <a:rPr lang="cs-CZ" sz="1700" smtClean="0"/>
              <a:t>.  Na okrajích lesů velmi často roste </a:t>
            </a:r>
          </a:p>
          <a:p>
            <a:pPr>
              <a:buFont typeface="Wingdings" pitchFamily="2" charset="2"/>
              <a:buNone/>
            </a:pPr>
            <a:r>
              <a:rPr lang="cs-CZ" sz="1700" smtClean="0"/>
              <a:t>	</a:t>
            </a:r>
            <a:r>
              <a:rPr lang="cs-CZ" sz="1800" b="1" u="sng" smtClean="0"/>
              <a:t>modřín opadavý</a:t>
            </a:r>
            <a:r>
              <a:rPr lang="cs-CZ" sz="1700" smtClean="0"/>
              <a:t> – náš jediný opadavý jehličnatý strom.</a:t>
            </a:r>
          </a:p>
          <a:p>
            <a:pPr>
              <a:buFont typeface="Wingdings" pitchFamily="2" charset="2"/>
              <a:buNone/>
            </a:pPr>
            <a:r>
              <a:rPr lang="cs-CZ" sz="1700" smtClean="0"/>
              <a:t>	V neznečištěných oblastech se vyskytuje  </a:t>
            </a:r>
            <a:r>
              <a:rPr lang="cs-CZ" sz="1800" b="1" u="sng" smtClean="0"/>
              <a:t>jedle bělokorá</a:t>
            </a:r>
            <a:r>
              <a:rPr lang="cs-CZ" sz="1700" smtClean="0"/>
              <a:t>.  Vzácně se v lesích vyskytuje jedovatý  </a:t>
            </a:r>
            <a:r>
              <a:rPr lang="cs-CZ" sz="1800" b="1" u="sng" smtClean="0"/>
              <a:t>tis červený</a:t>
            </a:r>
            <a:r>
              <a:rPr lang="cs-CZ" sz="1700" smtClean="0"/>
              <a:t>.  Na mýtinách velmi často roste pichlavý  </a:t>
            </a:r>
            <a:r>
              <a:rPr lang="cs-CZ" sz="1800" b="1" u="sng" smtClean="0"/>
              <a:t>jalovec obecný</a:t>
            </a:r>
            <a:r>
              <a:rPr lang="cs-CZ" sz="1800" smtClean="0"/>
              <a:t>.</a:t>
            </a:r>
            <a:r>
              <a:rPr lang="cs-CZ" sz="1800" b="1" smtClean="0"/>
              <a:t> </a:t>
            </a:r>
          </a:p>
          <a:p>
            <a:pPr>
              <a:buFont typeface="Wingdings" pitchFamily="2" charset="2"/>
              <a:buNone/>
            </a:pPr>
            <a:endParaRPr lang="cs-CZ" sz="1800" b="1" smtClean="0"/>
          </a:p>
        </p:txBody>
      </p:sp>
      <p:sp>
        <p:nvSpPr>
          <p:cNvPr id="38914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3111500" y="6237288"/>
            <a:ext cx="2366963" cy="365125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altLang="en-US" smtClean="0"/>
              <a:t>jehličnaté  stromy</a:t>
            </a:r>
          </a:p>
        </p:txBody>
      </p:sp>
      <p:pic>
        <p:nvPicPr>
          <p:cNvPr id="3891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0250" y="2097088"/>
            <a:ext cx="7127875" cy="392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916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87337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663300"/>
              </a:solidFill>
              <a:latin typeface="Calibri" pitchFamily="34" charset="0"/>
            </a:endParaRPr>
          </a:p>
        </p:txBody>
      </p:sp>
      <p:sp>
        <p:nvSpPr>
          <p:cNvPr id="38917" name="AutoShape 5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021388"/>
            <a:ext cx="287338" cy="2159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6633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body" sz="half" idx="1"/>
          </p:nvPr>
        </p:nvSpPr>
        <p:spPr>
          <a:xfrm>
            <a:off x="15875" y="476250"/>
            <a:ext cx="5338763" cy="2736850"/>
          </a:xfrm>
        </p:spPr>
        <p:txBody>
          <a:bodyPr rtlCol="0">
            <a:normAutofit fontScale="47500" lnSpcReduction="20000"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38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4200" dirty="0">
                <a:latin typeface="Arial" pitchFamily="34" charset="0"/>
                <a:cs typeface="Arial" pitchFamily="34" charset="0"/>
              </a:rPr>
              <a:t>V listnatém lese převládají listnaté stromy. </a:t>
            </a:r>
          </a:p>
          <a:p>
            <a:pPr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4200" dirty="0">
              <a:latin typeface="Arial" pitchFamily="34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4200" dirty="0">
                <a:latin typeface="Arial" pitchFamily="34" charset="0"/>
                <a:cs typeface="Arial" pitchFamily="34" charset="0"/>
              </a:rPr>
              <a:t>	Naším nejrozšířenějším listnatým stromem je </a:t>
            </a:r>
            <a:r>
              <a:rPr lang="cs-CZ" sz="4500" b="1" u="sng" dirty="0">
                <a:latin typeface="Arial" pitchFamily="34" charset="0"/>
                <a:cs typeface="Arial" pitchFamily="34" charset="0"/>
              </a:rPr>
              <a:t>buk lesní</a:t>
            </a:r>
            <a:r>
              <a:rPr lang="cs-CZ" sz="4500" dirty="0">
                <a:latin typeface="Arial" pitchFamily="34" charset="0"/>
                <a:cs typeface="Arial" pitchFamily="34" charset="0"/>
              </a:rPr>
              <a:t>. </a:t>
            </a:r>
          </a:p>
          <a:p>
            <a:pPr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4200" dirty="0">
                <a:latin typeface="Arial" pitchFamily="34" charset="0"/>
                <a:cs typeface="Arial" pitchFamily="34" charset="0"/>
              </a:rPr>
              <a:t>	</a:t>
            </a:r>
          </a:p>
          <a:p>
            <a:pPr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4200" dirty="0">
                <a:latin typeface="Arial" pitchFamily="34" charset="0"/>
                <a:cs typeface="Arial" pitchFamily="34" charset="0"/>
              </a:rPr>
              <a:t>	Les tvořený jen buky se nazývá </a:t>
            </a:r>
            <a:r>
              <a:rPr lang="cs-CZ" sz="4200" u="sng" dirty="0">
                <a:latin typeface="Arial" pitchFamily="34" charset="0"/>
                <a:cs typeface="Arial" pitchFamily="34" charset="0"/>
              </a:rPr>
              <a:t>bučina</a:t>
            </a:r>
            <a:r>
              <a:rPr lang="cs-CZ" sz="4200" dirty="0">
                <a:latin typeface="Arial" pitchFamily="34" charset="0"/>
                <a:cs typeface="Arial" pitchFamily="34" charset="0"/>
              </a:rPr>
              <a:t>. </a:t>
            </a:r>
          </a:p>
          <a:p>
            <a:pPr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1900" dirty="0"/>
          </a:p>
          <a:p>
            <a:pPr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1900" dirty="0"/>
              <a:t>	</a:t>
            </a:r>
          </a:p>
          <a:p>
            <a:pPr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1900" dirty="0"/>
              <a:t>	</a:t>
            </a:r>
          </a:p>
          <a:p>
            <a:pPr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1900" dirty="0"/>
          </a:p>
          <a:p>
            <a:pPr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1900" dirty="0"/>
          </a:p>
          <a:p>
            <a:pPr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1900" dirty="0"/>
              <a:t>	</a:t>
            </a:r>
          </a:p>
          <a:p>
            <a:pPr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1900" dirty="0"/>
          </a:p>
        </p:txBody>
      </p:sp>
      <p:pic>
        <p:nvPicPr>
          <p:cNvPr id="16387" name="Picture 3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5508625" y="476250"/>
            <a:ext cx="2000250" cy="2668588"/>
          </a:xfrm>
        </p:spPr>
      </p:pic>
      <p:pic>
        <p:nvPicPr>
          <p:cNvPr id="16388" name="Picture 4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/>
          <a:srcRect/>
          <a:stretch>
            <a:fillRect/>
          </a:stretch>
        </p:blipFill>
        <p:spPr>
          <a:xfrm>
            <a:off x="5508625" y="3500438"/>
            <a:ext cx="2016125" cy="2689225"/>
          </a:xfrm>
        </p:spPr>
      </p:pic>
      <p:sp>
        <p:nvSpPr>
          <p:cNvPr id="40964" name="Zástupný symbol pro zápatí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altLang="en-US" smtClean="0"/>
              <a:t>listnatý les - stromy</a:t>
            </a:r>
          </a:p>
        </p:txBody>
      </p:sp>
      <p:sp>
        <p:nvSpPr>
          <p:cNvPr id="40965" name="AutoShape 5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87337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663300"/>
              </a:solidFill>
              <a:latin typeface="Calibri" pitchFamily="34" charset="0"/>
            </a:endParaRPr>
          </a:p>
        </p:txBody>
      </p:sp>
      <p:sp>
        <p:nvSpPr>
          <p:cNvPr id="40966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021388"/>
            <a:ext cx="287338" cy="2159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663300"/>
              </a:solidFill>
              <a:latin typeface="Calibri" pitchFamily="34" charset="0"/>
            </a:endParaRPr>
          </a:p>
        </p:txBody>
      </p:sp>
      <p:sp>
        <p:nvSpPr>
          <p:cNvPr id="16391" name="Text Box 7"/>
          <p:cNvSpPr txBox="1">
            <a:spLocks noChangeArrowheads="1"/>
          </p:cNvSpPr>
          <p:nvPr/>
        </p:nvSpPr>
        <p:spPr bwMode="auto">
          <a:xfrm>
            <a:off x="107950" y="4076700"/>
            <a:ext cx="4968875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cs typeface="Arial" charset="0"/>
              </a:rPr>
              <a:t>Lesy, ve kterých převažují duby </a:t>
            </a:r>
          </a:p>
          <a:p>
            <a:r>
              <a:rPr lang="cs-CZ" sz="2000">
                <a:cs typeface="Arial" charset="0"/>
              </a:rPr>
              <a:t>(např. </a:t>
            </a:r>
            <a:r>
              <a:rPr lang="cs-CZ" sz="2100" b="1" u="sng">
                <a:solidFill>
                  <a:srgbClr val="000000"/>
                </a:solidFill>
                <a:cs typeface="Arial" charset="0"/>
              </a:rPr>
              <a:t>dub letní</a:t>
            </a:r>
            <a:r>
              <a:rPr lang="cs-CZ" sz="2100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>
                <a:solidFill>
                  <a:srgbClr val="000000"/>
                </a:solidFill>
                <a:cs typeface="Arial" charset="0"/>
              </a:rPr>
              <a:t>), </a:t>
            </a:r>
            <a:r>
              <a:rPr lang="cs-CZ" sz="2000">
                <a:cs typeface="Arial" charset="0"/>
              </a:rPr>
              <a:t>nazýváme</a:t>
            </a:r>
            <a:r>
              <a:rPr lang="cs-CZ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2000" u="sng">
                <a:solidFill>
                  <a:srgbClr val="000000"/>
                </a:solidFill>
                <a:cs typeface="Arial" charset="0"/>
              </a:rPr>
              <a:t>doubravy</a:t>
            </a:r>
            <a:r>
              <a:rPr lang="cs-CZ" sz="2000">
                <a:solidFill>
                  <a:srgbClr val="000000"/>
                </a:solidFill>
                <a:cs typeface="Arial" charset="0"/>
              </a:rPr>
              <a:t>. </a:t>
            </a:r>
            <a:endParaRPr lang="cs-CZ">
              <a:solidFill>
                <a:srgbClr val="000000"/>
              </a:solidFill>
              <a:cs typeface="Arial" charset="0"/>
            </a:endParaRPr>
          </a:p>
          <a:p>
            <a:pPr>
              <a:spcBef>
                <a:spcPct val="50000"/>
              </a:spcBef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4" presetID="16" presetClass="entr" presetSubtype="2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6" dur="5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8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  <p:bldP spid="1639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7" name="Picture 5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971550" y="3644900"/>
            <a:ext cx="2952750" cy="2214563"/>
          </a:xfrm>
        </p:spPr>
      </p:pic>
      <p:pic>
        <p:nvPicPr>
          <p:cNvPr id="18438" name="Picture 6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/>
          <a:srcRect/>
          <a:stretch>
            <a:fillRect/>
          </a:stretch>
        </p:blipFill>
        <p:spPr>
          <a:xfrm>
            <a:off x="5153025" y="3644900"/>
            <a:ext cx="2909888" cy="2189163"/>
          </a:xfrm>
        </p:spPr>
      </p:pic>
      <p:pic>
        <p:nvPicPr>
          <p:cNvPr id="18439" name="Picture 7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/>
          <a:srcRect/>
          <a:stretch>
            <a:fillRect/>
          </a:stretch>
        </p:blipFill>
        <p:spPr>
          <a:xfrm>
            <a:off x="5148263" y="549275"/>
            <a:ext cx="2919412" cy="2189163"/>
          </a:xfrm>
        </p:spPr>
      </p:pic>
      <p:sp>
        <p:nvSpPr>
          <p:cNvPr id="43012" name="Zástupný symbol pro zápatí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altLang="en-US" smtClean="0"/>
              <a:t>listnatý les - stromy</a:t>
            </a:r>
          </a:p>
        </p:txBody>
      </p:sp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611188" y="404813"/>
            <a:ext cx="4465637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	</a:t>
            </a:r>
          </a:p>
          <a:p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 sz="2000">
                <a:solidFill>
                  <a:srgbClr val="000000"/>
                </a:solidFill>
                <a:cs typeface="Arial" charset="0"/>
              </a:rPr>
              <a:t>V lesích roste i </a:t>
            </a:r>
            <a:r>
              <a:rPr lang="cs-CZ" sz="2100" b="1" u="sng">
                <a:solidFill>
                  <a:srgbClr val="000000"/>
                </a:solidFill>
                <a:cs typeface="Arial" charset="0"/>
              </a:rPr>
              <a:t>habr obecný</a:t>
            </a:r>
            <a:r>
              <a:rPr lang="cs-CZ" sz="2000">
                <a:solidFill>
                  <a:srgbClr val="000000"/>
                </a:solidFill>
                <a:cs typeface="Arial" charset="0"/>
              </a:rPr>
              <a:t>,</a:t>
            </a:r>
          </a:p>
        </p:txBody>
      </p:sp>
      <p:sp>
        <p:nvSpPr>
          <p:cNvPr id="43014" name="AutoShape 3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87337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663300"/>
              </a:solidFill>
              <a:latin typeface="Calibri" pitchFamily="34" charset="0"/>
            </a:endParaRPr>
          </a:p>
        </p:txBody>
      </p:sp>
      <p:sp>
        <p:nvSpPr>
          <p:cNvPr id="43015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021388"/>
            <a:ext cx="287338" cy="2159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663300"/>
              </a:solidFill>
              <a:latin typeface="Calibri" pitchFamily="34" charset="0"/>
            </a:endParaRPr>
          </a:p>
        </p:txBody>
      </p:sp>
      <p:sp>
        <p:nvSpPr>
          <p:cNvPr id="18440" name="Text Box 8"/>
          <p:cNvSpPr txBox="1">
            <a:spLocks noChangeArrowheads="1"/>
          </p:cNvSpPr>
          <p:nvPr/>
        </p:nvSpPr>
        <p:spPr bwMode="auto">
          <a:xfrm>
            <a:off x="4356100" y="3068638"/>
            <a:ext cx="3600450" cy="41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solidFill>
                  <a:srgbClr val="000000"/>
                </a:solidFill>
                <a:cs typeface="Arial" charset="0"/>
              </a:rPr>
              <a:t>nebo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	       </a:t>
            </a:r>
            <a:r>
              <a:rPr lang="cs-CZ" sz="2100" b="1" u="sng">
                <a:solidFill>
                  <a:srgbClr val="000000"/>
                </a:solidFill>
                <a:cs typeface="Arial" charset="0"/>
              </a:rPr>
              <a:t>bříza bělokorá</a:t>
            </a:r>
            <a:r>
              <a:rPr lang="cs-CZ" sz="2100">
                <a:solidFill>
                  <a:srgbClr val="000000"/>
                </a:solidFill>
                <a:cs typeface="Arial" charset="0"/>
              </a:rPr>
              <a:t>.</a:t>
            </a:r>
          </a:p>
        </p:txBody>
      </p:sp>
      <p:sp>
        <p:nvSpPr>
          <p:cNvPr id="18441" name="Text Box 9"/>
          <p:cNvSpPr txBox="1">
            <a:spLocks noChangeArrowheads="1"/>
          </p:cNvSpPr>
          <p:nvPr/>
        </p:nvSpPr>
        <p:spPr bwMode="auto">
          <a:xfrm>
            <a:off x="755650" y="3068638"/>
            <a:ext cx="3743325" cy="41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rgbClr val="000000"/>
                </a:solidFill>
                <a:latin typeface="Calibri" pitchFamily="34" charset="0"/>
              </a:rPr>
              <a:t>	</a:t>
            </a:r>
            <a:r>
              <a:rPr lang="cs-CZ" sz="2100" b="1">
                <a:solidFill>
                  <a:srgbClr val="000000"/>
                </a:solidFill>
                <a:cs typeface="Arial" charset="0"/>
              </a:rPr>
              <a:t>   </a:t>
            </a:r>
            <a:r>
              <a:rPr lang="cs-CZ" sz="2100" b="1" u="sng">
                <a:solidFill>
                  <a:srgbClr val="000000"/>
                </a:solidFill>
                <a:cs typeface="Arial" charset="0"/>
              </a:rPr>
              <a:t>javor mléč</a:t>
            </a:r>
            <a:r>
              <a:rPr lang="cs-CZ" sz="2100">
                <a:solidFill>
                  <a:srgbClr val="000000"/>
                </a:solidFill>
                <a:cs typeface="Arial" charset="0"/>
              </a:rPr>
              <a:t>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18" presetClass="entr" presetSubtype="1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1000"/>
                                        <p:tgtEl>
                                          <p:spTgt spid="18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8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7" presetID="16" presetClass="entr" presetSubtype="2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9" dur="5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21" presetID="18" presetClass="entr" presetSubtype="1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5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5" presetID="3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40" grpId="0"/>
      <p:bldP spid="1844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body" sz="half" idx="1"/>
          </p:nvPr>
        </p:nvSpPr>
        <p:spPr>
          <a:xfrm>
            <a:off x="1122363" y="188913"/>
            <a:ext cx="6540500" cy="2016125"/>
          </a:xfrm>
        </p:spPr>
        <p:txBody>
          <a:bodyPr rtlCol="0">
            <a:normAutofit fontScale="25000" lnSpcReduction="20000"/>
          </a:bodyPr>
          <a:lstStyle/>
          <a:p>
            <a:pPr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1200" dirty="0"/>
              <a:t>		</a:t>
            </a:r>
          </a:p>
          <a:p>
            <a:pPr marL="0" indent="0" fontAlgn="auto">
              <a:lnSpc>
                <a:spcPct val="14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i="1" dirty="0" smtClean="0">
                <a:latin typeface="Arial" pitchFamily="34" charset="0"/>
                <a:cs typeface="Arial" pitchFamily="34" charset="0"/>
              </a:rPr>
              <a:t>Některé </a:t>
            </a:r>
            <a:r>
              <a:rPr lang="cs-CZ" sz="8000" i="1" dirty="0">
                <a:latin typeface="Arial" pitchFamily="34" charset="0"/>
                <a:cs typeface="Arial" pitchFamily="34" charset="0"/>
              </a:rPr>
              <a:t>lesy mají i své zvláštní názvy podle </a:t>
            </a:r>
            <a:r>
              <a:rPr lang="cs-CZ" sz="8000" i="1" dirty="0" err="1">
                <a:latin typeface="Arial" pitchFamily="34" charset="0"/>
                <a:cs typeface="Arial" pitchFamily="34" charset="0"/>
              </a:rPr>
              <a:t>toho,které</a:t>
            </a:r>
            <a:r>
              <a:rPr lang="cs-CZ" sz="8000" i="1" dirty="0">
                <a:latin typeface="Arial" pitchFamily="34" charset="0"/>
                <a:cs typeface="Arial" pitchFamily="34" charset="0"/>
              </a:rPr>
              <a:t> stromy v nich převážně rostou. Usuď ,co vyjadřují slova </a:t>
            </a:r>
            <a:r>
              <a:rPr lang="cs-CZ" sz="8000" i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80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bučina</a:t>
            </a:r>
            <a:r>
              <a:rPr lang="cs-CZ" sz="8000" b="1" i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 smrčina, doubrava</a:t>
            </a:r>
            <a:r>
              <a:rPr lang="cs-CZ" sz="80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3600" i="1" dirty="0">
              <a:solidFill>
                <a:schemeClr val="hlink"/>
              </a:solidFill>
              <a:latin typeface="Arial" pitchFamily="34" charset="0"/>
              <a:cs typeface="Arial" pitchFamily="34" charset="0"/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3600" i="1" dirty="0">
              <a:solidFill>
                <a:schemeClr val="hlink"/>
              </a:solidFill>
              <a:latin typeface="Arial" pitchFamily="34" charset="0"/>
              <a:cs typeface="Arial" pitchFamily="34" charset="0"/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1900" dirty="0"/>
              <a:t>	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1900" i="1" dirty="0" smtClean="0"/>
              <a:t>	</a:t>
            </a:r>
            <a:r>
              <a:rPr lang="cs-CZ" sz="7200" i="1" dirty="0" smtClean="0">
                <a:latin typeface="Arial" pitchFamily="34" charset="0"/>
                <a:cs typeface="Arial" pitchFamily="34" charset="0"/>
              </a:rPr>
              <a:t>Zde klikni ,zda-</a:t>
            </a:r>
            <a:r>
              <a:rPr lang="cs-CZ" sz="7200" i="1" dirty="0" err="1" smtClean="0">
                <a:latin typeface="Arial" pitchFamily="34" charset="0"/>
                <a:cs typeface="Arial" pitchFamily="34" charset="0"/>
              </a:rPr>
              <a:t>li</a:t>
            </a:r>
            <a:r>
              <a:rPr lang="cs-CZ" sz="7200" i="1" dirty="0" smtClean="0">
                <a:latin typeface="Arial" pitchFamily="34" charset="0"/>
                <a:cs typeface="Arial" pitchFamily="34" charset="0"/>
              </a:rPr>
              <a:t> jsi odpověděl(-a)  správně.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1200" dirty="0" smtClean="0"/>
              <a:t>	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1200" dirty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900" dirty="0">
                <a:latin typeface="Arial Black" pitchFamily="34" charset="0"/>
              </a:rPr>
              <a:t>	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900" dirty="0">
              <a:latin typeface="Arial Black" pitchFamily="34" charset="0"/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900" dirty="0">
              <a:latin typeface="Arial Black" pitchFamily="34" charset="0"/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900" dirty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1000" dirty="0"/>
              <a:t>			</a:t>
            </a:r>
            <a:endParaRPr lang="cs-CZ" sz="600" dirty="0"/>
          </a:p>
        </p:txBody>
      </p:sp>
      <p:pic>
        <p:nvPicPr>
          <p:cNvPr id="45058" name="Picture 3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231775" y="620713"/>
            <a:ext cx="666750" cy="666750"/>
          </a:xfrm>
        </p:spPr>
      </p:pic>
      <p:pic>
        <p:nvPicPr>
          <p:cNvPr id="22536" name="Picture 8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/>
          <a:srcRect/>
          <a:stretch>
            <a:fillRect/>
          </a:stretch>
        </p:blipFill>
        <p:spPr>
          <a:xfrm>
            <a:off x="1476375" y="2565400"/>
            <a:ext cx="352425" cy="379413"/>
          </a:xfrm>
        </p:spPr>
      </p:pic>
      <p:sp>
        <p:nvSpPr>
          <p:cNvPr id="45060" name="Zástupný symbol pro zápatí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altLang="en-US" smtClean="0"/>
              <a:t>otázky - les</a:t>
            </a:r>
          </a:p>
        </p:txBody>
      </p:sp>
      <p:sp>
        <p:nvSpPr>
          <p:cNvPr id="45061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87337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663300"/>
              </a:solidFill>
              <a:latin typeface="Calibri" pitchFamily="34" charset="0"/>
            </a:endParaRPr>
          </a:p>
        </p:txBody>
      </p:sp>
      <p:sp>
        <p:nvSpPr>
          <p:cNvPr id="45062" name="AutoShape 5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021388"/>
            <a:ext cx="287338" cy="2159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663300"/>
              </a:solidFill>
              <a:latin typeface="Calibri" pitchFamily="34" charset="0"/>
            </a:endParaRPr>
          </a:p>
        </p:txBody>
      </p:sp>
      <p:pic>
        <p:nvPicPr>
          <p:cNvPr id="22537" name="Picture 9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76375" y="3716338"/>
            <a:ext cx="352425" cy="379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8" name="Picture 1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76375" y="4941888"/>
            <a:ext cx="352425" cy="379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065" name="Text Box 12"/>
          <p:cNvSpPr txBox="1">
            <a:spLocks noChangeArrowheads="1"/>
          </p:cNvSpPr>
          <p:nvPr/>
        </p:nvSpPr>
        <p:spPr bwMode="auto">
          <a:xfrm>
            <a:off x="2268538" y="2565400"/>
            <a:ext cx="12239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rgbClr val="000000"/>
                </a:solidFill>
                <a:latin typeface="Calibri" pitchFamily="34" charset="0"/>
              </a:rPr>
              <a:t>bučina =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2541" name="Text Box 13"/>
          <p:cNvSpPr txBox="1">
            <a:spLocks noChangeArrowheads="1"/>
          </p:cNvSpPr>
          <p:nvPr/>
        </p:nvSpPr>
        <p:spPr bwMode="auto">
          <a:xfrm>
            <a:off x="3492500" y="2565400"/>
            <a:ext cx="15843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rgbClr val="000000"/>
                </a:solidFill>
                <a:latin typeface="Calibri" pitchFamily="34" charset="0"/>
              </a:rPr>
              <a:t>les bukový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45067" name="Text Box 14"/>
          <p:cNvSpPr txBox="1">
            <a:spLocks noChangeArrowheads="1"/>
          </p:cNvSpPr>
          <p:nvPr/>
        </p:nvSpPr>
        <p:spPr bwMode="auto">
          <a:xfrm>
            <a:off x="2268538" y="3716338"/>
            <a:ext cx="136683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rgbClr val="000000"/>
                </a:solidFill>
                <a:latin typeface="Calibri" pitchFamily="34" charset="0"/>
              </a:rPr>
              <a:t>smrčina =</a:t>
            </a:r>
          </a:p>
        </p:txBody>
      </p:sp>
      <p:sp>
        <p:nvSpPr>
          <p:cNvPr id="22543" name="Text Box 15"/>
          <p:cNvSpPr txBox="1">
            <a:spLocks noChangeArrowheads="1"/>
          </p:cNvSpPr>
          <p:nvPr/>
        </p:nvSpPr>
        <p:spPr bwMode="auto">
          <a:xfrm>
            <a:off x="3635375" y="3716338"/>
            <a:ext cx="17272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rgbClr val="000000"/>
                </a:solidFill>
                <a:latin typeface="Calibri" pitchFamily="34" charset="0"/>
              </a:rPr>
              <a:t>les smrkový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45069" name="Text Box 16"/>
          <p:cNvSpPr txBox="1">
            <a:spLocks noChangeArrowheads="1"/>
          </p:cNvSpPr>
          <p:nvPr/>
        </p:nvSpPr>
        <p:spPr bwMode="auto">
          <a:xfrm>
            <a:off x="2268538" y="4941888"/>
            <a:ext cx="14398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rgbClr val="000000"/>
                </a:solidFill>
                <a:latin typeface="Calibri" pitchFamily="34" charset="0"/>
              </a:rPr>
              <a:t>doubrava =</a:t>
            </a:r>
          </a:p>
        </p:txBody>
      </p:sp>
      <p:sp>
        <p:nvSpPr>
          <p:cNvPr id="22546" name="Text Box 18"/>
          <p:cNvSpPr txBox="1">
            <a:spLocks noChangeArrowheads="1"/>
          </p:cNvSpPr>
          <p:nvPr/>
        </p:nvSpPr>
        <p:spPr bwMode="auto">
          <a:xfrm>
            <a:off x="3708400" y="4941888"/>
            <a:ext cx="165417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rgbClr val="000000"/>
                </a:solidFill>
                <a:latin typeface="Calibri" pitchFamily="34" charset="0"/>
              </a:rPr>
              <a:t>les dubový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5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000"/>
                                        <p:tgtEl>
                                          <p:spTgt spid="22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3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25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1000"/>
                                        <p:tgtEl>
                                          <p:spTgt spid="22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3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25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ntr" presetSubtype="12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1000"/>
                                        <p:tgtEl>
                                          <p:spTgt spid="225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38"/>
                  </p:tgtEl>
                </p:cond>
              </p:nextCondLst>
            </p:seq>
          </p:childTnLst>
        </p:cTn>
      </p:par>
    </p:tnLst>
    <p:bldLst>
      <p:bldP spid="22541" grpId="0"/>
      <p:bldP spid="22543" grpId="0"/>
      <p:bldP spid="2254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971550" y="1773238"/>
            <a:ext cx="7488238" cy="3789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rgbClr val="663300"/>
                </a:solidFill>
                <a:cs typeface="Arial" charset="0"/>
              </a:rPr>
              <a:t>Listnaté stromy :</a:t>
            </a:r>
            <a:r>
              <a:rPr lang="cs-CZ" sz="1600">
                <a:solidFill>
                  <a:srgbClr val="663300"/>
                </a:solidFill>
                <a:cs typeface="Arial" charset="0"/>
              </a:rPr>
              <a:t> 	habr obecný, </a:t>
            </a:r>
          </a:p>
          <a:p>
            <a:r>
              <a:rPr lang="cs-CZ" sz="1600">
                <a:solidFill>
                  <a:srgbClr val="663300"/>
                </a:solidFill>
                <a:cs typeface="Arial" charset="0"/>
              </a:rPr>
              <a:t>		javor mléč, </a:t>
            </a:r>
          </a:p>
          <a:p>
            <a:r>
              <a:rPr lang="cs-CZ" sz="1600">
                <a:solidFill>
                  <a:srgbClr val="663300"/>
                </a:solidFill>
                <a:cs typeface="Arial" charset="0"/>
              </a:rPr>
              <a:t>		bříza bělokorá, </a:t>
            </a:r>
          </a:p>
          <a:p>
            <a:r>
              <a:rPr lang="cs-CZ" sz="1600">
                <a:solidFill>
                  <a:srgbClr val="663300"/>
                </a:solidFill>
                <a:cs typeface="Arial" charset="0"/>
              </a:rPr>
              <a:t>		buk lesní, </a:t>
            </a:r>
          </a:p>
          <a:p>
            <a:r>
              <a:rPr lang="cs-CZ" sz="1600">
                <a:solidFill>
                  <a:srgbClr val="663300"/>
                </a:solidFill>
                <a:cs typeface="Arial" charset="0"/>
              </a:rPr>
              <a:t>		dub letní, </a:t>
            </a:r>
          </a:p>
          <a:p>
            <a:r>
              <a:rPr lang="cs-CZ" sz="1600">
                <a:solidFill>
                  <a:srgbClr val="663300"/>
                </a:solidFill>
                <a:cs typeface="Arial" charset="0"/>
              </a:rPr>
              <a:t>		trnovník akát ,</a:t>
            </a:r>
          </a:p>
          <a:p>
            <a:r>
              <a:rPr lang="cs-CZ" sz="1600">
                <a:solidFill>
                  <a:srgbClr val="663300"/>
                </a:solidFill>
                <a:cs typeface="Arial" charset="0"/>
              </a:rPr>
              <a:t>		jeřáb obecný</a:t>
            </a:r>
          </a:p>
          <a:p>
            <a:endParaRPr lang="cs-CZ" sz="1600">
              <a:solidFill>
                <a:srgbClr val="663300"/>
              </a:solidFill>
              <a:cs typeface="Arial" charset="0"/>
            </a:endParaRPr>
          </a:p>
          <a:p>
            <a:r>
              <a:rPr lang="cs-CZ" sz="1600" b="1">
                <a:solidFill>
                  <a:srgbClr val="663300"/>
                </a:solidFill>
                <a:cs typeface="Arial" charset="0"/>
              </a:rPr>
              <a:t>Jehličnaté stromy :</a:t>
            </a:r>
            <a:r>
              <a:rPr lang="cs-CZ" sz="1600">
                <a:solidFill>
                  <a:srgbClr val="663300"/>
                </a:solidFill>
                <a:cs typeface="Arial" charset="0"/>
              </a:rPr>
              <a:t>  smrk ztepilý, </a:t>
            </a:r>
          </a:p>
          <a:p>
            <a:r>
              <a:rPr lang="cs-CZ" sz="1600">
                <a:solidFill>
                  <a:srgbClr val="663300"/>
                </a:solidFill>
                <a:cs typeface="Arial" charset="0"/>
              </a:rPr>
              <a:t>		borovice lesní, </a:t>
            </a:r>
          </a:p>
          <a:p>
            <a:r>
              <a:rPr lang="cs-CZ" sz="1600">
                <a:solidFill>
                  <a:srgbClr val="663300"/>
                </a:solidFill>
                <a:cs typeface="Arial" charset="0"/>
              </a:rPr>
              <a:t>		jedle bělokorá, </a:t>
            </a:r>
          </a:p>
          <a:p>
            <a:r>
              <a:rPr lang="cs-CZ" sz="1600">
                <a:solidFill>
                  <a:srgbClr val="663300"/>
                </a:solidFill>
                <a:cs typeface="Arial" charset="0"/>
              </a:rPr>
              <a:t>		modřín opadavý,</a:t>
            </a:r>
          </a:p>
          <a:p>
            <a:r>
              <a:rPr lang="cs-CZ" sz="1600">
                <a:solidFill>
                  <a:srgbClr val="663300"/>
                </a:solidFill>
                <a:cs typeface="Arial" charset="0"/>
              </a:rPr>
              <a:t>		tis červený, </a:t>
            </a:r>
          </a:p>
          <a:p>
            <a:r>
              <a:rPr lang="cs-CZ" sz="1600">
                <a:solidFill>
                  <a:srgbClr val="663300"/>
                </a:solidFill>
                <a:cs typeface="Arial" charset="0"/>
              </a:rPr>
              <a:t>		jalovec obecný</a:t>
            </a:r>
          </a:p>
          <a:p>
            <a:endParaRPr lang="cs-CZ">
              <a:solidFill>
                <a:srgbClr val="000000"/>
              </a:solidFill>
              <a:cs typeface="Arial" charset="0"/>
            </a:endParaRPr>
          </a:p>
        </p:txBody>
      </p:sp>
      <p:sp>
        <p:nvSpPr>
          <p:cNvPr id="47106" name="Rectangle 6"/>
          <p:cNvSpPr>
            <a:spLocks noChangeArrowheads="1"/>
          </p:cNvSpPr>
          <p:nvPr/>
        </p:nvSpPr>
        <p:spPr bwMode="auto">
          <a:xfrm>
            <a:off x="1042988" y="404813"/>
            <a:ext cx="6624637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>
                <a:solidFill>
                  <a:srgbClr val="000000"/>
                </a:solidFill>
                <a:cs typeface="Arial" charset="0"/>
              </a:rPr>
              <a:t>Zkus uvést alespoň tři stromy listnatého lesa a tři stromy  jehličnatého lesa</a:t>
            </a:r>
            <a:r>
              <a:rPr lang="cs-CZ">
                <a:solidFill>
                  <a:srgbClr val="000000"/>
                </a:solidFill>
                <a:cs typeface="Arial" charset="0"/>
              </a:rPr>
              <a:t> </a:t>
            </a:r>
          </a:p>
          <a:p>
            <a:endParaRPr lang="cs-CZ">
              <a:solidFill>
                <a:srgbClr val="000000"/>
              </a:solidFill>
              <a:cs typeface="Arial" charset="0"/>
            </a:endParaRPr>
          </a:p>
          <a:p>
            <a:r>
              <a:rPr lang="cs-CZ">
                <a:solidFill>
                  <a:srgbClr val="000000"/>
                </a:solidFill>
                <a:cs typeface="Arial" charset="0"/>
              </a:rPr>
              <a:t>	(Zde klikni pro kontrolu svých odpovědí )</a:t>
            </a:r>
          </a:p>
        </p:txBody>
      </p:sp>
      <p:sp>
        <p:nvSpPr>
          <p:cNvPr id="47107" name="AutoShape 8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87337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663300"/>
              </a:solidFill>
              <a:latin typeface="Calibri" pitchFamily="34" charset="0"/>
            </a:endParaRPr>
          </a:p>
        </p:txBody>
      </p:sp>
      <p:sp>
        <p:nvSpPr>
          <p:cNvPr id="47108" name="AutoShape 9">
            <a:hlinkClick r:id="" action="ppaction://noaction" highlightClick="1"/>
            <a:hlinkHover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8172450" y="6021388"/>
            <a:ext cx="287338" cy="2159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663300"/>
              </a:solidFill>
              <a:latin typeface="Calibri" pitchFamily="34" charset="0"/>
            </a:endParaRPr>
          </a:p>
        </p:txBody>
      </p:sp>
      <p:pic>
        <p:nvPicPr>
          <p:cNvPr id="67595" name="Picture 1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1196975"/>
            <a:ext cx="352425" cy="379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75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115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25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595"/>
                  </p:tgtEl>
                </p:cond>
              </p:nextCondLst>
            </p:seq>
          </p:childTnLst>
        </p:cTn>
      </p:par>
    </p:tnLst>
    <p:bldLst>
      <p:bldP spid="67589" grpId="0" build="p" advAuto="100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 sz="quarter"/>
          </p:nvPr>
        </p:nvSpPr>
        <p:spPr>
          <a:xfrm>
            <a:off x="457200" y="277813"/>
            <a:ext cx="7859713" cy="703262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Zkus  určit názvy stromů na obrázku – zkontrolujeme, co jsme se naučili.</a:t>
            </a:r>
            <a:endParaRPr lang="cs-CZ" sz="2000" dirty="0">
              <a:solidFill>
                <a:schemeClr val="tx1"/>
              </a:solidFill>
              <a:latin typeface="Arial" charset="0"/>
            </a:endParaRPr>
          </a:p>
        </p:txBody>
      </p:sp>
      <p:pic>
        <p:nvPicPr>
          <p:cNvPr id="48130" name="Picture 3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684213" y="981075"/>
            <a:ext cx="2127250" cy="1595438"/>
          </a:xfrm>
        </p:spPr>
      </p:pic>
      <p:pic>
        <p:nvPicPr>
          <p:cNvPr id="48131" name="Picture 4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/>
          <a:srcRect/>
          <a:stretch>
            <a:fillRect/>
          </a:stretch>
        </p:blipFill>
        <p:spPr>
          <a:xfrm>
            <a:off x="3348038" y="981075"/>
            <a:ext cx="2159000" cy="1619250"/>
          </a:xfrm>
        </p:spPr>
      </p:pic>
      <p:pic>
        <p:nvPicPr>
          <p:cNvPr id="48132" name="Picture 7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/>
          <a:srcRect/>
          <a:stretch>
            <a:fillRect/>
          </a:stretch>
        </p:blipFill>
        <p:spPr>
          <a:xfrm>
            <a:off x="684213" y="3141663"/>
            <a:ext cx="2159000" cy="1619250"/>
          </a:xfrm>
        </p:spPr>
      </p:pic>
      <p:pic>
        <p:nvPicPr>
          <p:cNvPr id="48133" name="Picture 5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6"/>
          <a:srcRect/>
          <a:stretch>
            <a:fillRect/>
          </a:stretch>
        </p:blipFill>
        <p:spPr>
          <a:xfrm>
            <a:off x="6011863" y="981075"/>
            <a:ext cx="2159000" cy="1619250"/>
          </a:xfrm>
        </p:spPr>
      </p:pic>
      <p:sp>
        <p:nvSpPr>
          <p:cNvPr id="48134" name="Zástupný symbol pro zápatí 7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altLang="en-US" smtClean="0"/>
              <a:t>stromy - otázky</a:t>
            </a:r>
          </a:p>
        </p:txBody>
      </p:sp>
      <p:sp>
        <p:nvSpPr>
          <p:cNvPr id="26630" name="Text Box 6"/>
          <p:cNvSpPr txBox="1">
            <a:spLocks noChangeArrowheads="1"/>
          </p:cNvSpPr>
          <p:nvPr/>
        </p:nvSpPr>
        <p:spPr bwMode="auto">
          <a:xfrm>
            <a:off x="684213" y="2565400"/>
            <a:ext cx="7632700" cy="274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>
                <a:solidFill>
                  <a:srgbClr val="663300"/>
                </a:solidFill>
                <a:latin typeface="Calibri" pitchFamily="34" charset="0"/>
              </a:rPr>
              <a:t>          jírovec maďal		               dub letní		        jalovec obecný</a:t>
            </a:r>
          </a:p>
          <a:p>
            <a:pPr>
              <a:spcBef>
                <a:spcPct val="50000"/>
              </a:spcBef>
            </a:pPr>
            <a:endParaRPr lang="cs-CZ" sz="1200" b="1">
              <a:solidFill>
                <a:srgbClr val="663300"/>
              </a:solidFill>
              <a:latin typeface="Calibri" pitchFamily="34" charset="0"/>
            </a:endParaRPr>
          </a:p>
          <a:p>
            <a:pPr>
              <a:spcBef>
                <a:spcPct val="50000"/>
              </a:spcBef>
            </a:pPr>
            <a:endParaRPr lang="cs-CZ" sz="1200" b="1">
              <a:solidFill>
                <a:srgbClr val="663300"/>
              </a:solidFill>
              <a:latin typeface="Calibri" pitchFamily="34" charset="0"/>
            </a:endParaRPr>
          </a:p>
          <a:p>
            <a:pPr>
              <a:spcBef>
                <a:spcPct val="50000"/>
              </a:spcBef>
            </a:pPr>
            <a:endParaRPr lang="cs-CZ" sz="1200" b="1">
              <a:solidFill>
                <a:srgbClr val="663300"/>
              </a:solidFill>
              <a:latin typeface="Calibri" pitchFamily="34" charset="0"/>
            </a:endParaRPr>
          </a:p>
          <a:p>
            <a:pPr>
              <a:spcBef>
                <a:spcPct val="50000"/>
              </a:spcBef>
            </a:pPr>
            <a:endParaRPr lang="cs-CZ" sz="1200" b="1">
              <a:solidFill>
                <a:srgbClr val="663300"/>
              </a:solidFill>
              <a:latin typeface="Calibri" pitchFamily="34" charset="0"/>
            </a:endParaRPr>
          </a:p>
          <a:p>
            <a:pPr>
              <a:spcBef>
                <a:spcPct val="50000"/>
              </a:spcBef>
            </a:pPr>
            <a:endParaRPr lang="cs-CZ" sz="1200" b="1">
              <a:solidFill>
                <a:srgbClr val="663300"/>
              </a:solidFill>
              <a:latin typeface="Calibri" pitchFamily="34" charset="0"/>
            </a:endParaRPr>
          </a:p>
          <a:p>
            <a:pPr>
              <a:spcBef>
                <a:spcPct val="50000"/>
              </a:spcBef>
            </a:pPr>
            <a:endParaRPr lang="cs-CZ" sz="1200" b="1">
              <a:solidFill>
                <a:srgbClr val="663300"/>
              </a:solidFill>
              <a:latin typeface="Calibri" pitchFamily="34" charset="0"/>
            </a:endParaRPr>
          </a:p>
          <a:p>
            <a:pPr>
              <a:spcBef>
                <a:spcPct val="50000"/>
              </a:spcBef>
            </a:pPr>
            <a:endParaRPr lang="cs-CZ" sz="1200" b="1">
              <a:solidFill>
                <a:srgbClr val="663300"/>
              </a:solidFill>
              <a:latin typeface="Calibri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200" b="1">
                <a:solidFill>
                  <a:srgbClr val="663300"/>
                </a:solidFill>
                <a:latin typeface="Calibri" pitchFamily="34" charset="0"/>
              </a:rPr>
              <a:t>             buk lesní		             tis červený		         bříza bělokorá</a:t>
            </a:r>
          </a:p>
          <a:p>
            <a:pPr>
              <a:spcBef>
                <a:spcPct val="50000"/>
              </a:spcBef>
            </a:pPr>
            <a:endParaRPr lang="cs-CZ" sz="1200" b="1">
              <a:solidFill>
                <a:srgbClr val="663300"/>
              </a:solidFill>
              <a:latin typeface="Calibri" pitchFamily="34" charset="0"/>
            </a:endParaRPr>
          </a:p>
        </p:txBody>
      </p:sp>
      <p:pic>
        <p:nvPicPr>
          <p:cNvPr id="48136" name="Picture 8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348038" y="3141663"/>
            <a:ext cx="215900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7" name="Picture 9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011863" y="3141663"/>
            <a:ext cx="21542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8138" name="Text Box 10"/>
          <p:cNvSpPr txBox="1">
            <a:spLocks noChangeArrowheads="1"/>
          </p:cNvSpPr>
          <p:nvPr/>
        </p:nvSpPr>
        <p:spPr bwMode="auto">
          <a:xfrm>
            <a:off x="1692275" y="5661025"/>
            <a:ext cx="611981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48139" name="Text Box 11"/>
          <p:cNvSpPr txBox="1">
            <a:spLocks noChangeArrowheads="1"/>
          </p:cNvSpPr>
          <p:nvPr/>
        </p:nvSpPr>
        <p:spPr bwMode="auto">
          <a:xfrm>
            <a:off x="2484438" y="5589588"/>
            <a:ext cx="417671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000000"/>
                </a:solidFill>
                <a:latin typeface="Calibri" pitchFamily="34" charset="0"/>
              </a:rPr>
              <a:t>Kliknutím se ti zobrazí správné odpovědi</a:t>
            </a:r>
          </a:p>
        </p:txBody>
      </p:sp>
      <p:pic>
        <p:nvPicPr>
          <p:cNvPr id="26636" name="Picture 12" descr="CG17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051050" y="5589588"/>
            <a:ext cx="352425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8141" name="AutoShape 13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87337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663300"/>
              </a:solidFill>
              <a:latin typeface="Calibri" pitchFamily="34" charset="0"/>
            </a:endParaRPr>
          </a:p>
        </p:txBody>
      </p:sp>
      <p:sp>
        <p:nvSpPr>
          <p:cNvPr id="48142" name="AutoShape 1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021388"/>
            <a:ext cx="287338" cy="2159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>
              <a:solidFill>
                <a:srgbClr val="6633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6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50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636"/>
                  </p:tgtEl>
                </p:cond>
              </p:nextCondLst>
            </p:seq>
          </p:childTnLst>
        </p:cTn>
      </p:par>
    </p:tnLst>
    <p:bldLst>
      <p:bldP spid="2663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1042988" y="476250"/>
            <a:ext cx="5976937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Použité zdroje:</a:t>
            </a:r>
          </a:p>
        </p:txBody>
      </p:sp>
      <p:sp>
        <p:nvSpPr>
          <p:cNvPr id="50178" name="TextovéPole 2"/>
          <p:cNvSpPr txBox="1">
            <a:spLocks noChangeArrowheads="1"/>
          </p:cNvSpPr>
          <p:nvPr/>
        </p:nvSpPr>
        <p:spPr bwMode="auto">
          <a:xfrm>
            <a:off x="395288" y="1052513"/>
            <a:ext cx="7921625" cy="563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Char char="•"/>
            </a:pPr>
            <a:r>
              <a:rPr lang="it-IT" sz="900">
                <a:latin typeface="Calibri" pitchFamily="34" charset="0"/>
              </a:rPr>
              <a:t>Dostupné z: http://www.google.cz/imgres?q=lu%C5%BEn%C3%AD+lesy&amp;hl=cs&amp;biw=1459&amp;bih=900&amp;tbm=isch&amp;tbnid=GSDeecCqBbkDSM:&amp;imgrefurl=http://www.koaliceproreky.cz/temata/obnova-luznich-lesu-a-luk/&amp;docid=KTRn2wqzO5t-xM&amp;imgurl=http://koaliceproreky.cz/wp-ulozto/2l.jpg&amp;w=393&amp;h=295&amp;ei=b4qBUM7bMoWztAaKgIHQCw&amp;zoom=1&amp;iact=hc&amp;vpx=1000&amp;vpy=143&amp;dur=8261&amp;hovh=194&amp;hovw=259&amp;tx=150&amp;ty=117&amp;sig=116190727942005669547&amp;page=1&amp;tbnh=148&amp;tbnw=187&amp;start=0&amp;ndsp=31&amp;ved=1t:429,r:11,s:0,i:99 </a:t>
            </a:r>
            <a:endParaRPr lang="cs-CZ" sz="9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it-IT" sz="900">
                <a:latin typeface="Calibri" pitchFamily="34" charset="0"/>
              </a:rPr>
              <a:t>Dostupné z: http://www.google.cz/imgres?q=lesy&amp;start=971&amp;hl=cs&amp;biw=1459&amp;bih=900&amp;tbm=isch&amp;tbnid=Eyl6sQ8hlOLzWM:&amp;imgrefurl=http://znojemsky.denik.cz/serialy/podyjske-lesy-mene-akatu-vice-dubu-a-buku20110309.html&amp;docid=VOtwL-3XPVP1QM&amp;imgurl=http://g.denik.cz/69/56/listnate_lesy__denik-380.jpg&amp;w=380&amp;h=285&amp;ei=AYyBUO_BAsnGswaPrYDADA&amp;zoom=1&amp;iact=rc&amp;dur=433&amp;sig=116190727942005669547&amp;page=28&amp;tbnh=131&amp;tbnw=189&amp;ndsp=29&amp;ved=1t:429,r:74,s:900,i:226&amp;tx=137&amp;ty=76 </a:t>
            </a:r>
            <a:endParaRPr lang="cs-CZ" sz="9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it-IT" sz="900">
                <a:latin typeface="Calibri" pitchFamily="34" charset="0"/>
              </a:rPr>
              <a:t>Dostupné z: http://www.google.cz/imgres?q=botovice&amp;start=37&amp;num=10&amp;hl=cs&amp;biw=1459&amp;bih=900&amp;tbm=isch&amp;tbnid=b4N_j7_yk6c9WM:&amp;imgrefurl=http://srovnaniceny.cz/zbozi/Borovice-Bh%25C3%25BAt%25C3%25A1nsk%25C3%25A1-rostlina-pinus-wallichiana-8-semen-borovice.html&amp;docid=3WggflRIQKvo9M&amp;itg=1&amp;imgurl=http://www.rostliny-semena.cz/galerie/max_1299413685.jpg&amp;w=800&amp;h=640&amp;ei=yYyBUMHaNo7UsgbsmIHQAQ&amp;zoom=1&amp;iact=hc&amp;vpx=147&amp;vpy=132&amp;dur=389&amp;hovh=148&amp;hovw=205&amp;tx=107&amp;ty=63&amp;sig=116190727942005669547&amp;page=2&amp;tbnh=148&amp;tbnw=205&amp;ndsp=43 </a:t>
            </a:r>
            <a:endParaRPr lang="cs-CZ" sz="9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it-IT" sz="900">
                <a:latin typeface="Calibri" pitchFamily="34" charset="0"/>
              </a:rPr>
              <a:t>Dostupné z: http://www.google.cz/imgres?q=smrkov%C3%BD+les&amp;num=10&amp;hl=cs&amp;biw=1023&amp;bih=900&amp;tbm=isch&amp;tbnid=z2RqsyBzWezdSM:&amp;imgrefurl=http://wiki.rvp.cz/index.php%3Ftitle%3DKabinet/Obrazky/0.Biologicka_klasifikace/%25C5%2598%25C3%25AD%25C5%25A1e:_rostliny_%28Plantae%29/oddeleni_nahosemenne/trida_jehlicnany/rad_borovicotvare/celed_borovice/Smrk_ztepil%25C3%25BD&amp;docid=oxxACps2ocjY6M&amp;imgurl=http://wiki.rvp.cz/%2540api/deki/files/763/%253D685px-Picea_abies_11_ies.jpg&amp;w=685&amp;h=599&amp;ei=6o2BUMUhidyyBpbtgLAE&amp;zoom=1&amp;iact= </a:t>
            </a:r>
            <a:endParaRPr lang="cs-CZ" sz="9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sz="900">
                <a:latin typeface="Calibri" pitchFamily="34" charset="0"/>
              </a:rPr>
              <a:t>D</a:t>
            </a:r>
            <a:r>
              <a:rPr lang="it-IT" sz="900">
                <a:latin typeface="Calibri" pitchFamily="34" charset="0"/>
              </a:rPr>
              <a:t>ostupné z: http://www.google.cz/imgres?q=borov%C3%BD+les&amp;num=10&amp;hl=cs&amp;biw=1023&amp;bih=900&amp;tbm=isch&amp;tbnid=Ki9mJ_pDrQIaSM:&amp;imgrefurl=http://www.kr-karlovarsky.cz/obce/JACHYMOV/Fotogalerie/Fotosoutez.htm&amp;docid=6fmlhQF_LTRhNM&amp;imgurl=http://www.kr-karlovarsky.cz/NR/rdonlyres/49B27013-39A4-4049-A482-41D60EC5DBC3/0/2PPopo.jpg&amp;w=800&amp;h=600&amp;ei=9Y6BUN3pOYnStAaRz4Bw&amp;zoom=1&amp;iact=hc&amp;vpx=336&amp;vpy=151&amp;dur=6849&amp;hovh=194&amp;hovw=259&amp;tx=169&amp;ty=91&amp;sig=116190727942005669547&amp;sqi=2&amp;page=1&amp;tbnh=137&amp;tbnw=192&amp;start=0&amp;ndsp=23&amp;ved=1t:429,r: </a:t>
            </a:r>
            <a:endParaRPr lang="cs-CZ" sz="9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</a:t>
            </a:r>
          </a:p>
          <a:p>
            <a:r>
              <a:rPr lang="pl-PL" sz="900">
                <a:latin typeface="Calibri" pitchFamily="34" charset="0"/>
              </a:rPr>
              <a:t> http://www.google.cz/imgres?q=buk+lesn%C3%AD&amp;num=10&amp;hl=cs&amp;biw=1680&amp;bih=930&amp;tbm=isch&amp;tbnid=-UyTyqRCf5ywWM:&amp;imgrefurl=http://www.dreviny-okrasne.cz/listnace/buk/fagus-sylvatica-zlatia&amp;docid=5E0mu-8VAUMtoM&amp;imgurl=http://www.dreviny-okrasne.cz/foto/listnace/fag_syl_zla.jpg&amp;w=450&amp;h=600&amp;ei=YKOBUI-tHtDhtQa2yoCwBQ&amp;zoom=1&amp;iact=hc&amp;vpx=639&amp;vpy=122&amp;dur=5223&amp;hovh=259&amp;hovw=194&amp;tx=112&amp;ty=170&amp;sig=116190727942005669547&amp;page=1&amp;tbnh=148&amp;tbnw=118&amp;start=0&amp;ndsp=47&amp;ved=1t:429,r:3,s:0,i:92 </a:t>
            </a:r>
          </a:p>
          <a:p>
            <a:pPr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 http://www.google.cz/imgres?q=dub+letn%C3%AD&amp;num=10&amp;hl=cs&amp;biw=1680&amp;bih=930&amp;tbm=isch&amp;tbnid=teCQ_ol64l5POM:&amp;imgrefurl=http://www.dreviny-okrasne.cz/listnace/dub/quercus-robur-concordia&amp;docid=sQlQug8jQy6svM&amp;imgurl=http://www.dreviny-okrasne.cz/foto/listnace/que_ro_con.jpg&amp;w=450&amp;h=600&amp;ei=26SBUPPkKsfBtAbb7IHQDg&amp;zoom=1&amp;iact=hc&amp;vpx=1138&amp;vpy=156&amp;dur=2306&amp;hovh=259&amp;hovw=194&amp;tx=79&amp;ty=154&amp;sig=116190727942005669547&amp;sqi=2&amp;page=1&amp;tbnh=140&amp;tbnw=105&amp;start=0&amp;ndsp=46&amp;ved=1t:429,r:6,s:0,i:111 </a:t>
            </a:r>
          </a:p>
          <a:p>
            <a:endParaRPr lang="pl-PL" sz="900">
              <a:latin typeface="Calibri" pitchFamily="34" charset="0"/>
            </a:endParaRPr>
          </a:p>
          <a:p>
            <a:endParaRPr lang="cs-CZ" sz="900">
              <a:latin typeface="Calibri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TextovéPole 6"/>
          <p:cNvSpPr txBox="1">
            <a:spLocks noChangeArrowheads="1"/>
          </p:cNvSpPr>
          <p:nvPr/>
        </p:nvSpPr>
        <p:spPr bwMode="auto">
          <a:xfrm>
            <a:off x="468313" y="1052513"/>
            <a:ext cx="7559675" cy="2724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900">
                <a:latin typeface="Calibri" pitchFamily="34" charset="0"/>
              </a:rPr>
              <a:t>Dostupné z: </a:t>
            </a:r>
          </a:p>
          <a:p>
            <a:r>
              <a:rPr lang="cs-CZ" sz="900">
                <a:latin typeface="Calibri" pitchFamily="34" charset="0"/>
              </a:rPr>
              <a:t>http://www.google.cz/imgres?q=b%C5%99%C3%ADza+b%C4%9Blokor%C3%A1&amp;hl=cs&amp;biw=1680&amp;bih=930&amp;tbm=isch&amp;tbnid=v-2wvAaW4QLpxM:&amp;imgrefurl=http://fotka.atlasrostlin.cz/briza-belokora/fotky-pridane-uzivateli-643&amp;docid=tS6L9XUmSLoCRM&amp;imgurl=http://im.atlasrostlin.cz/briza-belokora/064/643-gallery_main-uwizm.png&amp;w=300&amp;h=409&amp;ei=0aWBUJnEMMfGswaz6YHYAQ&amp;zoom=1&amp;iact=hc&amp;vpx=807&amp;vpy=116&amp;dur=3947&amp;hovh=262&amp;hovw=192&amp;tx=106&amp;ty=169&amp;sig=116190727942005669547&amp;page=1&amp;tbnh=136&amp;tbnw=108&amp;start=0&amp;ndsp=47&amp;ved=1t:429,r:4,s:0,i:78</a:t>
            </a:r>
          </a:p>
          <a:p>
            <a:pPr>
              <a:buFont typeface="Arial" charset="0"/>
              <a:buChar char="•"/>
            </a:pPr>
            <a:r>
              <a:rPr lang="cs-CZ" sz="900">
                <a:latin typeface="Calibri" pitchFamily="34" charset="0"/>
              </a:rPr>
              <a:t>Dostupné z:</a:t>
            </a:r>
          </a:p>
          <a:p>
            <a:r>
              <a:rPr lang="cs-CZ" sz="900">
                <a:latin typeface="Calibri" pitchFamily="34" charset="0"/>
              </a:rPr>
              <a:t> http://files.ldso.webnode.cz/200000118-ede6ceee10/javor%20ml%C3%A9%C4%8D.jpg </a:t>
            </a:r>
          </a:p>
          <a:p>
            <a:pPr>
              <a:buFont typeface="Arial" charset="0"/>
              <a:buChar char="•"/>
            </a:pPr>
            <a:r>
              <a:rPr lang="cs-CZ" sz="900">
                <a:latin typeface="Calibri" pitchFamily="34" charset="0"/>
              </a:rPr>
              <a:t>Dostupné z:</a:t>
            </a:r>
          </a:p>
          <a:p>
            <a:r>
              <a:rPr lang="cs-CZ" sz="900">
                <a:latin typeface="Calibri" pitchFamily="34" charset="0"/>
              </a:rPr>
              <a:t> http://upload.wikimedia.org/wikipedia/commons/thumb/c/cc/Illustration_Carpinus_betulus_1.jpg/247px-Illustration_Carpinus_betulus_1.jpg </a:t>
            </a:r>
          </a:p>
          <a:p>
            <a:pPr>
              <a:buFont typeface="Arial" charset="0"/>
              <a:buChar char="•"/>
            </a:pPr>
            <a:r>
              <a:rPr lang="cs-CZ" sz="900">
                <a:latin typeface="Calibri" pitchFamily="34" charset="0"/>
              </a:rPr>
              <a:t>Dostupné z:</a:t>
            </a:r>
          </a:p>
          <a:p>
            <a:r>
              <a:rPr lang="cs-CZ" sz="900">
                <a:latin typeface="Calibri" pitchFamily="34" charset="0"/>
              </a:rPr>
              <a:t> http://www.garten.cz/images_data/6233-aesculus-hippocastanum-jirovec-madal-1.jpg </a:t>
            </a:r>
          </a:p>
          <a:p>
            <a:pPr>
              <a:buFont typeface="Arial" charset="0"/>
              <a:buChar char="•"/>
            </a:pPr>
            <a:r>
              <a:rPr lang="cs-CZ" sz="900">
                <a:latin typeface="Calibri" pitchFamily="34" charset="0"/>
              </a:rPr>
              <a:t>Dostupné z: </a:t>
            </a:r>
          </a:p>
          <a:p>
            <a:r>
              <a:rPr lang="cs-CZ" sz="900">
                <a:latin typeface="Calibri" pitchFamily="34" charset="0"/>
              </a:rPr>
              <a:t>http://www.dreviny-okrasne.cz/foto/jehlicnany/jun_comse_b.jpg </a:t>
            </a:r>
          </a:p>
          <a:p>
            <a:pPr>
              <a:buFont typeface="Arial" charset="0"/>
              <a:buChar char="•"/>
            </a:pPr>
            <a:r>
              <a:rPr lang="cs-CZ" sz="900">
                <a:latin typeface="Calibri" pitchFamily="34" charset="0"/>
              </a:rPr>
              <a:t>Dostupné z:</a:t>
            </a:r>
          </a:p>
          <a:p>
            <a:r>
              <a:rPr lang="cs-CZ" sz="900">
                <a:latin typeface="Calibri" pitchFamily="34" charset="0"/>
              </a:rPr>
              <a:t> http://www.dreviny-okrasne.cz/foto/jehlicnany/tax_ba_gel.jpg </a:t>
            </a:r>
          </a:p>
          <a:p>
            <a:endParaRPr lang="cs-CZ" sz="900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2988" y="476250"/>
            <a:ext cx="5976937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Použité zdroje: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317</TotalTime>
  <Words>501</Words>
  <Application>Microsoft Office PowerPoint</Application>
  <PresentationFormat>Předvádění na obrazovce (4:3)</PresentationFormat>
  <Paragraphs>148</Paragraphs>
  <Slides>13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Sousedství</vt:lpstr>
      <vt:lpstr>Prezentace aplikace PowerPoint</vt:lpstr>
      <vt:lpstr>Prezentace aplikace PowerPoint</vt:lpstr>
      <vt:lpstr>Přírodní společenství les  - listnaté  a jehličnaté stromy -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Zkus  určit názvy stromů na obrázku – zkontrolujeme, co jsme se naučili.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dostiv</dc:creator>
  <cp:lastModifiedBy>Kudláčková Iveta</cp:lastModifiedBy>
  <cp:revision>26</cp:revision>
  <dcterms:created xsi:type="dcterms:W3CDTF">2012-10-18T07:14:26Z</dcterms:created>
  <dcterms:modified xsi:type="dcterms:W3CDTF">2013-10-10T09:34:17Z</dcterms:modified>
</cp:coreProperties>
</file>