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Default Extension="gif" ContentType="image/gif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8"/>
  </p:notesMasterIdLst>
  <p:sldIdLst>
    <p:sldId id="267" r:id="rId2"/>
    <p:sldId id="268" r:id="rId3"/>
    <p:sldId id="27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804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2862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8DD4DCEF-15A4-4866-84BF-CD8168660588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BDBBDF8-B41C-4316-A6EC-4745547F57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3ECE07-F2C8-4084-978B-8F9596A90C8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38D9E04-CA5C-464C-8C56-2F4A2820FF0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507B345-50CA-4CBA-BFEF-25DE1B462B9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1D5AD16-2647-4FEE-BC98-6B261F810D4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  <p:sp>
        <p:nvSpPr>
          <p:cNvPr id="276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678C4A9-02EC-4A94-8B95-949DE13877E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  <p:sp>
        <p:nvSpPr>
          <p:cNvPr id="29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1A1B459-5DCD-4AF8-8A02-2AF9C1324D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  <p:sp>
        <p:nvSpPr>
          <p:cNvPr id="31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7819946-2D90-4882-8311-1592156320B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2B915D7-975E-490D-BDEA-59604D9F55A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6F25F58-C973-41EE-B42F-02A8DED48F5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D6DB43-4DC1-49EA-8751-E24F9FF4196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C42D90-AAEF-4AFD-B610-760DC66AD7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ADF40-5120-4F49-9470-67490D888012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E8E39F-E5FE-49F3-8D28-1881132CE6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3C59D-23B7-4E59-9F84-A694365E772B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5675D7-3AC3-41C6-BE35-73D82B360D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8577ED-9E9B-4001-8019-45AE7E4871C8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21D199-BA7A-432F-9586-87FAF8C6C2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DD016-9A4C-421E-88BD-B095575B0925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72DA1-D52B-45C8-B1AD-0A98C03794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3280C2-68E0-490C-858D-5C1B8F3E164B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3B111A-B48B-41A0-884D-5F697CC55C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845C4-B8E2-49C3-8638-485119AE7057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2F74A-4D87-4FAA-848B-3B002BAAAC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643E6-9363-4AD9-8B8C-474EB0BFA069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71FC8C-5214-4407-908D-B6C922DF51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6D97-692F-478D-8F0B-84ABAF0B04F4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A6D133-36F8-46FE-B016-8761490CC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28782-6A22-4C0C-86CA-FE9B55D73E39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495EB5-32C6-4978-93D8-897ED2AE77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C8F6A-2157-4456-AFDB-273B2BA77178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89D8D7-BA41-4554-AEEA-66D936048F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9F6C-E21B-40DD-8BA0-D4B5DEC466D5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Ovr>
    <a:masterClrMapping/>
  </p:clrMapOvr>
  <p:transition spd="med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2E0131-B82B-4F48-A19C-238466DEE225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med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226C7-12E4-46C1-AA2C-0D471A5F98FD}" type="slidenum">
              <a:rPr lang="cs-CZ" altLang="en-US"/>
              <a:pPr>
                <a:defRPr/>
              </a:pPr>
              <a:t>‹#›</a:t>
            </a:fld>
            <a:endParaRPr lang="cs-CZ" altLang="en-US"/>
          </a:p>
        </p:txBody>
      </p:sp>
    </p:spTree>
  </p:cSld>
  <p:clrMapOvr>
    <a:masterClrMapping/>
  </p:clrMapOvr>
  <p:transition spd="med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 rtlCol="0"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E78F6B49-9D75-4DE2-8D8F-E866031908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62000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225" y="5648325"/>
            <a:ext cx="549275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800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7776FB87-81FA-41AF-A25F-C73AAB60BE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7456" y="4048919"/>
            <a:ext cx="23669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738" y="1646237"/>
            <a:ext cx="2438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bg2"/>
                </a:solidFill>
                <a:latin typeface="+mn-lt"/>
              </a:defRPr>
            </a:lvl1pPr>
          </a:lstStyle>
          <a:p>
            <a:pPr>
              <a:defRPr/>
            </a:pPr>
            <a:fld id="{DE2D186A-AD83-46F9-935B-F2BE289E19A0}" type="datetimeFigureOut">
              <a:rPr lang="cs-CZ"/>
              <a:pPr>
                <a:defRPr/>
              </a:pPr>
              <a:t>6.12.2012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3" r:id="rId2"/>
    <p:sldLayoutId id="2147483702" r:id="rId3"/>
    <p:sldLayoutId id="2147483701" r:id="rId4"/>
    <p:sldLayoutId id="2147483700" r:id="rId5"/>
    <p:sldLayoutId id="2147483699" r:id="rId6"/>
    <p:sldLayoutId id="2147483698" r:id="rId7"/>
    <p:sldLayoutId id="2147483697" r:id="rId8"/>
    <p:sldLayoutId id="2147483696" r:id="rId9"/>
    <p:sldLayoutId id="2147483695" r:id="rId10"/>
    <p:sldLayoutId id="2147483694" r:id="rId11"/>
    <p:sldLayoutId id="2147483705" r:id="rId12"/>
    <p:sldLayoutId id="2147483706" r:id="rId13"/>
    <p:sldLayoutId id="2147483707" r:id="rId14"/>
  </p:sldLayoutIdLst>
  <p:transition spd="med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ct val="20000"/>
        </a:spcBef>
        <a:spcAft>
          <a:spcPct val="0"/>
        </a:spcAft>
        <a:buClr>
          <a:srgbClr val="D2CB6C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rgbClr val="95A39D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ct val="20000"/>
        </a:spcBef>
        <a:spcAft>
          <a:spcPct val="0"/>
        </a:spcAft>
        <a:buClr>
          <a:srgbClr val="C89F5D"/>
        </a:buClr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7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8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7.gif"/><Relationship Id="rId4" Type="http://schemas.openxmlformats.org/officeDocument/2006/relationships/image" Target="../media/image10.jpeg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7411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alibri" pitchFamily="34" charset="0"/>
            </a:endParaRPr>
          </a:p>
        </p:txBody>
      </p:sp>
      <p:sp>
        <p:nvSpPr>
          <p:cNvPr id="17412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7413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alibri" pitchFamily="34" charset="0"/>
              </a:rPr>
              <a:t>VY_32_INOVACE_17_PŘV_BYLINY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</p:nvPr>
        </p:nvGraphicFramePr>
        <p:xfrm>
          <a:off x="611188" y="908050"/>
          <a:ext cx="7632700" cy="5673725"/>
        </p:xfrm>
        <a:graphic>
          <a:graphicData uri="http://schemas.openxmlformats.org/drawingml/2006/table">
            <a:tbl>
              <a:tblPr/>
              <a:tblGrid>
                <a:gridCol w="1327071"/>
                <a:gridCol w="3419366"/>
                <a:gridCol w="2886782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Lesní keře a byliny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nejznámější lesní keře a byliny. Popisují je podle jejich charakteristických vlastností.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Poznávání keřů a bylin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Rostlinné patro, keř, bylina, stonek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list,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květ, plod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Ivo Dostál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4.- 5.ročník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 16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8485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ANOTACE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07950" y="1700213"/>
            <a:ext cx="8280400" cy="3127375"/>
          </a:xfrm>
          <a:prstGeom prst="rect">
            <a:avLst/>
          </a:prstGeom>
        </p:spPr>
        <p:txBody>
          <a:bodyPr anchor="ctr"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4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Přírodní společenství les</a:t>
            </a:r>
            <a: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/>
            </a:r>
            <a:b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</a:br>
            <a:r>
              <a:rPr lang="cs-CZ" sz="3200" b="1" spc="-100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rPr>
              <a:t>-  lesní   keře  a  byliny  -</a:t>
            </a:r>
            <a:endParaRPr lang="cs-CZ" sz="5600" b="1" spc="-100" dirty="0">
              <a:solidFill>
                <a:srgbClr val="0066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107950" y="549275"/>
            <a:ext cx="8640763" cy="15113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2000" b="1" i="1" u="sng" dirty="0">
                <a:latin typeface="Arial" pitchFamily="34" charset="0"/>
                <a:cs typeface="Arial" pitchFamily="34" charset="0"/>
              </a:rPr>
              <a:t>ROSTLINNÁ  PATRA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000" b="1" i="1" dirty="0">
              <a:latin typeface="Arial" pitchFamily="34" charset="0"/>
              <a:cs typeface="Arial" pitchFamily="34" charset="0"/>
            </a:endParaRPr>
          </a:p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Rostliny v lesích dorůstají různé výšky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 Říkáme, že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vytvářejí </a:t>
            </a:r>
            <a:r>
              <a:rPr lang="cs-CZ" sz="2100" b="1" dirty="0">
                <a:latin typeface="Arial" pitchFamily="34" charset="0"/>
                <a:cs typeface="Arial" pitchFamily="34" charset="0"/>
              </a:rPr>
              <a:t>rostlinná patra</a:t>
            </a:r>
            <a:r>
              <a:rPr lang="cs-CZ" sz="2100" dirty="0">
                <a:latin typeface="Arial" pitchFamily="34" charset="0"/>
                <a:cs typeface="Arial" pitchFamily="34" charset="0"/>
              </a:rPr>
              <a:t>.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7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8675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219700" y="1849438"/>
            <a:ext cx="2720975" cy="1827212"/>
          </a:xfrm>
        </p:spPr>
      </p:pic>
      <p:pic>
        <p:nvPicPr>
          <p:cNvPr id="28676" name="Picture 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260975" y="4022725"/>
            <a:ext cx="2640013" cy="1981200"/>
          </a:xfrm>
        </p:spPr>
      </p:pic>
      <p:sp>
        <p:nvSpPr>
          <p:cNvPr id="20484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Rostlinná patra</a:t>
            </a:r>
          </a:p>
        </p:txBody>
      </p:sp>
      <p:sp>
        <p:nvSpPr>
          <p:cNvPr id="20485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486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827088" y="5013325"/>
            <a:ext cx="3384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Nižší je  patro keřové.</a:t>
            </a:r>
          </a:p>
        </p:txBody>
      </p:sp>
      <p:sp>
        <p:nvSpPr>
          <p:cNvPr id="28680" name="Text Box 8"/>
          <p:cNvSpPr txBox="1">
            <a:spLocks noChangeArrowheads="1"/>
          </p:cNvSpPr>
          <p:nvPr/>
        </p:nvSpPr>
        <p:spPr bwMode="auto">
          <a:xfrm>
            <a:off x="684213" y="2565400"/>
            <a:ext cx="4175125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Nejvyšší je takzvané patro stromové  tvořené  lesními stromy.</a:t>
            </a:r>
          </a:p>
          <a:p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0" dur="2000"/>
                                        <p:tgtEl>
                                          <p:spTgt spid="28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28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/>
      <p:bldP spid="28679" grpId="0"/>
      <p:bldP spid="2868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628775"/>
            <a:ext cx="4427538" cy="863600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000" smtClean="0">
                <a:latin typeface="Arial" charset="0"/>
                <a:cs typeface="Arial" charset="0"/>
              </a:rPr>
              <a:t>Pod stromovým patrem se nachází </a:t>
            </a:r>
          </a:p>
          <a:p>
            <a:pPr>
              <a:buFont typeface="Wingdings" pitchFamily="2" charset="2"/>
              <a:buNone/>
            </a:pPr>
            <a:r>
              <a:rPr lang="cs-CZ" sz="2000" b="1" smtClean="0">
                <a:latin typeface="Arial" charset="0"/>
                <a:cs typeface="Arial" charset="0"/>
              </a:rPr>
              <a:t>patro bylinné.</a:t>
            </a:r>
          </a:p>
          <a:p>
            <a:pPr>
              <a:buFont typeface="Wingdings" pitchFamily="2" charset="2"/>
              <a:buNone/>
            </a:pPr>
            <a:endParaRPr lang="cs-CZ" sz="2800" smtClean="0">
              <a:latin typeface="Arial" charset="0"/>
              <a:cs typeface="Arial" charset="0"/>
            </a:endParaRPr>
          </a:p>
        </p:txBody>
      </p:sp>
      <p:pic>
        <p:nvPicPr>
          <p:cNvPr id="30723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906963" y="836613"/>
            <a:ext cx="2919412" cy="2189162"/>
          </a:xfrm>
        </p:spPr>
      </p:pic>
      <p:pic>
        <p:nvPicPr>
          <p:cNvPr id="30724" name="Picture 4" descr="mechy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4932363" y="3500438"/>
            <a:ext cx="2892425" cy="2168525"/>
          </a:xfrm>
        </p:spPr>
      </p:pic>
      <p:sp>
        <p:nvSpPr>
          <p:cNvPr id="22532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  <a:latin typeface="Arial" charset="0"/>
                <a:cs typeface="Arial" charset="0"/>
              </a:rPr>
              <a:t>Rostlinná patra</a:t>
            </a:r>
          </a:p>
        </p:txBody>
      </p:sp>
      <p:sp>
        <p:nvSpPr>
          <p:cNvPr id="22533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cs typeface="Arial" charset="0"/>
            </a:endParaRPr>
          </a:p>
        </p:txBody>
      </p:sp>
      <p:sp>
        <p:nvSpPr>
          <p:cNvPr id="22534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cs typeface="Arial" charset="0"/>
            </a:endParaRP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468313" y="4221163"/>
            <a:ext cx="4392612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cs typeface="Arial" charset="0"/>
              </a:rPr>
              <a:t>Nejnižší je </a:t>
            </a:r>
            <a:r>
              <a:rPr lang="cs-CZ" sz="2000" b="1">
                <a:cs typeface="Arial" charset="0"/>
              </a:rPr>
              <a:t>patro mechové</a:t>
            </a:r>
            <a:r>
              <a:rPr lang="cs-CZ" sz="2000">
                <a:cs typeface="Arial" charset="0"/>
              </a:rPr>
              <a:t>, které vytváří při zemi rostoucí mechy.</a:t>
            </a:r>
          </a:p>
          <a:p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build="p"/>
      <p:bldP spid="307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404813"/>
            <a:ext cx="8075613" cy="863600"/>
          </a:xfrm>
        </p:spPr>
        <p:txBody>
          <a:bodyPr/>
          <a:lstStyle/>
          <a:p>
            <a:pPr marL="114300" indent="0">
              <a:buFont typeface="Arial" charset="0"/>
              <a:buNone/>
            </a:pPr>
            <a:r>
              <a:rPr lang="cs-CZ" sz="2000" smtClean="0">
                <a:latin typeface="Arial" charset="0"/>
                <a:cs typeface="Arial" charset="0"/>
              </a:rPr>
              <a:t>V listnatých lesích rozkvétají brzy na jaře četné jarní byliny.Tyto rostliny přežily zimu v podobě hlíz, cibulek nebo oddenků.</a:t>
            </a:r>
          </a:p>
        </p:txBody>
      </p:sp>
      <p:pic>
        <p:nvPicPr>
          <p:cNvPr id="32771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1268413"/>
            <a:ext cx="2670175" cy="1944687"/>
          </a:xfrm>
        </p:spPr>
      </p:pic>
      <p:pic>
        <p:nvPicPr>
          <p:cNvPr id="32772" name="Picture 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1042988" y="4005263"/>
            <a:ext cx="2641600" cy="1755775"/>
          </a:xfrm>
        </p:spPr>
      </p:pic>
      <p:sp>
        <p:nvSpPr>
          <p:cNvPr id="24580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Lesní byliny</a:t>
            </a:r>
          </a:p>
        </p:txBody>
      </p:sp>
      <p:sp>
        <p:nvSpPr>
          <p:cNvPr id="24581" name="Text Box 5"/>
          <p:cNvSpPr txBox="1">
            <a:spLocks noChangeArrowheads="1"/>
          </p:cNvSpPr>
          <p:nvPr/>
        </p:nvSpPr>
        <p:spPr bwMode="auto">
          <a:xfrm>
            <a:off x="468313" y="2636838"/>
            <a:ext cx="4679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900113" y="2060575"/>
            <a:ext cx="64087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buClr>
                <a:schemeClr val="accent1"/>
              </a:buClr>
            </a:pPr>
            <a:r>
              <a:rPr lang="cs-CZ">
                <a:cs typeface="Arial" charset="0"/>
              </a:rPr>
              <a:t>Bílé koberce vytváří  sasanka hajní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	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		      </a:t>
            </a:r>
          </a:p>
          <a:p>
            <a:pPr lvl="4"/>
            <a:r>
              <a:rPr lang="cs-CZ" sz="1700">
                <a:latin typeface="Calibri" pitchFamily="34" charset="0"/>
              </a:rPr>
              <a:t>	</a:t>
            </a:r>
            <a:endParaRPr lang="cs-CZ" sz="2000">
              <a:latin typeface="Calibri" pitchFamily="34" charset="0"/>
            </a:endParaRP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24583" name="AutoShape 8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4584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3813175" y="4672013"/>
            <a:ext cx="331311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cs typeface="Arial" charset="0"/>
              </a:rPr>
              <a:t>Bíle kvete také bledule jarní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27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835525" cy="604838"/>
          </a:xfrm>
        </p:spPr>
        <p:txBody>
          <a:bodyPr rtlCol="0">
            <a:normAutofit/>
          </a:bodyPr>
          <a:lstStyle/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i="1" dirty="0">
                <a:latin typeface="Arial" pitchFamily="34" charset="0"/>
                <a:cs typeface="Arial" pitchFamily="34" charset="0"/>
              </a:rPr>
              <a:t>Bílé květy má taktéž   </a:t>
            </a:r>
            <a:r>
              <a:rPr lang="cs-CZ" sz="1800" b="1" i="1" dirty="0">
                <a:latin typeface="Arial" pitchFamily="34" charset="0"/>
                <a:cs typeface="Arial" pitchFamily="34" charset="0"/>
              </a:rPr>
              <a:t>konvalinka vonná 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700" i="1" dirty="0"/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700" i="1" dirty="0"/>
          </a:p>
        </p:txBody>
      </p:sp>
      <p:pic>
        <p:nvPicPr>
          <p:cNvPr id="34819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435600" y="728663"/>
            <a:ext cx="1873250" cy="2293937"/>
          </a:xfrm>
        </p:spPr>
      </p:pic>
      <p:pic>
        <p:nvPicPr>
          <p:cNvPr id="34820" name="Picture 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3779838" y="3759200"/>
            <a:ext cx="2563812" cy="1751013"/>
          </a:xfrm>
        </p:spPr>
      </p:pic>
      <p:sp>
        <p:nvSpPr>
          <p:cNvPr id="26628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Lesní byliny</a:t>
            </a:r>
          </a:p>
        </p:txBody>
      </p:sp>
      <p:sp>
        <p:nvSpPr>
          <p:cNvPr id="26629" name="AutoShape 5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6630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33845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</a:pPr>
            <a:r>
              <a:rPr lang="cs-CZ" i="1">
                <a:cs typeface="Arial" charset="0"/>
              </a:rPr>
              <a:t>a     </a:t>
            </a:r>
            <a:r>
              <a:rPr lang="cs-CZ" b="1" i="1">
                <a:cs typeface="Arial" charset="0"/>
              </a:rPr>
              <a:t>sněženka podsněžník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7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4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8" presetClass="entr" presetSubtype="12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1" dur="10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48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4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build="p"/>
      <p:bldP spid="348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981075"/>
            <a:ext cx="5688012" cy="503238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cs-CZ" sz="1700" i="1" dirty="0">
                <a:latin typeface="Arial" pitchFamily="34" charset="0"/>
                <a:cs typeface="Arial" pitchFamily="34" charset="0"/>
              </a:rPr>
              <a:t>Modrými květy zaujme  </a:t>
            </a:r>
            <a:r>
              <a:rPr lang="cs-CZ" sz="1700" b="1" i="1" dirty="0">
                <a:latin typeface="Arial" pitchFamily="34" charset="0"/>
                <a:cs typeface="Arial" pitchFamily="34" charset="0"/>
              </a:rPr>
              <a:t>jaterník trojlaločný (</a:t>
            </a:r>
            <a:r>
              <a:rPr lang="cs-CZ" sz="1700" b="1" i="1" dirty="0" smtClean="0">
                <a:latin typeface="Arial" pitchFamily="34" charset="0"/>
                <a:cs typeface="Arial" pitchFamily="34" charset="0"/>
              </a:rPr>
              <a:t>podléška</a:t>
            </a:r>
            <a:r>
              <a:rPr lang="cs-CZ" sz="1700" b="1" i="1" dirty="0">
                <a:latin typeface="Arial" pitchFamily="34" charset="0"/>
                <a:cs typeface="Arial" pitchFamily="34" charset="0"/>
              </a:rPr>
              <a:t>)</a:t>
            </a:r>
            <a:r>
              <a:rPr lang="cs-CZ" sz="1700" i="1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2600" i="1" dirty="0">
                <a:latin typeface="Arial" pitchFamily="34" charset="0"/>
                <a:cs typeface="Arial" pitchFamily="34" charset="0"/>
              </a:rPr>
              <a:t>  </a:t>
            </a:r>
            <a:endParaRPr lang="cs-CZ" sz="26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6867" name="Picture 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3708400" y="2312988"/>
            <a:ext cx="1995488" cy="1495425"/>
          </a:xfrm>
        </p:spPr>
      </p:pic>
      <p:pic>
        <p:nvPicPr>
          <p:cNvPr id="36868" name="Picture 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6011863" y="3860800"/>
            <a:ext cx="1625600" cy="2165350"/>
          </a:xfrm>
        </p:spPr>
      </p:pic>
      <p:sp>
        <p:nvSpPr>
          <p:cNvPr id="28676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Lesní byliny</a:t>
            </a:r>
          </a:p>
        </p:txBody>
      </p:sp>
      <p:pic>
        <p:nvPicPr>
          <p:cNvPr id="3686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95963" y="549275"/>
            <a:ext cx="1944687" cy="1436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8" name="AutoShape 6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8679" name="AutoShape 7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2700338" y="4797425"/>
            <a:ext cx="3167062" cy="35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sz="1700" i="1">
                <a:cs typeface="Arial" charset="0"/>
              </a:rPr>
              <a:t>Žlutě kvete  </a:t>
            </a:r>
            <a:r>
              <a:rPr lang="cs-CZ" sz="1700" b="1" i="1">
                <a:cs typeface="Arial" charset="0"/>
              </a:rPr>
              <a:t>prvosenka jarní</a:t>
            </a:r>
            <a:endParaRPr lang="cs-CZ" b="1">
              <a:cs typeface="Arial" charset="0"/>
            </a:endParaRP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 bwMode="auto">
          <a:xfrm>
            <a:off x="539750" y="2852738"/>
            <a:ext cx="3097213" cy="35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700" i="1">
                <a:cs typeface="Arial" charset="0"/>
              </a:rPr>
              <a:t>Fialové květy má </a:t>
            </a:r>
            <a:r>
              <a:rPr lang="cs-CZ" sz="1700" b="1" i="1">
                <a:cs typeface="Arial" charset="0"/>
              </a:rPr>
              <a:t>violka lesní</a:t>
            </a:r>
            <a:r>
              <a:rPr lang="cs-CZ" sz="1700" i="1">
                <a:cs typeface="Arial" charset="0"/>
              </a:rPr>
              <a:t>.</a:t>
            </a:r>
            <a:endParaRPr lang="cs-CZ" sz="1700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9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68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7" dur="1000"/>
                                        <p:tgtEl>
                                          <p:spTgt spid="36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6" presetClass="entr" presetSubtype="2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1" dur="1000"/>
                                        <p:tgtEl>
                                          <p:spTgt spid="368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8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1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build="p"/>
      <p:bldP spid="3687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09563" y="333375"/>
            <a:ext cx="8218487" cy="935038"/>
          </a:xfrm>
        </p:spPr>
        <p:txBody>
          <a:bodyPr rtlCol="0">
            <a:normAutofit/>
          </a:bodyPr>
          <a:lstStyle/>
          <a:p>
            <a:pPr marL="114300" indent="0"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i="1" dirty="0">
                <a:latin typeface="Arial" pitchFamily="34" charset="0"/>
                <a:cs typeface="Arial" pitchFamily="34" charset="0"/>
              </a:rPr>
              <a:t>V létě jsou již jarní byliny odkvetlé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, odumírají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nebo se ztrácejí mezi ostatním podrostem. V lesích s řidším porostem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, na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lesních pasekách a mýtinách pasekách v této době kvetou   </a:t>
            </a:r>
            <a:r>
              <a:rPr lang="cs-CZ" sz="1800" b="1" i="1" dirty="0">
                <a:latin typeface="Arial" pitchFamily="34" charset="0"/>
                <a:cs typeface="Arial" pitchFamily="34" charset="0"/>
              </a:rPr>
              <a:t>letní byliny .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700" b="1" i="1" dirty="0"/>
          </a:p>
        </p:txBody>
      </p:sp>
      <p:pic>
        <p:nvPicPr>
          <p:cNvPr id="3891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lum contrast="18000"/>
          </a:blip>
          <a:srcRect/>
          <a:stretch>
            <a:fillRect/>
          </a:stretch>
        </p:blipFill>
        <p:spPr>
          <a:xfrm>
            <a:off x="1187450" y="2171700"/>
            <a:ext cx="6248400" cy="3957638"/>
          </a:xfrm>
        </p:spPr>
      </p:pic>
      <p:sp>
        <p:nvSpPr>
          <p:cNvPr id="30723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Letní byliny</a:t>
            </a:r>
          </a:p>
        </p:txBody>
      </p:sp>
      <p:sp>
        <p:nvSpPr>
          <p:cNvPr id="30724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725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395288" y="1392238"/>
            <a:ext cx="7488237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</a:pPr>
            <a:r>
              <a:rPr lang="cs-CZ" i="1">
                <a:cs typeface="Arial" charset="0"/>
              </a:rPr>
              <a:t>Mezi ně patří například  jahodník obecný, vrbka úzkolistá,</a:t>
            </a:r>
          </a:p>
          <a:p>
            <a:pPr>
              <a:lnSpc>
                <a:spcPct val="9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None/>
            </a:pPr>
            <a:r>
              <a:rPr lang="cs-CZ" i="1">
                <a:cs typeface="Arial" charset="0"/>
              </a:rPr>
              <a:t>vraní oko čtyřlisté, pomněnka lesní  nebo  mařinka vonná.</a:t>
            </a:r>
          </a:p>
          <a:p>
            <a:endParaRPr lang="cs-CZ" sz="1700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10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9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7" dur="1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  <p:bldP spid="389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333375"/>
            <a:ext cx="7643813" cy="935038"/>
          </a:xfrm>
        </p:spPr>
        <p:txBody>
          <a:bodyPr rtlCol="0">
            <a:normAutofit/>
          </a:bodyPr>
          <a:lstStyle/>
          <a:p>
            <a:pPr marL="11430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i="1" dirty="0">
                <a:latin typeface="Arial" pitchFamily="34" charset="0"/>
                <a:cs typeface="Arial" pitchFamily="34" charset="0"/>
              </a:rPr>
              <a:t>Přechod mezi bylinným a stromovým patrem tvoří keřové patro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. Mnohé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lesní keře mají i chutné plody</a:t>
            </a:r>
            <a:r>
              <a:rPr lang="cs-CZ" sz="1800" i="1" dirty="0" smtClean="0">
                <a:latin typeface="Arial" pitchFamily="34" charset="0"/>
                <a:cs typeface="Arial" pitchFamily="34" charset="0"/>
              </a:rPr>
              <a:t>, které </a:t>
            </a:r>
            <a:r>
              <a:rPr lang="cs-CZ" sz="1800" i="1" dirty="0">
                <a:latin typeface="Arial" pitchFamily="34" charset="0"/>
                <a:cs typeface="Arial" pitchFamily="34" charset="0"/>
              </a:rPr>
              <a:t>jsou příjemným zpestřením jídelníčku obyvatel lesa, ale i člověka.</a:t>
            </a:r>
          </a:p>
          <a:p>
            <a:pPr fontAlgn="auto"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1700" i="1" dirty="0"/>
          </a:p>
        </p:txBody>
      </p:sp>
      <p:pic>
        <p:nvPicPr>
          <p:cNvPr id="4096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lum contrast="18000"/>
          </a:blip>
          <a:srcRect/>
          <a:stretch>
            <a:fillRect/>
          </a:stretch>
        </p:blipFill>
        <p:spPr>
          <a:xfrm>
            <a:off x="1376363" y="2205038"/>
            <a:ext cx="6032500" cy="4032250"/>
          </a:xfrm>
        </p:spPr>
      </p:pic>
      <p:sp>
        <p:nvSpPr>
          <p:cNvPr id="32771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xfrm>
            <a:off x="3124200" y="6381750"/>
            <a:ext cx="2895600" cy="323850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Letní byliny</a:t>
            </a:r>
          </a:p>
        </p:txBody>
      </p:sp>
      <p:sp>
        <p:nvSpPr>
          <p:cNvPr id="32772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2773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>
            <a:off x="539750" y="1341438"/>
            <a:ext cx="7705725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65000"/>
            </a:pPr>
            <a:r>
              <a:rPr lang="cs-CZ" i="1">
                <a:cs typeface="Arial" charset="0"/>
              </a:rPr>
              <a:t>Husté kobercovité porosty vytváří brusnice borůvka, brusnice  brusinka, nebo vřes obecný. Mezi vyšší lesní keře patří například ostružiník  maliník, ostružiník křovitý nebo bez černý .</a:t>
            </a:r>
          </a:p>
          <a:p>
            <a:endParaRPr lang="cs-CZ" sz="1700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5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9" presetClass="entr" presetSubtype="0" fill="hold" grpId="0" nodeType="after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1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2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/>
      <p:bldP spid="40962" grpId="0"/>
      <p:bldP spid="4096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333375"/>
            <a:ext cx="7561263" cy="2303463"/>
          </a:xfrm>
        </p:spPr>
        <p:txBody>
          <a:bodyPr rtlCol="0">
            <a:normAutofit fontScale="62500" lnSpcReduction="20000"/>
          </a:bodyPr>
          <a:lstStyle/>
          <a:p>
            <a:pPr marL="114300" indent="0" fontAlgn="auto">
              <a:lnSpc>
                <a:spcPct val="12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i="1" dirty="0">
                <a:latin typeface="Arial" pitchFamily="34" charset="0"/>
                <a:cs typeface="Arial" pitchFamily="34" charset="0"/>
              </a:rPr>
              <a:t>Nyní je čas trochu si zopakovat co jsme se dozvěděli na předchozích stránkách</a:t>
            </a: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200" i="1" dirty="0">
              <a:latin typeface="Arial" pitchFamily="34" charset="0"/>
              <a:cs typeface="Arial" pitchFamily="34" charset="0"/>
            </a:endParaRPr>
          </a:p>
          <a:p>
            <a:pPr marL="114300" indent="0" fontAlgn="auto">
              <a:lnSpc>
                <a:spcPct val="14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i="1" dirty="0">
                <a:latin typeface="Arial" pitchFamily="34" charset="0"/>
                <a:cs typeface="Arial" pitchFamily="34" charset="0"/>
              </a:rPr>
              <a:t>Nebojte se není to nic těžkého!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600" i="1" dirty="0">
              <a:latin typeface="Arial" pitchFamily="34" charset="0"/>
              <a:cs typeface="Arial" pitchFamily="34" charset="0"/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600" i="1" dirty="0">
              <a:latin typeface="Arial" pitchFamily="34" charset="0"/>
              <a:cs typeface="Arial" pitchFamily="34" charset="0"/>
            </a:endParaRPr>
          </a:p>
          <a:p>
            <a:pPr marL="11430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i="1" dirty="0">
                <a:latin typeface="Arial" pitchFamily="34" charset="0"/>
                <a:cs typeface="Arial" pitchFamily="34" charset="0"/>
              </a:rPr>
              <a:t>DOPLŇ  </a:t>
            </a:r>
            <a:r>
              <a:rPr lang="cs-CZ" sz="3200" b="1" i="1" dirty="0">
                <a:latin typeface="Arial" pitchFamily="34" charset="0"/>
                <a:cs typeface="Arial" pitchFamily="34" charset="0"/>
              </a:rPr>
              <a:t>SPRÁVNÝ NÁZEV ROSTLINNÉHO </a:t>
            </a:r>
            <a:r>
              <a:rPr lang="cs-CZ" sz="3200" b="1" i="1" dirty="0" smtClean="0">
                <a:latin typeface="Arial" pitchFamily="34" charset="0"/>
                <a:cs typeface="Arial" pitchFamily="34" charset="0"/>
              </a:rPr>
              <a:t>PATRA</a:t>
            </a: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11430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3200" i="1" dirty="0">
                <a:latin typeface="Arial" pitchFamily="34" charset="0"/>
                <a:cs typeface="Arial" pitchFamily="34" charset="0"/>
              </a:rPr>
              <a:t>KTERÉM SE </a:t>
            </a:r>
            <a:r>
              <a:rPr lang="cs-CZ" sz="3200" i="1" dirty="0" smtClean="0">
                <a:latin typeface="Arial" pitchFamily="34" charset="0"/>
                <a:cs typeface="Arial" pitchFamily="34" charset="0"/>
              </a:rPr>
              <a:t>ROSTLINA </a:t>
            </a:r>
            <a:r>
              <a:rPr lang="cs-CZ" sz="3200" i="1" dirty="0">
                <a:latin typeface="Arial" pitchFamily="34" charset="0"/>
                <a:cs typeface="Arial" pitchFamily="34" charset="0"/>
              </a:rPr>
              <a:t>NALÉZÁ </a:t>
            </a:r>
            <a:endParaRPr lang="cs-CZ" sz="3200" i="1" dirty="0" smtClean="0">
              <a:latin typeface="Arial" pitchFamily="34" charset="0"/>
              <a:cs typeface="Arial" pitchFamily="34" charset="0"/>
            </a:endParaRPr>
          </a:p>
          <a:p>
            <a:pPr marL="114300" indent="0"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900" i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900" i="1" dirty="0">
                <a:latin typeface="Arial" pitchFamily="34" charset="0"/>
                <a:cs typeface="Arial" pitchFamily="34" charset="0"/>
              </a:rPr>
              <a:t>mechové, bylinné, keřové, stromové </a:t>
            </a:r>
            <a:r>
              <a:rPr lang="cs-CZ" sz="2900" i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900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3011" name="Picture 3" descr="CG1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6011863" y="5373688"/>
            <a:ext cx="352425" cy="381000"/>
          </a:xfrm>
        </p:spPr>
      </p:pic>
      <p:pic>
        <p:nvPicPr>
          <p:cNvPr id="34819" name="Picture 4" descr="j0178313[1]"/>
          <p:cNvPicPr>
            <a:picLocks noGrp="1" noChangeAspect="1" noChangeArrowheads="1" noCrop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179388" y="1628775"/>
            <a:ext cx="666750" cy="666750"/>
          </a:xfrm>
        </p:spPr>
      </p:pic>
      <p:sp>
        <p:nvSpPr>
          <p:cNvPr id="34820" name="Zástupný symbol pro zápatí 6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Letní byliny - otázky</a:t>
            </a: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900113" y="5373688"/>
            <a:ext cx="5111750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</a:pPr>
            <a:r>
              <a:rPr lang="cs-CZ" i="1">
                <a:latin typeface="Calibri" pitchFamily="34" charset="0"/>
              </a:rPr>
              <a:t> </a:t>
            </a:r>
            <a:r>
              <a:rPr lang="cs-CZ" i="1">
                <a:cs typeface="Arial" charset="0"/>
              </a:rPr>
              <a:t>Správné odpovědi si můžete zkontrolovat zde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 bwMode="auto">
          <a:xfrm>
            <a:off x="755650" y="2997200"/>
            <a:ext cx="36004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cs typeface="Arial" charset="0"/>
              </a:rPr>
              <a:t>Buk lesní    	-	patro</a:t>
            </a:r>
          </a:p>
          <a:p>
            <a:r>
              <a:rPr lang="cs-CZ">
                <a:cs typeface="Arial" charset="0"/>
              </a:rPr>
              <a:t>Violka lesní	-	patro</a:t>
            </a:r>
          </a:p>
          <a:p>
            <a:r>
              <a:rPr lang="cs-CZ">
                <a:cs typeface="Arial" charset="0"/>
              </a:rPr>
              <a:t>Bělomech sivý	-	patro</a:t>
            </a:r>
          </a:p>
          <a:p>
            <a:r>
              <a:rPr lang="cs-CZ">
                <a:cs typeface="Arial" charset="0"/>
              </a:rPr>
              <a:t>Ostružiník křovitý	-	patro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4356100" y="2997200"/>
            <a:ext cx="2449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448045"/>
                </a:solidFill>
                <a:cs typeface="Arial" charset="0"/>
              </a:rPr>
              <a:t>STROMOVÉ</a:t>
            </a:r>
          </a:p>
          <a:p>
            <a:r>
              <a:rPr lang="cs-CZ" b="1">
                <a:solidFill>
                  <a:srgbClr val="448045"/>
                </a:solidFill>
                <a:cs typeface="Arial" charset="0"/>
              </a:rPr>
              <a:t>BYLINNÉ</a:t>
            </a:r>
          </a:p>
          <a:p>
            <a:r>
              <a:rPr lang="cs-CZ" b="1">
                <a:solidFill>
                  <a:srgbClr val="448045"/>
                </a:solidFill>
                <a:cs typeface="Arial" charset="0"/>
              </a:rPr>
              <a:t>MECHOVÉ</a:t>
            </a:r>
          </a:p>
          <a:p>
            <a:r>
              <a:rPr lang="cs-CZ" b="1">
                <a:solidFill>
                  <a:srgbClr val="448045"/>
                </a:solidFill>
                <a:cs typeface="Arial" charset="0"/>
              </a:rPr>
              <a:t>KEŘOVÉ</a:t>
            </a:r>
          </a:p>
        </p:txBody>
      </p:sp>
      <p:sp>
        <p:nvSpPr>
          <p:cNvPr id="34824" name="AutoShape 8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4825" name="AutoShape 9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30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30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011"/>
                  </p:tgtEl>
                </p:cond>
              </p:nextCondLst>
            </p:seq>
          </p:childTnLst>
        </p:cTn>
      </p:par>
    </p:tnLst>
    <p:bldLst>
      <p:bldP spid="430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563938" y="6264275"/>
            <a:ext cx="2366962" cy="366713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Letní byliny - otázky</a:t>
            </a:r>
          </a:p>
        </p:txBody>
      </p:sp>
      <p:pic>
        <p:nvPicPr>
          <p:cNvPr id="45067" name="Picture 11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894388" y="5748338"/>
            <a:ext cx="352425" cy="381000"/>
          </a:xfrm>
        </p:spPr>
      </p:pic>
      <p:sp>
        <p:nvSpPr>
          <p:cNvPr id="45058" name="Text Box 2"/>
          <p:cNvSpPr txBox="1">
            <a:spLocks noChangeArrowheads="1"/>
          </p:cNvSpPr>
          <p:nvPr/>
        </p:nvSpPr>
        <p:spPr bwMode="auto">
          <a:xfrm>
            <a:off x="827088" y="3284538"/>
            <a:ext cx="7562850" cy="244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1600">
                <a:cs typeface="Arial" charset="0"/>
              </a:rPr>
              <a:t>sněženka  podsněžník	   vraní oko čtyřlisté	            	   jaterník trojlaločný 						      (podléška)</a:t>
            </a:r>
          </a:p>
          <a:p>
            <a:endParaRPr lang="cs-CZ" sz="2000">
              <a:cs typeface="Arial" charset="0"/>
            </a:endParaRPr>
          </a:p>
          <a:p>
            <a:endParaRPr lang="cs-CZ" sz="1600">
              <a:cs typeface="Arial" charset="0"/>
            </a:endParaRPr>
          </a:p>
          <a:p>
            <a:endParaRPr lang="cs-CZ" sz="1600">
              <a:cs typeface="Arial" charset="0"/>
            </a:endParaRPr>
          </a:p>
          <a:p>
            <a:endParaRPr lang="cs-CZ" sz="1600">
              <a:cs typeface="Arial" charset="0"/>
            </a:endParaRPr>
          </a:p>
          <a:p>
            <a:endParaRPr lang="cs-CZ" sz="1600">
              <a:cs typeface="Arial" charset="0"/>
            </a:endParaRPr>
          </a:p>
          <a:p>
            <a:endParaRPr lang="cs-CZ" sz="1600">
              <a:cs typeface="Arial" charset="0"/>
            </a:endParaRPr>
          </a:p>
          <a:p>
            <a:r>
              <a:rPr lang="cs-CZ" sz="1600">
                <a:cs typeface="Arial" charset="0"/>
              </a:rPr>
              <a:t>    prvosenka jarní		         violka lesní		    konvalinka vonná</a:t>
            </a:r>
          </a:p>
        </p:txBody>
      </p:sp>
      <p:sp>
        <p:nvSpPr>
          <p:cNvPr id="36868" name="Text Box 3"/>
          <p:cNvSpPr txBox="1">
            <a:spLocks noChangeArrowheads="1"/>
          </p:cNvSpPr>
          <p:nvPr/>
        </p:nvSpPr>
        <p:spPr bwMode="auto">
          <a:xfrm>
            <a:off x="1187450" y="404813"/>
            <a:ext cx="71294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663300"/>
              </a:buClr>
              <a:buFont typeface="Wingdings" pitchFamily="2" charset="2"/>
              <a:buChar char="§"/>
            </a:pPr>
            <a:r>
              <a:rPr lang="cs-CZ">
                <a:latin typeface="Calibri" pitchFamily="34" charset="0"/>
              </a:rPr>
              <a:t> </a:t>
            </a:r>
            <a:r>
              <a:rPr lang="cs-CZ">
                <a:cs typeface="Arial" charset="0"/>
              </a:rPr>
              <a:t>Ještě  dvě  stránky  pro bystré hlavy – obrázky k procvičení.</a:t>
            </a:r>
          </a:p>
          <a:p>
            <a:pPr>
              <a:buClr>
                <a:srgbClr val="663300"/>
              </a:buClr>
              <a:buFont typeface="Wingdings" pitchFamily="2" charset="2"/>
              <a:buChar char="§"/>
            </a:pPr>
            <a:r>
              <a:rPr lang="cs-CZ">
                <a:cs typeface="Arial" charset="0"/>
              </a:rPr>
              <a:t> Tentokrát  zkusíme, jak si pamatujete názvy keřů a bylin.</a:t>
            </a:r>
          </a:p>
          <a:p>
            <a:pPr>
              <a:buClr>
                <a:srgbClr val="663300"/>
              </a:buClr>
              <a:buFont typeface="Wingdings" pitchFamily="2" charset="2"/>
              <a:buChar char="§"/>
            </a:pPr>
            <a:r>
              <a:rPr lang="cs-CZ">
                <a:cs typeface="Arial" charset="0"/>
              </a:rPr>
              <a:t> Zkuste doplnit k obrázkům názvy rostlin- nejprve byliny :</a:t>
            </a:r>
          </a:p>
        </p:txBody>
      </p:sp>
      <p:pic>
        <p:nvPicPr>
          <p:cNvPr id="3686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1819275"/>
            <a:ext cx="2087563" cy="142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0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00788" y="1773238"/>
            <a:ext cx="2052637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1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87400" y="3789363"/>
            <a:ext cx="2024063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2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63938" y="3789363"/>
            <a:ext cx="2087562" cy="151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3" name="Picture 8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300788" y="3789363"/>
            <a:ext cx="2025650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1079500" y="5734050"/>
            <a:ext cx="48244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cs typeface="Arial" charset="0"/>
              </a:rPr>
              <a:t>Správné odpovědi si můžete zkontrolovat zde  </a:t>
            </a:r>
          </a:p>
        </p:txBody>
      </p:sp>
      <p:pic>
        <p:nvPicPr>
          <p:cNvPr id="36875" name="Picture 12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594100" y="1773238"/>
            <a:ext cx="2025650" cy="151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6876" name="Picture 13" descr="j0178313[1]"/>
          <p:cNvPicPr>
            <a:picLocks noChangeAspect="1" noChangeArrowheads="1" noCrop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68313" y="620713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7" name="AutoShape 1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6878" name="AutoShape 1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0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067"/>
                  </p:tgtEl>
                </p:cond>
              </p:nextCondLst>
            </p:seq>
          </p:childTnLst>
        </p:cTn>
      </p:par>
    </p:tnLst>
    <p:bldLst>
      <p:bldP spid="4505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zápatí 2"/>
          <p:cNvSpPr>
            <a:spLocks noGrp="1"/>
          </p:cNvSpPr>
          <p:nvPr>
            <p:ph type="ftr" sz="quarter" idx="11"/>
          </p:nvPr>
        </p:nvSpPr>
        <p:spPr bwMode="auto">
          <a:xfrm>
            <a:off x="3276600" y="6165850"/>
            <a:ext cx="2366963" cy="3651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altLang="en-US" smtClean="0">
                <a:solidFill>
                  <a:schemeClr val="tx1"/>
                </a:solidFill>
              </a:rPr>
              <a:t>Lesní keře - otázky</a:t>
            </a:r>
          </a:p>
        </p:txBody>
      </p:sp>
      <p:pic>
        <p:nvPicPr>
          <p:cNvPr id="47113" name="Picture 9"/>
          <p:cNvPicPr>
            <a:picLocks noGrp="1" noChangeAspect="1" noChangeArrowheads="1"/>
          </p:cNvPicPr>
          <p:nvPr>
            <p:ph sz="quarter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876925" y="5649913"/>
            <a:ext cx="352425" cy="381000"/>
          </a:xfrm>
        </p:spPr>
      </p:pic>
      <p:sp>
        <p:nvSpPr>
          <p:cNvPr id="38915" name="Text Box 2"/>
          <p:cNvSpPr txBox="1">
            <a:spLocks noChangeArrowheads="1"/>
          </p:cNvSpPr>
          <p:nvPr/>
        </p:nvSpPr>
        <p:spPr bwMode="auto">
          <a:xfrm>
            <a:off x="539750" y="404813"/>
            <a:ext cx="7993063" cy="511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8916" name="Text Box 3"/>
          <p:cNvSpPr txBox="1">
            <a:spLocks noChangeArrowheads="1"/>
          </p:cNvSpPr>
          <p:nvPr/>
        </p:nvSpPr>
        <p:spPr bwMode="auto">
          <a:xfrm>
            <a:off x="1258888" y="404813"/>
            <a:ext cx="60483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663300"/>
              </a:buClr>
              <a:buFont typeface="Wingdings" pitchFamily="2" charset="2"/>
              <a:buChar char="§"/>
            </a:pPr>
            <a:r>
              <a:rPr lang="cs-CZ">
                <a:cs typeface="Arial" charset="0"/>
              </a:rPr>
              <a:t>  Nyní ještě obrázky keřů.</a:t>
            </a:r>
          </a:p>
          <a:p>
            <a:pPr>
              <a:buClr>
                <a:srgbClr val="663300"/>
              </a:buClr>
              <a:buFont typeface="Wingdings" pitchFamily="2" charset="2"/>
              <a:buChar char="§"/>
            </a:pPr>
            <a:r>
              <a:rPr lang="cs-CZ">
                <a:cs typeface="Arial" charset="0"/>
              </a:rPr>
              <a:t>  Zkuste doplnit k obrázkům jejich názvy.</a:t>
            </a:r>
          </a:p>
        </p:txBody>
      </p:sp>
      <p:pic>
        <p:nvPicPr>
          <p:cNvPr id="3891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32475" y="3068638"/>
            <a:ext cx="2444750" cy="1833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0375" y="1436688"/>
            <a:ext cx="2519363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9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30550" y="2281238"/>
            <a:ext cx="2520950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20" name="Text Box 7"/>
          <p:cNvSpPr txBox="1">
            <a:spLocks noChangeArrowheads="1"/>
          </p:cNvSpPr>
          <p:nvPr/>
        </p:nvSpPr>
        <p:spPr bwMode="auto">
          <a:xfrm>
            <a:off x="827088" y="5661025"/>
            <a:ext cx="49672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cs typeface="Arial" charset="0"/>
              </a:rPr>
              <a:t>Správné odpovědi si můžete zkontrolovat zde  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539750" y="3192463"/>
            <a:ext cx="7775575" cy="2468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2000">
                <a:cs typeface="Arial" charset="0"/>
              </a:rPr>
              <a:t>ostružiník  maliník</a:t>
            </a:r>
          </a:p>
          <a:p>
            <a:r>
              <a:rPr lang="cs-CZ" sz="2000">
                <a:cs typeface="Arial" charset="0"/>
              </a:rPr>
              <a:t>			</a:t>
            </a:r>
            <a:endParaRPr lang="cs-CZ">
              <a:cs typeface="Arial" charset="0"/>
            </a:endParaRPr>
          </a:p>
          <a:p>
            <a:r>
              <a:rPr lang="cs-CZ" sz="2000">
                <a:cs typeface="Arial" charset="0"/>
              </a:rPr>
              <a:t>			</a:t>
            </a:r>
          </a:p>
          <a:p>
            <a:r>
              <a:rPr lang="cs-CZ" sz="2000">
                <a:cs typeface="Arial" charset="0"/>
              </a:rPr>
              <a:t>			  ostružiník křovitý	</a:t>
            </a:r>
          </a:p>
          <a:p>
            <a:endParaRPr lang="cs-CZ" sz="3200">
              <a:cs typeface="Arial" charset="0"/>
            </a:endParaRPr>
          </a:p>
          <a:p>
            <a:r>
              <a:rPr lang="cs-CZ" sz="2000">
                <a:cs typeface="Arial" charset="0"/>
              </a:rPr>
              <a:t>						 brusnice borůvka	</a:t>
            </a:r>
            <a:r>
              <a:rPr lang="cs-CZ">
                <a:latin typeface="Calibri" pitchFamily="34" charset="0"/>
              </a:rPr>
              <a:t>	</a:t>
            </a:r>
          </a:p>
          <a:p>
            <a:r>
              <a:rPr lang="cs-CZ">
                <a:latin typeface="Calibri" pitchFamily="34" charset="0"/>
              </a:rPr>
              <a:t>						</a:t>
            </a:r>
          </a:p>
        </p:txBody>
      </p:sp>
      <p:pic>
        <p:nvPicPr>
          <p:cNvPr id="38922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68313" y="333375"/>
            <a:ext cx="78740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23" name="AutoShape 11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611188" y="6021388"/>
            <a:ext cx="287337" cy="215900"/>
          </a:xfrm>
          <a:prstGeom prst="actionButtonBackPrevious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8924" name="AutoShape 12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172450" y="6021388"/>
            <a:ext cx="287338" cy="215900"/>
          </a:xfrm>
          <a:prstGeom prst="actionButtonForwardNex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7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2000"/>
                                        <p:tgtEl>
                                          <p:spTgt spid="47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113"/>
                  </p:tgtEl>
                </p:cond>
              </p:nextCondLst>
            </p:seq>
          </p:childTnLst>
        </p:cTn>
      </p:par>
    </p:tnLst>
    <p:bldLst>
      <p:bldP spid="471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ovéPole 1"/>
          <p:cNvSpPr txBox="1">
            <a:spLocks noChangeArrowheads="1"/>
          </p:cNvSpPr>
          <p:nvPr/>
        </p:nvSpPr>
        <p:spPr bwMode="auto">
          <a:xfrm>
            <a:off x="1116013" y="476250"/>
            <a:ext cx="6408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zdroje:</a:t>
            </a:r>
          </a:p>
        </p:txBody>
      </p:sp>
      <p:sp>
        <p:nvSpPr>
          <p:cNvPr id="40962" name="TextovéPole 2"/>
          <p:cNvSpPr txBox="1">
            <a:spLocks noChangeArrowheads="1"/>
          </p:cNvSpPr>
          <p:nvPr/>
        </p:nvSpPr>
        <p:spPr bwMode="auto">
          <a:xfrm>
            <a:off x="539750" y="908050"/>
            <a:ext cx="7488238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</a:t>
            </a:r>
          </a:p>
          <a:p>
            <a:r>
              <a:rPr lang="pl-PL" sz="900">
                <a:latin typeface="Calibri" pitchFamily="34" charset="0"/>
              </a:rPr>
              <a:t>http://www.google.cz/imgres?q=les&amp;start=356&amp;num=10&amp;hl=cs&amp;biw=970&amp;bih=809&amp;addh=36&amp;tbm=isch&amp;tbnid=-TdAN1NptexehM:&amp;imgrefurl=http://www.stuffintheair.com/global-warming-and-rainforests.html&amp;docid=SHwN9jWGpkLXTM&amp;imgurl=http://www.stuffintheair.com/images/Rain-Forest.jpg&amp;w=460&amp;h=309&amp;ei=vhSEUOT_I8vAswbWMQ&amp;zoom=1&amp;iact=hc&amp;vpx=649&amp;vpy=114&amp;dur=6878&amp;hovh=184&amp;hovw=274&amp;tx=162&amp;ty=127&amp;sig=103066064594586033663&amp;page=19&amp;tbnh=144&amp;tbnw=205&amp;ndsp=21&amp;ved=1t:429,r:8,s:356,i:229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les&amp;hl=cs&amp;biw=970&amp;bih=809&amp;tbm=isch&amp;tbnid=QmjfLOee_PqHIM:&amp;imgrefurl=http://forestry.ky.gov/Kentuckysstateforests/Pages/TygartsStateForest.aspx&amp;docid=IbxT6EAaT8p8hM&amp;imgurl=http://forestry.ky.gov/Kentuckysstateforests/PublishingImages/TygartsStateForest.jpg&amp;w=1656&amp;h=1242&amp;ei=DiaEULa2J8X0sgatq4CwAg&amp;zoom=1&amp;iact=rc&amp;dur=61&amp;sig=103066064594586033663&amp;page=4&amp;tbnh=141&amp;tbnw=190&amp;start=56&amp;ndsp=20&amp;ved=1t:429,r:0,s:56,i:322&amp;tx=99&amp;ty=60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byliny+v+lese&amp;hl=cs&amp;biw=970&amp;bih=809&amp;tbm=isch&amp;tbnid=4Caz6S96B8J6dM:&amp;imgrefurl=http://www.naseekonomika.cz/medvedi-cesnek-pro-jarni-ocistu/&amp;docid=zW1jeUEvYbWPjM&amp;imgurl=http://www.naseekonomika.cz/upload/obrazky/medv%2525C4%25259Bd%2525C3%2525AD_%2525C4%25258Desnek_2.jpg&amp;w=2400&amp;h=1800&amp;ei=eSOEUNGLA8rGswbMlYDAAw&amp;zoom=1&amp;iact=hc&amp;vpx=498&amp;vpy=194&amp;dur=2182&amp;hovh=194&amp;hovw=259&amp;tx=114&amp;ty=88&amp;sig=103066064594586033663&amp;page=3&amp;tbnh=130&amp;tbnw=186&amp;start=41&amp;ndsp=23&amp;ved=1t:429,r:7,s:41,i: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mechy&amp;start=423&amp;hl=cs&amp;biw=970&amp;bih=809&amp;addh=36&amp;tbm=isch&amp;tbnid=VnEo7SOkfJogoM:&amp;imgrefurl=http://fzp.ujep.cz/projekty/qh82126/foto_V003.html&amp;docid=Wd2olgeiZsKRKM&amp;imgurl=http://fzp.ujep.cz/projekty/qh82126/V003/Foto/povrch_s_mechy.jpg&amp;w=1984&amp;h=1488&amp;ei=vCeEUIbQC4qVswaJuoGoCw&amp;zoom=1&amp;iact=hc&amp;vpx=109&amp;vpy=291&amp;dur=4005&amp;hovh=194&amp;hovw=259&amp;tx=161&amp;ty=119&amp;sig=103066064594586033663&amp;page=21&amp;tbnh=132&amp;tbnw=200&amp;ndsp=24&amp;ved=1t:429,r:10,s:423,i:176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sasanka+hajn%C3%AD&amp;hl=cs&amp;biw=970&amp;bih=809&amp;tbm=isch&amp;tbnid=EBfwvLaCsZrmsM:&amp;imgrefurl=http://zajda-zajis.blog.cz/&amp;docid=CiNzwfnjmlsbWM&amp;imgurl=http://nd01.jxs.cz/696/307/b56decbfd6_2322562_o2.jpg&amp;w=368&amp;h=333&amp;ei=qiqEULPkDcfJswaX_4DoDA&amp;zoom=1&amp;iact=hc&amp;vpx=103&amp;vpy=446&amp;dur=3990&amp;hovh=214&amp;hovw=236&amp;tx=104&amp;ty=101&amp;sig=103066064594586033663&amp;page=2&amp;tbnh=141&amp;tbnw=166&amp;start=18&amp;ndsp=22&amp;ved=1t:429,r:0,s:18,i:144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bledule+jarn%C3%AD&amp;hl=cs&amp;biw=970&amp;bih=809&amp;tbm=isch&amp;tbnid=2iZftPU9KyRaiM:&amp;imgrefurl=http://www.vysocina-news.cz/clanek/bledule-jarni-na-hroznetinske-louce/&amp;docid=VYKzy49K3qq2qM&amp;imgurl=http://www.vysocina-news.cz/data/25055/gallery/5.jpg&amp;w=1053&amp;h=700&amp;ei=lCmEUNKCNZHFswaWx4CIBQ&amp;zoom=1&amp;iact=hc&amp;vpx=336&amp;vpy=8&amp;dur=8095&amp;hovh=183&amp;hovw=275&amp;tx=171&amp;ty=108&amp;sig=103066064594586033663&amp;page=4&amp;tbnh=117&amp;tbnw=176&amp;start=65&amp;ndsp=23&amp;ved=1t:429,r:2,s:65,i:289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konvalinka+vonn%C3%A1&amp;start=471&amp;hl=cs&amp;biw=970&amp;bih=809&amp;tbm=isch&amp;tbnid=ocG48RNe0MjbpM:&amp;imgrefurl=http://perennials-made-easy.com/white-perennial-flowers/&amp;docid=L4xVQH6gdrlz1M&amp;imgurl=http://perennials-made-easy.com/wp-content/uploads/2011/09/white-perennial10.jpg&amp;w=204&amp;h=250&amp;ei=hyyEUMH1CIbWsgaY8YDACg&amp;zoom=1&amp;iact=hc&amp;vpx=760&amp;vpy=473&amp;dur=4582&amp;hovh=200&amp;hovw=163&amp;tx=109&amp;ty=187&amp;sig=103066064594586033663&amp;page=20&amp;tbnh=159&amp;tbnw=132&amp;ndsp=25&amp;ved=1t:429,r:19,s:471,i:309</a:t>
            </a:r>
          </a:p>
          <a:p>
            <a:pPr>
              <a:buFont typeface="Arial" charset="0"/>
              <a:buChar char="•"/>
            </a:pPr>
            <a:endParaRPr lang="pl-PL" sz="90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900">
              <a:latin typeface="Calibri" pitchFamily="34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ovéPole 1"/>
          <p:cNvSpPr txBox="1">
            <a:spLocks noChangeArrowheads="1"/>
          </p:cNvSpPr>
          <p:nvPr/>
        </p:nvSpPr>
        <p:spPr bwMode="auto">
          <a:xfrm>
            <a:off x="539750" y="981075"/>
            <a:ext cx="7848600" cy="549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sn%C4%9B%C5%BEenka+podsn%C4%9B%C5%BEn%C3%ADk&amp;hl=cs&amp;biw=970&amp;bih=809&amp;tbm=isch&amp;tbnid=Q_OUwamcCJ93MM:&amp;imgrefurl=http://www.e-zahrady.cz/atlas-rostlin/amarylkovite-amaryllidaceae/297-snezenka-podsneznik-galanthus-nivalis.html&amp;docid=HUuktdFLrC3FmM&amp;imgurl=http://www.e-zahrady.cz/img/upload/herbar_92949349.jpg&amp;w=600&amp;h=410&amp;ei=HC2EUIz8NMzQsgbJw4CQCA&amp;zoom=1&amp;iact=hc&amp;vpx=106&amp;vpy=476&amp;dur=3496&amp;hovh=185&amp;hovw=272&amp;tx=133&amp;ty=141&amp;sig=103066064594586033663&amp;page=1&amp;tbnh=150&amp;tbnw=207&amp;start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jatern%C3%ADk+podl%C3%A9%C5%A1ka&amp;hl=cs&amp;biw=970&amp;bih=809&amp;tbm=isch&amp;tbnid=LWG82hWDc1T2bM:&amp;imgrefurl=http://rybarskykrouzekbranik.webnode.cz/soutez/archiv/&amp;docid=aSg6DGFB8H3DGM&amp;imgurl=http://files.rybarskykrouzekbranik.webnode.cz/200000235-d39d6d4973/3.jpg&amp;w=514&amp;h=380&amp;ei=xS6EUMX9NcfStAaLkoHYAg&amp;zoom=1&amp;iact=hc&amp;vpx=121&amp;vpy=498&amp;dur=6729&amp;hovh=193&amp;hovw=261&amp;tx=167&amp;ty=131&amp;sig=103066064594586033663&amp;page=2&amp;tbnh=142&amp;tbnw=227&amp;start=20&amp;ndsp=22&amp;ved=1t:429,r:14,s:20,i:181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violka+lesn%C3%AD&amp;hl=cs&amp;biw=970&amp;bih=809&amp;tbm=isch&amp;tbnid=jGWaf9lFJffrqM:&amp;imgrefurl=http://nasezahrady.blogspot.com/2011/04/zdravi-priroda-my-lecive-bylinky-violka.html&amp;docid=aNBo8jCWNDMFhM&amp;imgurl=http://2.bp.blogspot.com/-M8CKx5VqOZY/TZzhOWCDIGI/AAAAAAAAAqA/nH1NRx84IxE/s1600/fialka-violka-vonna_1.jpg&amp;w=594&amp;h=445&amp;ei=gi-EUI-iGIrPtAaP-IGIAQ&amp;zoom=1&amp;iact=hc&amp;vpx=108&amp;vpy=20&amp;dur=2129&amp;hovh=194&amp;hovw=259&amp;tx=138&amp;ty=119&amp;sig=103066064594586033663&amp;page=2&amp;tbnh=138&amp;tbnw=198&amp;start=19&amp;n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prvosenka+jarn%C3%AD&amp;hl=cs&amp;biw=970&amp;bih=809&amp;tbm=isch&amp;tbnid=Ls8bj80jnERlJM:&amp;imgrefurl=http://cs.wikipedia.org/wiki/Prvosenka_jarn%25C3%25AD&amp;docid=tiVtKPjKjUWvgM&amp;imgurl=http://upload.wikimedia.org/wikipedia/commons/thumb/3/31/Primula_veris_0x.JPG/250px-Primula_veris_0x.JPG&amp;w=250&amp;h=333&amp;ei=YDCEUPasGsfNsgbr7IDwDg&amp;zoom=1&amp;iact=hc&amp;vpx=104&amp;vpy=131&amp;dur=1771&amp;hovh=259&amp;hovw=194&amp;tx=94&amp;ty=170&amp;sig=103066064594586033663&amp;page=1&amp;tbnh=167&amp;tbnw=125&amp;start=0&amp;ndsp=21&amp;ved=1t:429,r:0,s:0,i:68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prvosenka+jarn%C3%AD&amp;hl=cs&amp;biw=970&amp;bih=809&amp;tbm=isch&amp;tbnid=GIY5YliBisPypM:&amp;imgrefurl=http://botany.cz/cs/primula-veris/&amp;docid=uYxlKeBWhWe4lM&amp;imgurl=http://botany.cz/foto/primulaverisherb1.jpg&amp;w=570&amp;h=428&amp;ei=STGEUM_dCo3Lsgazz4HgCA&amp;zoom=1&amp;iact=hc&amp;vpx=664&amp;vpy=329&amp;dur=2827&amp;hovh=194&amp;hovw=259&amp;tx=131&amp;ty=90&amp;sig=103066064594586033663&amp;page=1&amp;tbnh=139&amp;tbnw=202&amp;start=0&amp;ndsp=21&amp;ved=1t:429,r:10,s:0,i:99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</a:t>
            </a:r>
          </a:p>
          <a:p>
            <a:r>
              <a:rPr lang="pl-PL" sz="900">
                <a:latin typeface="Calibri" pitchFamily="34" charset="0"/>
              </a:rPr>
              <a:t> http://www.google.cz/imgres?q=konvalinka+vonn%C3%A1&amp;hl=cs&amp;biw=970&amp;bih=809&amp;tbm=isch&amp;tbnid=9-3y0x7VzwDV6M:&amp;imgrefurl=http://sk2.goo.cz/fotogalerie/fotografie/rostliny/trvalky/konvalinka.htm&amp;docid=vAzBZxQC9R2ddM&amp;imgurl=http://sk2.goo.cz/obrazky/fotogalerie/rostliny/trvalky/konvalinka/20020507-087%252520-%252520Konvalinka.jpg&amp;w=600&amp;h=450&amp;ei=yDGEUJT8Oojvsga93oHADg&amp;zoom=1&amp;iact=hc&amp;vpx=566&amp;vpy=23&amp;dur=4832&amp;hovh=194&amp;hovw=259&amp;tx=145&amp;ty=121&amp;sig=103066064594586033663&amp;page=1&amp;tbnh=142&amp;tbnw=196&amp;start=0&amp;ndsp=20&amp;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</a:t>
            </a:r>
          </a:p>
          <a:p>
            <a:r>
              <a:rPr lang="pl-PL" sz="900">
                <a:latin typeface="Calibri" pitchFamily="34" charset="0"/>
              </a:rPr>
              <a:t> http://www.google.cz/imgres?q=vran%C3%AD+oko+%C4%8Dty%C5%99list%C3%A9&amp;hl=cs&amp;biw=970&amp;bih=809&amp;tbm=isch&amp;tbnid=6g7CWK_fKa-vJM:&amp;imgrefurl=http://www.biolib.cz/cz/taxonimage/id8038/%3Ftaxonid%3D41928&amp;docid=Z8iJdZvW07Sn3M&amp;itg=1&amp;imgurl=http://www.biolib.cz/IMG/GAL/8038.jpg&amp;w=800&amp;h=600&amp;ei=PDOEULOoKsvcsga3mYGwAQ&amp;zoom=1&amp;iact=hc&amp;vpx=664&amp;vpy=480&amp;dur=2077&amp;hovh=194&amp;hovw=259&amp;tx=179&amp;ty=101&amp;sig=103066064594586033663&amp;page=3&amp;tbnh=150&amp;tbnw=198&amp;start=41&amp;ndsp=23&amp;ved=1t:429,r:22,s:41,i:275 </a:t>
            </a:r>
          </a:p>
          <a:p>
            <a:endParaRPr lang="cs-CZ" sz="900">
              <a:latin typeface="Calibri" pitchFamily="34" charset="0"/>
            </a:endParaRPr>
          </a:p>
        </p:txBody>
      </p:sp>
      <p:sp>
        <p:nvSpPr>
          <p:cNvPr id="41986" name="TextovéPole 2"/>
          <p:cNvSpPr txBox="1">
            <a:spLocks noChangeArrowheads="1"/>
          </p:cNvSpPr>
          <p:nvPr/>
        </p:nvSpPr>
        <p:spPr bwMode="auto">
          <a:xfrm>
            <a:off x="1116013" y="476250"/>
            <a:ext cx="6408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zdroje: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extovéPole 2"/>
          <p:cNvSpPr txBox="1">
            <a:spLocks noChangeArrowheads="1"/>
          </p:cNvSpPr>
          <p:nvPr/>
        </p:nvSpPr>
        <p:spPr bwMode="auto">
          <a:xfrm>
            <a:off x="468313" y="908050"/>
            <a:ext cx="7559675" cy="35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ostru%C5%BEin%C3%ADk+malin%C3%ADk&amp;start=84&amp;hl=cs&amp;biw=970&amp;bih=809&amp;tbm=isch&amp;tbnid=Nq3j18KYCkQcpM:&amp;imgrefurl=http://dinosauri-bakov.blog.cz/1104/ostruzinik-malinik&amp;docid=glecl4SPoP47sM&amp;imgurl=http://nd04.jxs.cz/903/181/e35cd1d5e0_75058858_o2.jpg&amp;w=480&amp;h=340&amp;ei=ezSEUNXoA8LYtAaWs4CACA&amp;zoom=1&amp;iact=hc&amp;vpx=211&amp;vpy=299&amp;dur=125&amp;hovh=189&amp;hovw=267&amp;tx=154&amp;ty=75&amp;sig=103066064594586033663&amp;page=5&amp;tbnh=142&amp;tbnw=175&amp;ndsp=25&amp;ved=1t:429,r:16,s:84,i:57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ostru%C5%BEin%C3%ADk+k%C5%99ovit%C3%BD&amp;hl=cs&amp;biw=970&amp;bih=809&amp;tbm=isch&amp;tbnid=exU8C2DsXod4dM:&amp;imgrefurl=http://www.floranazahrade.cz/zdravi/ostruzinik.htm&amp;docid=itBRXticRI9GnM&amp;imgurl=http://www.floranazahrade.cz/zdravi/images/ostruzinik1.jpg&amp;w=250&amp;h=181&amp;ei=DjWEUOD9L8vMsgbV5oHADg&amp;zoom=1&amp;iact=hc&amp;vpx=316&amp;vpy=478&amp;dur=5348&amp;hovh=144&amp;hovw=200&amp;tx=130&amp;ty=82&amp;sig=103066064594586033663&amp;page=2&amp;tbnh=135&amp;tbnw=180&amp;start=19&amp;ndsp=22&amp;ved=1t:429,r:19,s:19,i:194 </a:t>
            </a:r>
          </a:p>
          <a:p>
            <a:pPr>
              <a:buFont typeface="Arial" charset="0"/>
              <a:buChar char="•"/>
            </a:pPr>
            <a:r>
              <a:rPr lang="cs-CZ" sz="900">
                <a:latin typeface="Calibri" pitchFamily="34" charset="0"/>
              </a:rPr>
              <a:t>Dostupné z:</a:t>
            </a:r>
          </a:p>
          <a:p>
            <a:r>
              <a:rPr lang="cs-CZ" sz="900">
                <a:latin typeface="Calibri" pitchFamily="34" charset="0"/>
              </a:rPr>
              <a:t> http://cs.wikipedia.org/wiki/Soubor:Bilberries.jpg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lesn%C3%AD+ke%C5%99e&amp;start=207&amp;hl=cs&amp;biw=970&amp;bih=809&amp;tbm=isch&amp;tbnid=2NXUbBcW0uPITM:&amp;imgrefurl=http://www.stiefel-eurocart.cz/prirodoveda/484-kriky.html&amp;docid=FDAEyMBHv2xu0M&amp;imgurl=http://www.stiefel-eurocart.cz/2155-thickbox/kriky.jpg&amp;w=600&amp;h=600&amp;ei=PjeEULi0Oo3ntQbT0IGwBw&amp;zoom=1&amp;iact=hc&amp;vpx=601&amp;vpy=394&amp;dur=2052&amp;hovh=225&amp;hovw=225&amp;tx=98&amp;ty=125&amp;sig=103066064594586033663&amp;page=11&amp;tbnh=152&amp;tbnw=152&amp;ndsp=20&amp;ved=1t:429,r:10,s:207,i:107 </a:t>
            </a:r>
          </a:p>
          <a:p>
            <a:pPr>
              <a:buFont typeface="Arial" charset="0"/>
              <a:buChar char="•"/>
            </a:pPr>
            <a:r>
              <a:rPr lang="pl-PL" sz="900">
                <a:latin typeface="Calibri" pitchFamily="34" charset="0"/>
              </a:rPr>
              <a:t>Dostupné z: http://www.google.cz/imgres?q=lesn%C3%AD+ke%C5%99e&amp;start=247&amp;hl=cs&amp;biw=970&amp;bih=809&amp;tbm=isch&amp;tbnid=Ypwr29h6KmO6XM:&amp;imgrefurl=http://zdravi.dama.cz/clanek.php%3Fid%3D20228&amp;docid=NN7WBzfZk75HvM&amp;imgurl=http://www.dama.cz//2012/9/lekarna1-480.jpg&amp;w=480&amp;h=285&amp;ei=gTiEUJWXBIrJtAbV9ICYCg&amp;zoom=1&amp;iact=rc&amp;dur=168&amp;sig=103066064594586033663&amp;page=13&amp;tbnh=118&amp;tbnw=198&amp;ndsp=23&amp;ved=1t:429,r:9,s:247,i:235&amp;tx=143&amp;ty=38 </a:t>
            </a:r>
          </a:p>
          <a:p>
            <a:endParaRPr lang="pl-PL" sz="900">
              <a:latin typeface="Calibri" pitchFamily="34" charset="0"/>
            </a:endParaRPr>
          </a:p>
          <a:p>
            <a:endParaRPr lang="cs-CZ" sz="900">
              <a:latin typeface="Calibri" pitchFamily="34" charset="0"/>
            </a:endParaRPr>
          </a:p>
        </p:txBody>
      </p:sp>
      <p:sp>
        <p:nvSpPr>
          <p:cNvPr id="43010" name="TextovéPole 3"/>
          <p:cNvSpPr txBox="1">
            <a:spLocks noChangeArrowheads="1"/>
          </p:cNvSpPr>
          <p:nvPr/>
        </p:nvSpPr>
        <p:spPr bwMode="auto">
          <a:xfrm>
            <a:off x="1116013" y="476250"/>
            <a:ext cx="6408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Použité zdroje: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229</TotalTime>
  <Words>590</Words>
  <Application>Microsoft Office PowerPoint</Application>
  <PresentationFormat>On-screen Show (4:3)</PresentationFormat>
  <Paragraphs>143</Paragraphs>
  <Slides>16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5" baseType="lpstr">
      <vt:lpstr>Calibri</vt:lpstr>
      <vt:lpstr>Arial</vt:lpstr>
      <vt:lpstr>Cambria</vt:lpstr>
      <vt:lpstr>Times New Roman</vt:lpstr>
      <vt:lpstr>Wingdings</vt:lpstr>
      <vt:lpstr>Sousedství</vt:lpstr>
      <vt:lpstr>Sousedství</vt:lpstr>
      <vt:lpstr>Sousedství</vt:lpstr>
      <vt:lpstr>Sousedství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dostiv</dc:creator>
  <cp:lastModifiedBy>Iveta Kudláčková</cp:lastModifiedBy>
  <cp:revision>34</cp:revision>
  <dcterms:created xsi:type="dcterms:W3CDTF">2012-10-18T09:03:29Z</dcterms:created>
  <dcterms:modified xsi:type="dcterms:W3CDTF">2012-12-06T13:33:32Z</dcterms:modified>
</cp:coreProperties>
</file>