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  <p:sldMasterId id="2147483688" r:id="rId2"/>
  </p:sldMasterIdLst>
  <p:notesMasterIdLst>
    <p:notesMasterId r:id="rId16"/>
  </p:notesMasterIdLst>
  <p:sldIdLst>
    <p:sldId id="265" r:id="rId3"/>
    <p:sldId id="270" r:id="rId4"/>
    <p:sldId id="271" r:id="rId5"/>
    <p:sldId id="269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10" d="100"/>
          <a:sy n="110" d="100"/>
        </p:scale>
        <p:origin x="420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B3D38D4-7E4B-4F83-BA43-02EE5611D56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AC4FA63-B0BA-4C04-96F9-EF2849891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3144C5-7052-46D2-AA0D-200BE8470C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B90301-1E8C-44AF-9624-F2655901686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BE8FF4-161A-4FFF-B3C7-988FB34E59B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469F1F-4CBC-4ABA-A026-0E62C7178E2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F969EB-0ED2-478F-BEA4-9297C73638A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A3A75EF-77D6-420A-9D96-512A93F9A91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6B9E208-60D5-46F3-A1F6-7B28F0898C4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8033F-5D81-490A-B811-62C3C7E9C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29900-0345-40FB-9041-402616CB7D52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BD558A-4E6A-4B5A-A22C-DC2A8563B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3760B-AC99-43AF-A56A-CF8349B6AE32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57F677-C858-4BA4-B68F-7E41DCE0E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6234C-35A0-4619-AFE9-B067AC7AD17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84159-56D6-4A89-8F14-6D6DC0D2D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50731-5141-4E54-A3B1-C8DA53969A7C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0ED58-CEF2-43D2-A918-7893B6537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0DC5D-8C71-45D4-9A15-DEE82D8339ED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C0835-96EA-433C-A229-338A4F54F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1A484-3A7B-48A5-93A3-97389F175A7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2C8CEB-517B-4F2D-A878-02A2D9961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8D2CE-534D-4519-9C77-3D6EBA21C432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E3917-A182-4837-8A48-5DFD30249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5CE39-ED27-49DE-8689-230F1EC78844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DB161-7EF6-4D14-9D96-02EE07C53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B0A49-AEA6-4FBC-81E8-859201BE1144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F568C-E2A9-4189-BC64-6CEAF9CA3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2B124-2130-4118-9FB6-FC8CCCE0BA9F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522A9-28AC-4131-85DB-6C32FF765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50F93-A97A-4940-9CF7-E58C2458289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E47E1E86-24F4-4CE4-B350-39822F7C44D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DBB1F8FF-1B79-4424-9201-D5DF4BD5FEA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8C2DF1BB-4BB0-4BF6-B8F5-5AD1A5230C7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722CCC24-542D-4015-947B-8107F04A55E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D9BF6B6A-6304-4B18-BC71-41AAABD222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CD3C344A-EAAB-4F9A-95FE-C04B2E3B6E5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C75F5BB3-B670-4CA8-AFB9-FAF1E0217A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2E677BFB-3CEF-4BA8-A214-B189D95815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07D1CA80-B31C-446F-A249-FEBFD335CFC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E0D2B5C6-BBC8-42EF-A885-CDF64CFDD82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 fontAlgn="auto"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Aft>
                <a:spcPts val="0"/>
              </a:spcAft>
              <a:defRPr/>
            </a:lvl1pPr>
          </a:lstStyle>
          <a:p>
            <a:pPr>
              <a:defRPr/>
            </a:pPr>
            <a:fld id="{D901C265-5CD3-4CFD-93C7-C221B016FBA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4FC3319A-9635-4FD0-BAB9-8091FBA5A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8B19DE27-67FE-49C3-AD08-4405D2C4C5C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spcBef>
                <a:spcPts val="0"/>
              </a:spcBef>
              <a:defRPr sz="18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6ECBB80D-DCFE-4921-9B92-7D21A82866A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spcBef>
                <a:spcPts val="0"/>
              </a:spcBef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spcBef>
                <a:spcPts val="0"/>
              </a:spcBef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wmf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662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6627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26628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6629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Times New Roman" pitchFamily="18" charset="0"/>
              </a:rPr>
              <a:t>VY_32_INOVACE_20_PŘV_HOUBY NAŠICH LESŮ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87"/>
          <p:cNvGraphicFramePr>
            <a:graphicFrameLocks/>
          </p:cNvGraphicFramePr>
          <p:nvPr/>
        </p:nvGraphicFramePr>
        <p:xfrm>
          <a:off x="611188" y="908050"/>
          <a:ext cx="7632700" cy="5568950"/>
        </p:xfrm>
        <a:graphic>
          <a:graphicData uri="http://schemas.openxmlformats.org/drawingml/2006/table">
            <a:tbl>
              <a:tblPr/>
              <a:tblGrid>
                <a:gridCol w="1368524"/>
                <a:gridCol w="3781326"/>
                <a:gridCol w="2483370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Houby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56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nejznámější houby rostoucích v našich lesích. Roztřídí je do skupin. Rozpoznají nejznámější jedovaté a nejedlé houby. Popíší části těla houby.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Poznávání známých druhů lesních hub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Podhoubí, třeň, klobouk, rourky s výtrusy, prsten, lupeny, houba jedlá, jedovatá, nejedlá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Ivo Dostál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4.- 5.ročník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 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07950" y="1700213"/>
            <a:ext cx="8280400" cy="3127375"/>
          </a:xfrm>
          <a:prstGeom prst="rect">
            <a:avLst/>
          </a:prstGeom>
        </p:spPr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Přírodní společenství les</a:t>
            </a: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-  houby našich lesů  -</a:t>
            </a:r>
            <a:endParaRPr lang="cs-CZ" sz="5600" b="1" spc="-100" dirty="0">
              <a:solidFill>
                <a:srgbClr val="0066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205038"/>
            <a:ext cx="3167063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25"/>
          <p:cNvSpPr txBox="1">
            <a:spLocks noChangeArrowheads="1"/>
          </p:cNvSpPr>
          <p:nvPr/>
        </p:nvSpPr>
        <p:spPr bwMode="auto">
          <a:xfrm>
            <a:off x="468313" y="4868863"/>
            <a:ext cx="19796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alibri" pitchFamily="34" charset="0"/>
              </a:rPr>
              <a:t> ROURKY S VÝTRUSY</a:t>
            </a:r>
          </a:p>
        </p:txBody>
      </p:sp>
      <p:cxnSp>
        <p:nvCxnSpPr>
          <p:cNvPr id="27" name="Přímá spojovací šipka 26"/>
          <p:cNvCxnSpPr>
            <a:stCxn id="29698" idx="0"/>
          </p:cNvCxnSpPr>
          <p:nvPr/>
        </p:nvCxnSpPr>
        <p:spPr>
          <a:xfrm flipH="1" flipV="1">
            <a:off x="971550" y="3933825"/>
            <a:ext cx="485775" cy="93503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9708" idx="1"/>
          </p:cNvCxnSpPr>
          <p:nvPr/>
        </p:nvCxnSpPr>
        <p:spPr>
          <a:xfrm flipH="1" flipV="1">
            <a:off x="2124075" y="4292600"/>
            <a:ext cx="1871663" cy="7461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2484438" y="3860800"/>
            <a:ext cx="1800225" cy="43180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9704" idx="1"/>
          </p:cNvCxnSpPr>
          <p:nvPr/>
        </p:nvCxnSpPr>
        <p:spPr>
          <a:xfrm flipH="1">
            <a:off x="3348038" y="2446338"/>
            <a:ext cx="719137" cy="76676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703" name="Obrázek 30" descr="bedl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1916113"/>
            <a:ext cx="2255837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TextovéPole 31"/>
          <p:cNvSpPr txBox="1">
            <a:spLocks noChangeArrowheads="1"/>
          </p:cNvSpPr>
          <p:nvPr/>
        </p:nvSpPr>
        <p:spPr bwMode="auto">
          <a:xfrm>
            <a:off x="4067175" y="2276475"/>
            <a:ext cx="10810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b="1">
                <a:latin typeface="Calibri" pitchFamily="34" charset="0"/>
              </a:rPr>
              <a:t>KLOBOUK</a:t>
            </a:r>
          </a:p>
        </p:txBody>
      </p:sp>
      <p:cxnSp>
        <p:nvCxnSpPr>
          <p:cNvPr id="33" name="Přímá spojovací šipka 32"/>
          <p:cNvCxnSpPr>
            <a:stCxn id="29704" idx="3"/>
          </p:cNvCxnSpPr>
          <p:nvPr/>
        </p:nvCxnSpPr>
        <p:spPr>
          <a:xfrm>
            <a:off x="5148263" y="2446338"/>
            <a:ext cx="1152525" cy="26193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6" name="TextovéPole 33"/>
          <p:cNvSpPr txBox="1">
            <a:spLocks noChangeArrowheads="1"/>
          </p:cNvSpPr>
          <p:nvPr/>
        </p:nvSpPr>
        <p:spPr bwMode="auto">
          <a:xfrm>
            <a:off x="4140200" y="414972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b="1">
                <a:latin typeface="Calibri" pitchFamily="34" charset="0"/>
              </a:rPr>
              <a:t>TŘEŇ</a:t>
            </a:r>
            <a:r>
              <a:rPr lang="cs-CZ" b="1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 flipV="1">
            <a:off x="4932363" y="4005263"/>
            <a:ext cx="1655762" cy="28733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8" name="TextovéPole 35"/>
          <p:cNvSpPr txBox="1">
            <a:spLocks noChangeArrowheads="1"/>
          </p:cNvSpPr>
          <p:nvPr/>
        </p:nvSpPr>
        <p:spPr bwMode="auto">
          <a:xfrm>
            <a:off x="3995738" y="4868863"/>
            <a:ext cx="12969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b="1">
                <a:latin typeface="Calibri" pitchFamily="34" charset="0"/>
              </a:rPr>
              <a:t>PODHOUBÍ</a:t>
            </a:r>
            <a:endParaRPr lang="cs-CZ" sz="1600">
              <a:latin typeface="Calibri" pitchFamily="34" charset="0"/>
            </a:endParaRPr>
          </a:p>
        </p:txBody>
      </p:sp>
      <p:cxnSp>
        <p:nvCxnSpPr>
          <p:cNvPr id="37" name="Přímá spojovací šipka 36"/>
          <p:cNvCxnSpPr>
            <a:stCxn id="29708" idx="3"/>
          </p:cNvCxnSpPr>
          <p:nvPr/>
        </p:nvCxnSpPr>
        <p:spPr>
          <a:xfrm flipV="1">
            <a:off x="5292725" y="4508500"/>
            <a:ext cx="1439863" cy="5302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10" name="TextovéPole 37"/>
          <p:cNvSpPr txBox="1">
            <a:spLocks noChangeArrowheads="1"/>
          </p:cNvSpPr>
          <p:nvPr/>
        </p:nvSpPr>
        <p:spPr bwMode="auto">
          <a:xfrm>
            <a:off x="4067175" y="2924175"/>
            <a:ext cx="10810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b="1">
                <a:latin typeface="Calibri" pitchFamily="34" charset="0"/>
              </a:rPr>
              <a:t>LUPENY</a:t>
            </a:r>
          </a:p>
        </p:txBody>
      </p:sp>
      <p:cxnSp>
        <p:nvCxnSpPr>
          <p:cNvPr id="39" name="Přímá spojovací šipka 38"/>
          <p:cNvCxnSpPr/>
          <p:nvPr/>
        </p:nvCxnSpPr>
        <p:spPr>
          <a:xfrm>
            <a:off x="5003800" y="3068638"/>
            <a:ext cx="1152525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2771800" y="476672"/>
            <a:ext cx="2952328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Části  těla houby</a:t>
            </a:r>
          </a:p>
        </p:txBody>
      </p:sp>
      <p:sp>
        <p:nvSpPr>
          <p:cNvPr id="29713" name="TextovéPole 40"/>
          <p:cNvSpPr txBox="1">
            <a:spLocks noChangeArrowheads="1"/>
          </p:cNvSpPr>
          <p:nvPr/>
        </p:nvSpPr>
        <p:spPr bwMode="auto">
          <a:xfrm>
            <a:off x="4067175" y="3573463"/>
            <a:ext cx="1081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b="1">
                <a:latin typeface="Calibri" pitchFamily="34" charset="0"/>
              </a:rPr>
              <a:t>PRSTEN</a:t>
            </a:r>
          </a:p>
        </p:txBody>
      </p:sp>
      <p:cxnSp>
        <p:nvCxnSpPr>
          <p:cNvPr id="42" name="Přímá spojovací šipka 41"/>
          <p:cNvCxnSpPr/>
          <p:nvPr/>
        </p:nvCxnSpPr>
        <p:spPr>
          <a:xfrm flipV="1">
            <a:off x="5003800" y="3357563"/>
            <a:ext cx="1368425" cy="35877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15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192463" y="6237288"/>
            <a:ext cx="2368550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>
                <a:solidFill>
                  <a:srgbClr val="000000"/>
                </a:solidFill>
              </a:rPr>
              <a:t>Houby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244850" y="6246813"/>
            <a:ext cx="2366963" cy="366712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</a:t>
            </a:r>
          </a:p>
        </p:txBody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468313" y="404813"/>
            <a:ext cx="8135937" cy="572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539750" y="404813"/>
            <a:ext cx="7777163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rgbClr val="663300"/>
              </a:buClr>
              <a:buSzPct val="120000"/>
              <a:buFont typeface="Wingdings" pitchFamily="2" charset="2"/>
              <a:buChar char="§"/>
            </a:pPr>
            <a:r>
              <a:rPr lang="cs-CZ">
                <a:solidFill>
                  <a:srgbClr val="000000"/>
                </a:solidFill>
                <a:latin typeface="Calibri" pitchFamily="34" charset="0"/>
              </a:rPr>
              <a:t>  </a:t>
            </a:r>
            <a:r>
              <a:rPr lang="cs-CZ">
                <a:solidFill>
                  <a:srgbClr val="000000"/>
                </a:solidFill>
                <a:cs typeface="Arial" charset="0"/>
              </a:rPr>
              <a:t>V lese roste také celá řada různých druhů hub.</a:t>
            </a:r>
          </a:p>
          <a:p>
            <a:pPr>
              <a:spcBef>
                <a:spcPct val="50000"/>
              </a:spcBef>
              <a:buClr>
                <a:srgbClr val="663300"/>
              </a:buClr>
              <a:buSzPct val="120000"/>
              <a:buFont typeface="Wingdings" pitchFamily="2" charset="2"/>
              <a:buChar char="§"/>
            </a:pPr>
            <a:r>
              <a:rPr lang="cs-CZ">
                <a:solidFill>
                  <a:srgbClr val="000000"/>
                </a:solidFill>
                <a:cs typeface="Arial" charset="0"/>
              </a:rPr>
              <a:t>  Houby patří do samostatné skupiny organismů.</a:t>
            </a:r>
          </a:p>
          <a:p>
            <a:pPr>
              <a:spcBef>
                <a:spcPct val="50000"/>
              </a:spcBef>
              <a:buClr>
                <a:srgbClr val="663300"/>
              </a:buClr>
              <a:buSzPct val="120000"/>
              <a:buFont typeface="Wingdings" pitchFamily="2" charset="2"/>
              <a:buChar char="§"/>
            </a:pPr>
            <a:r>
              <a:rPr lang="cs-CZ">
                <a:solidFill>
                  <a:srgbClr val="000000"/>
                </a:solidFill>
                <a:cs typeface="Arial" charset="0"/>
              </a:rPr>
              <a:t>  Nejsou to ani rostliny, ani živočichové</a:t>
            </a:r>
            <a:r>
              <a:rPr lang="cs-CZ" i="1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39750" y="2060575"/>
            <a:ext cx="75596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Které znaky mají živočichové a houby  společné ? Zkusíme na to přijít dohromady:</a:t>
            </a: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755650" y="2852738"/>
            <a:ext cx="3529013" cy="201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Rozmnožují se 	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Pohybují z místa na místo	 </a:t>
            </a:r>
            <a:endParaRPr lang="cs-CZ" b="1">
              <a:solidFill>
                <a:srgbClr val="FF3300"/>
              </a:solidFill>
              <a:cs typeface="Arial" charset="0"/>
            </a:endParaRPr>
          </a:p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K výživě nevyužívají fotosyntézu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Dýchají 			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Rostou	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		</a:t>
            </a:r>
            <a:endParaRPr lang="cs-CZ" b="1">
              <a:solidFill>
                <a:srgbClr val="006600"/>
              </a:solidFill>
              <a:latin typeface="Calibri" pitchFamily="34" charset="0"/>
            </a:endParaRPr>
          </a:p>
        </p:txBody>
      </p:sp>
      <p:pic>
        <p:nvPicPr>
          <p:cNvPr id="4915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26163" y="476250"/>
            <a:ext cx="1860550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4356100" y="2852738"/>
            <a:ext cx="1008063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8000"/>
                </a:solidFill>
                <a:cs typeface="Arial" charset="0"/>
              </a:rPr>
              <a:t>ANO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FF3300"/>
                </a:solidFill>
                <a:cs typeface="Arial" charset="0"/>
              </a:rPr>
              <a:t>NE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8000"/>
                </a:solidFill>
                <a:cs typeface="Arial" charset="0"/>
              </a:rPr>
              <a:t>ANO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8000"/>
                </a:solidFill>
                <a:cs typeface="Arial" charset="0"/>
              </a:rPr>
              <a:t>ANO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8000"/>
                </a:solidFill>
                <a:cs typeface="Arial" charset="0"/>
              </a:rPr>
              <a:t>ANO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822325" y="5006975"/>
            <a:ext cx="72739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cs typeface="Arial" charset="0"/>
              </a:rPr>
              <a:t>Houby tedy dýchají, rozmnožují se, rostou a k výživě nepoužívají fotosyntézu.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cs typeface="Arial" charset="0"/>
              </a:rPr>
              <a:t>Na rozdíl od živočichů se nepohybují z místa na místo.</a:t>
            </a:r>
          </a:p>
        </p:txBody>
      </p:sp>
      <p:sp>
        <p:nvSpPr>
          <p:cNvPr id="49161" name="Rectangle 9" descr="0676"/>
          <p:cNvSpPr>
            <a:spLocks noChangeArrowheads="1"/>
          </p:cNvSpPr>
          <p:nvPr/>
        </p:nvSpPr>
        <p:spPr bwMode="auto">
          <a:xfrm>
            <a:off x="639763" y="2701925"/>
            <a:ext cx="4679950" cy="2305050"/>
          </a:xfrm>
          <a:prstGeom prst="rect">
            <a:avLst/>
          </a:prstGeom>
          <a:blipFill dpi="0" rotWithShape="1">
            <a:blip r:embed="rId4">
              <a:alphaModFix amt="15000"/>
            </a:blip>
            <a:srcRect/>
            <a:stretch>
              <a:fillRect/>
            </a:stretch>
          </a:blip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0730" name="AutoShape 1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0731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34" presetID="18" presetClass="entr" presetSubtype="1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5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1000"/>
                                        <p:tgtEl>
                                          <p:spTgt spid="49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6500"/>
                            </p:stCondLst>
                            <p:childTnLst>
                              <p:par>
                                <p:cTn id="42" presetID="5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1000"/>
                                        <p:tgtEl>
                                          <p:spTgt spid="49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46" presetID="5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1000"/>
                                        <p:tgtEl>
                                          <p:spTgt spid="49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1500"/>
                            </p:stCondLst>
                            <p:childTnLst>
                              <p:par>
                                <p:cTn id="50" presetID="5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1000"/>
                                        <p:tgtEl>
                                          <p:spTgt spid="491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54" presetID="5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1000"/>
                                        <p:tgtEl>
                                          <p:spTgt spid="491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6500"/>
                            </p:stCondLst>
                            <p:childTnLst>
                              <p:par>
                                <p:cTn id="58" presetID="18" presetClass="entr" presetSubtype="3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0" dur="2000"/>
                                        <p:tgtEl>
                                          <p:spTgt spid="49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/>
      <p:bldP spid="49156" grpId="0"/>
      <p:bldP spid="49159" grpId="0" build="p" advAuto="500"/>
      <p:bldP spid="49160" grpId="0"/>
      <p:bldP spid="491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316288" y="6237288"/>
            <a:ext cx="2366962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</a:t>
            </a:r>
          </a:p>
        </p:txBody>
      </p:sp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539750" y="476250"/>
            <a:ext cx="8135938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700">
                <a:solidFill>
                  <a:srgbClr val="000000"/>
                </a:solidFill>
                <a:cs typeface="Arial" charset="0"/>
              </a:rPr>
              <a:t>Některé houby jsou jedlé. Jedlé druhy hub jsou velmi vítaným zpestřením jídelníčku. </a:t>
            </a:r>
          </a:p>
        </p:txBody>
      </p:sp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10100" y="1052513"/>
            <a:ext cx="2922588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3500438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277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684213" y="4221163"/>
            <a:ext cx="4679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cs typeface="Arial" charset="0"/>
              </a:rPr>
              <a:t>Ve smrkových lesích roste naše </a:t>
            </a:r>
          </a:p>
          <a:p>
            <a:r>
              <a:rPr lang="cs-CZ">
                <a:solidFill>
                  <a:srgbClr val="000000"/>
                </a:solidFill>
                <a:cs typeface="Arial" charset="0"/>
              </a:rPr>
              <a:t>nejoblíbenější jedlá houba –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hřib smrkový</a:t>
            </a:r>
            <a:r>
              <a:rPr lang="cs-CZ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611188" y="1700213"/>
            <a:ext cx="4032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cs typeface="Arial" charset="0"/>
              </a:rPr>
              <a:t>V listnatých lesích, zejména pod duby, roste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hřib dubový</a:t>
            </a:r>
            <a:r>
              <a:rPr lang="cs-CZ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7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/>
      <p:bldP spid="51207" grpId="0"/>
      <p:bldP spid="512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192463" y="6237288"/>
            <a:ext cx="2368550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</a:t>
            </a:r>
          </a:p>
        </p:txBody>
      </p:sp>
      <p:sp>
        <p:nvSpPr>
          <p:cNvPr id="53250" name="Text Box 2"/>
          <p:cNvSpPr txBox="1">
            <a:spLocks noChangeArrowheads="1"/>
          </p:cNvSpPr>
          <p:nvPr/>
        </p:nvSpPr>
        <p:spPr bwMode="auto">
          <a:xfrm>
            <a:off x="323850" y="765175"/>
            <a:ext cx="4895850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cs typeface="Arial" charset="0"/>
              </a:rPr>
              <a:t>Ve všech druzích lesů roste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hřib žlutomasý, 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cs typeface="Arial" charset="0"/>
              </a:rPr>
              <a:t>			   zvaný babka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</a:t>
            </a:r>
            <a:endParaRPr lang="cs-CZ" i="1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532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379413"/>
            <a:ext cx="2568575" cy="177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76588" y="2420938"/>
            <a:ext cx="2501900" cy="188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4888" y="3433763"/>
            <a:ext cx="211455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2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395288" y="4929188"/>
            <a:ext cx="56149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Ve světlých lesích a na pasekách je domovem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bedla vysoká</a:t>
            </a:r>
            <a:r>
              <a:rPr lang="cs-CZ" i="1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  <p:sp>
        <p:nvSpPr>
          <p:cNvPr id="53256" name="Text Box 8"/>
          <p:cNvSpPr txBox="1">
            <a:spLocks noChangeArrowheads="1"/>
          </p:cNvSpPr>
          <p:nvPr/>
        </p:nvSpPr>
        <p:spPr bwMode="auto">
          <a:xfrm>
            <a:off x="395288" y="314166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a chutná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liška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obecná</a:t>
            </a:r>
            <a:r>
              <a:rPr lang="cs-CZ">
                <a:solidFill>
                  <a:srgbClr val="000000"/>
                </a:solidFill>
                <a:cs typeface="Arial" charset="0"/>
              </a:rPr>
              <a:t>. </a:t>
            </a:r>
          </a:p>
        </p:txBody>
      </p:sp>
      <p:sp>
        <p:nvSpPr>
          <p:cNvPr id="34825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3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3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276600" y="6251575"/>
            <a:ext cx="2366963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</a:t>
            </a:r>
          </a:p>
        </p:txBody>
      </p:sp>
      <p:sp>
        <p:nvSpPr>
          <p:cNvPr id="55298" name="Text Box 2"/>
          <p:cNvSpPr txBox="1">
            <a:spLocks noChangeArrowheads="1"/>
          </p:cNvSpPr>
          <p:nvPr/>
        </p:nvSpPr>
        <p:spPr bwMode="auto">
          <a:xfrm>
            <a:off x="755650" y="1268413"/>
            <a:ext cx="4248150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cs typeface="Arial" charset="0"/>
              </a:rPr>
              <a:t>Klouzek obecný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najdeme nejčastěji </a:t>
            </a:r>
          </a:p>
          <a:p>
            <a:r>
              <a:rPr lang="cs-CZ">
                <a:solidFill>
                  <a:srgbClr val="000000"/>
                </a:solidFill>
                <a:cs typeface="Arial" charset="0"/>
              </a:rPr>
              <a:t>na travnatých místech pod borovicemi. </a:t>
            </a:r>
            <a:endParaRPr lang="cs-CZ" i="1">
              <a:solidFill>
                <a:srgbClr val="000000"/>
              </a:solidFill>
              <a:cs typeface="Arial" charset="0"/>
            </a:endParaRPr>
          </a:p>
          <a:p>
            <a:pPr>
              <a:spcBef>
                <a:spcPct val="50000"/>
              </a:spcBef>
            </a:pPr>
            <a:endParaRPr lang="cs-CZ" i="1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552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3500438"/>
            <a:ext cx="3059112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95888" y="62071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9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6870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468313" y="4508500"/>
            <a:ext cx="4751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Výhradně pod břízami roste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kozák březový</a:t>
            </a:r>
            <a:r>
              <a:rPr lang="cs-CZ" i="1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5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5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5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5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5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5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5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5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5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532188" y="6237288"/>
            <a:ext cx="2368550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 jedovaté</a:t>
            </a:r>
          </a:p>
        </p:txBody>
      </p:sp>
      <p:pic>
        <p:nvPicPr>
          <p:cNvPr id="57353" name="Picture 9" descr="j0293216[1]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grayscl/>
          </a:blip>
          <a:srcRect/>
          <a:stretch>
            <a:fillRect/>
          </a:stretch>
        </p:blipFill>
        <p:spPr bwMode="auto">
          <a:xfrm>
            <a:off x="755650" y="1844675"/>
            <a:ext cx="3960813" cy="391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6" name="Text Box 2"/>
          <p:cNvSpPr txBox="1">
            <a:spLocks noChangeArrowheads="1"/>
          </p:cNvSpPr>
          <p:nvPr/>
        </p:nvSpPr>
        <p:spPr bwMode="auto">
          <a:xfrm>
            <a:off x="539750" y="333375"/>
            <a:ext cx="806450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50000"/>
              </a:spcBef>
            </a:pPr>
            <a:r>
              <a:rPr lang="cs-CZ" sz="1700">
                <a:solidFill>
                  <a:srgbClr val="000000"/>
                </a:solidFill>
                <a:cs typeface="Arial" charset="0"/>
              </a:rPr>
              <a:t>Kromě jedlých hub rostou v lesích houby, které jsou nejedlé a houby, které jsou dokonce smrtelně jedovaté. Proto je velmi důležité sbírat jen ty houby, které opravdu bezpečně znáte.  </a:t>
            </a:r>
          </a:p>
          <a:p>
            <a:pPr>
              <a:spcBef>
                <a:spcPct val="50000"/>
              </a:spcBef>
            </a:pPr>
            <a:endParaRPr lang="cs-CZ" sz="1200">
              <a:solidFill>
                <a:srgbClr val="000000"/>
              </a:solidFill>
              <a:cs typeface="Arial" charset="0"/>
            </a:endParaRPr>
          </a:p>
          <a:p>
            <a:pPr>
              <a:spcBef>
                <a:spcPct val="50000"/>
              </a:spcBef>
            </a:pPr>
            <a:r>
              <a:rPr lang="cs-CZ" sz="1700">
                <a:solidFill>
                  <a:srgbClr val="000000"/>
                </a:solidFill>
                <a:cs typeface="Arial" charset="0"/>
              </a:rPr>
              <a:t>Nejste-li si jisti, že je houba jedlá, raději ji nechte na  místě.</a:t>
            </a:r>
            <a:endParaRPr lang="cs-CZ" sz="1700" b="1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573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3188" y="1916113"/>
            <a:ext cx="2667000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4167188"/>
            <a:ext cx="2736850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8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891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 bwMode="auto">
          <a:xfrm>
            <a:off x="611188" y="4365625"/>
            <a:ext cx="4392612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solidFill>
                  <a:srgbClr val="FF3300"/>
                </a:solidFill>
                <a:cs typeface="Arial" charset="0"/>
              </a:rPr>
              <a:t>!!! Smrtelně jedovatá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  </a:t>
            </a:r>
            <a:r>
              <a:rPr lang="cs-CZ">
                <a:solidFill>
                  <a:srgbClr val="000000"/>
                </a:solidFill>
                <a:cs typeface="Arial" charset="0"/>
              </a:rPr>
              <a:t>je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 muchomůrka zelená</a:t>
            </a:r>
          </a:p>
          <a:p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57352" name="Text Box 8"/>
          <p:cNvSpPr txBox="1">
            <a:spLocks noChangeArrowheads="1"/>
          </p:cNvSpPr>
          <p:nvPr/>
        </p:nvSpPr>
        <p:spPr bwMode="auto">
          <a:xfrm>
            <a:off x="539750" y="2420938"/>
            <a:ext cx="4032250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cs typeface="Arial" charset="0"/>
              </a:rPr>
              <a:t>Mezi  </a:t>
            </a:r>
            <a:r>
              <a:rPr lang="cs-CZ" u="sng">
                <a:solidFill>
                  <a:srgbClr val="FF3300"/>
                </a:solidFill>
                <a:cs typeface="Arial" charset="0"/>
              </a:rPr>
              <a:t>jedovaté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houby patří krásná </a:t>
            </a:r>
          </a:p>
          <a:p>
            <a:r>
              <a:rPr lang="cs-CZ" b="1">
                <a:solidFill>
                  <a:srgbClr val="000000"/>
                </a:solidFill>
                <a:cs typeface="Arial" charset="0"/>
              </a:rPr>
              <a:t>muchomůrka červená.</a:t>
            </a:r>
          </a:p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5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7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0" presetID="5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7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1" presetID="3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73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51" grpId="0"/>
      <p:bldP spid="5735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276600" y="6237288"/>
            <a:ext cx="2366963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 jedovaté</a:t>
            </a:r>
          </a:p>
        </p:txBody>
      </p:sp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539750" y="1125538"/>
            <a:ext cx="4464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u="sng">
                <a:solidFill>
                  <a:srgbClr val="FF3300"/>
                </a:solidFill>
                <a:cs typeface="Arial" charset="0"/>
              </a:rPr>
              <a:t>Jedovatá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 je  </a:t>
            </a:r>
            <a:r>
              <a:rPr lang="cs-CZ" sz="2000" b="1">
                <a:solidFill>
                  <a:srgbClr val="000000"/>
                </a:solidFill>
                <a:cs typeface="Arial" charset="0"/>
              </a:rPr>
              <a:t>muchomůrka tygrovaná</a:t>
            </a:r>
          </a:p>
        </p:txBody>
      </p:sp>
      <p:pic>
        <p:nvPicPr>
          <p:cNvPr id="593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6213" y="365125"/>
            <a:ext cx="2879725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6350" y="3524250"/>
            <a:ext cx="2879725" cy="199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5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0966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468313" y="4076700"/>
            <a:ext cx="338296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>
                <a:solidFill>
                  <a:srgbClr val="FF3300"/>
                </a:solidFill>
                <a:cs typeface="Arial" charset="0"/>
              </a:rPr>
              <a:t>Mezi jedovaté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řadíme taktéž</a:t>
            </a:r>
          </a:p>
          <a:p>
            <a:r>
              <a:rPr lang="cs-CZ" b="1">
                <a:solidFill>
                  <a:srgbClr val="000000"/>
                </a:solidFill>
                <a:cs typeface="Arial" charset="0"/>
              </a:rPr>
              <a:t>závojenku olovovou</a:t>
            </a:r>
            <a:r>
              <a:rPr lang="cs-CZ">
                <a:solidFill>
                  <a:srgbClr val="000000"/>
                </a:solidFill>
                <a:cs typeface="Arial" charset="0"/>
              </a:rPr>
              <a:t>.</a:t>
            </a:r>
          </a:p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59400" name="Picture 8" descr="j0293216[1]"/>
          <p:cNvPicPr>
            <a:picLocks noChangeAspect="1" noChangeArrowheads="1"/>
          </p:cNvPicPr>
          <p:nvPr/>
        </p:nvPicPr>
        <p:blipFill>
          <a:blip r:embed="rId5">
            <a:lum bright="70000" contrast="-70000"/>
            <a:grayscl/>
          </a:blip>
          <a:srcRect/>
          <a:stretch>
            <a:fillRect/>
          </a:stretch>
        </p:blipFill>
        <p:spPr bwMode="auto">
          <a:xfrm>
            <a:off x="900113" y="1700213"/>
            <a:ext cx="2376487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9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9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9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9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7" presetID="3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9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9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194050" y="6381750"/>
            <a:ext cx="2366963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en-US" smtClean="0"/>
              <a:t>Houby nejedlé</a:t>
            </a:r>
          </a:p>
        </p:txBody>
      </p:sp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341313" y="908050"/>
            <a:ext cx="4735512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700">
                <a:solidFill>
                  <a:srgbClr val="000000"/>
                </a:solidFill>
                <a:cs typeface="Arial" charset="0"/>
              </a:rPr>
              <a:t>Mezi </a:t>
            </a:r>
            <a:r>
              <a:rPr lang="cs-CZ" sz="1700" u="sng">
                <a:solidFill>
                  <a:srgbClr val="006600"/>
                </a:solidFill>
                <a:cs typeface="Arial" charset="0"/>
              </a:rPr>
              <a:t>nejedlé</a:t>
            </a:r>
            <a:r>
              <a:rPr lang="cs-CZ" sz="1700">
                <a:solidFill>
                  <a:srgbClr val="000000"/>
                </a:solidFill>
                <a:cs typeface="Arial" charset="0"/>
              </a:rPr>
              <a:t> druhy hub patří například</a:t>
            </a:r>
          </a:p>
          <a:p>
            <a:pPr>
              <a:spcBef>
                <a:spcPct val="50000"/>
              </a:spcBef>
            </a:pPr>
            <a:endParaRPr lang="cs-CZ" sz="1700">
              <a:solidFill>
                <a:srgbClr val="000000"/>
              </a:solidFill>
              <a:cs typeface="Arial" charset="0"/>
            </a:endParaRPr>
          </a:p>
          <a:p>
            <a:pPr algn="r">
              <a:spcBef>
                <a:spcPct val="50000"/>
              </a:spcBef>
            </a:pPr>
            <a:r>
              <a:rPr lang="cs-CZ" sz="1700">
                <a:solidFill>
                  <a:srgbClr val="000000"/>
                </a:solidFill>
                <a:cs typeface="Arial" charset="0"/>
              </a:rPr>
              <a:t>		 </a:t>
            </a:r>
            <a:r>
              <a:rPr lang="cs-CZ" sz="2000" b="1">
                <a:solidFill>
                  <a:srgbClr val="000000"/>
                </a:solidFill>
                <a:cs typeface="Arial" charset="0"/>
              </a:rPr>
              <a:t>hřib  žlučník</a:t>
            </a:r>
          </a:p>
          <a:p>
            <a:pPr>
              <a:spcBef>
                <a:spcPct val="50000"/>
              </a:spcBef>
            </a:pPr>
            <a:endParaRPr lang="cs-CZ" sz="2000" b="1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614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801688"/>
            <a:ext cx="2736850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47963" y="3638550"/>
            <a:ext cx="2438400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3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341313" y="4364038"/>
            <a:ext cx="23749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cs typeface="Arial" charset="0"/>
              </a:rPr>
              <a:t>nebo  </a:t>
            </a:r>
            <a:r>
              <a:rPr lang="cs-CZ" b="1">
                <a:solidFill>
                  <a:srgbClr val="000000"/>
                </a:solidFill>
                <a:cs typeface="Arial" charset="0"/>
              </a:rPr>
              <a:t>ryzec kravský</a:t>
            </a:r>
          </a:p>
        </p:txBody>
      </p:sp>
      <p:sp>
        <p:nvSpPr>
          <p:cNvPr id="9" name="Tlačítko akce: Začátek 8">
            <a:hlinkClick r:id="" action="ppaction://hlinkshowjump?jump=firstslide" highlightClick="1"/>
          </p:cNvPr>
          <p:cNvSpPr/>
          <p:nvPr/>
        </p:nvSpPr>
        <p:spPr>
          <a:xfrm>
            <a:off x="684213" y="6021388"/>
            <a:ext cx="358775" cy="215900"/>
          </a:xfrm>
          <a:prstGeom prst="actionButtonBeginning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extovéPole 1"/>
          <p:cNvSpPr txBox="1">
            <a:spLocks noChangeArrowheads="1"/>
          </p:cNvSpPr>
          <p:nvPr/>
        </p:nvSpPr>
        <p:spPr bwMode="auto">
          <a:xfrm>
            <a:off x="1187450" y="260350"/>
            <a:ext cx="6048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zdroje:</a:t>
            </a:r>
          </a:p>
        </p:txBody>
      </p:sp>
      <p:sp>
        <p:nvSpPr>
          <p:cNvPr id="45058" name="TextovéPole 2"/>
          <p:cNvSpPr txBox="1">
            <a:spLocks noChangeArrowheads="1"/>
          </p:cNvSpPr>
          <p:nvPr/>
        </p:nvSpPr>
        <p:spPr bwMode="auto">
          <a:xfrm>
            <a:off x="611188" y="765175"/>
            <a:ext cx="748982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houby&amp;um=1&amp;hl=cs&amp;sa=N&amp;biw=1366&amp;bih=648&amp;tbm=isch&amp;tbnid=R819VXbEKNFljM:&amp;imgrefurl=http://www.i60.cz/clanek_2092_invaze-hub-v-cechach-na-morave-si-pockejte.html&amp;docid=vi-TH1_QeiIJwM&amp;imgurl=http://www.i60.cz/obrazky/velke/hriby_201209272204598.jpg&amp;w=394&amp;h=315&amp;ei=n_SEULPOFZHltQaA5IGoBw&amp;zoom=1&amp;iact=hc&amp;vpx=288&amp;vpy=256&amp;dur=2575&amp;hovh=201&amp;hovw=251&amp;tx=172&amp;ty=110&amp;sig=112723179170914666408&amp;page=2&amp;tbnh=141&amp;tbnw=179&amp;start=18&amp;ndsp=25&amp;ved=1t:429,r:5,s:20,i:201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h%C5%99ib+dubov%C3%BD&amp;num=10&amp;um=1&amp;hl=cs&amp;biw=1366&amp;bih=648&amp;tbm=isch&amp;tbnid=F-8sFykDqeG6GM:&amp;imgrefurl=http://botany.cz/cs/boletus-reticulatus/&amp;docid=ADvpkK0eX-MaVM&amp;imgurl=http://botany.cz/foto/boletusreticulatusherb2.jpg&amp;w=570&amp;h=446&amp;ei=d_WEUNiGKojEsgaKzICIDA&amp;zoom=1&amp;iact=hc&amp;vpx=400&amp;vpy=303&amp;dur=530&amp;hovh=199&amp;hovw=254&amp;tx=80&amp;ty=128&amp;sig=112723179170914666408&amp;sqi=2&amp;page=1&amp;tbnh=144&amp;tbnw=192&amp;start=0&amp;ndsp=18&amp;ved=1t:429,r:7,s:0,i:87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h%C5%99ib+smrkov%C3%BD&amp;start=197&amp;um=1&amp;hl=cs&amp;biw=1366&amp;bih=648&amp;tbm=isch&amp;tbnid=szzIKQkSrT3eOM:&amp;imgrefurl=http://www.photohunts.cz/cz/foto-ostatni/houby&amp;docid=MSiA5HzpIyDvBM&amp;imgurl=http://www.photohunts.cz/_files/1661/h%2525C5%252599ib%252520smrkov%2525C3%2525BD%252520001.jpg&amp;w=600&amp;h=450&amp;ei=2PaEULnXBo3OsgbN4oG4Bw&amp;zoom=1&amp;iact=hc&amp;vpx=186&amp;vpy=349&amp;dur=4460&amp;hovh=194&amp;hovw=259&amp;tx=122&amp;ty=112&amp;sig=112723179170914666408&amp;page=9&amp;tbnh=150&amp;tbnw=190&amp;ndsp=25&amp;ved=1t:429,r:10,s:200,i:34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h%C5%99ib+%C5%BElutomas%C3%BD&amp;num=10&amp;um=1&amp;hl=cs&amp;biw=1366&amp;bih=648&amp;tbm=isch&amp;tbnid=yHfMvDz2sUGIfM:&amp;imgrefurl=http://www.stripky.cz/1128-hrib-zlutomasy.html&amp;docid=13zPzNiZe_S63M&amp;imgurl=http://www.stripky.cz/fotogalery/pro_maminku/kuchy/babbka.jpg&amp;w=240&amp;h=166&amp;ei=ZPqEUNGSCIjLswaFooCQBA&amp;zoom=1&amp;iact=hc&amp;vpx=1141&amp;vpy=146&amp;dur=1981&amp;hovh=132&amp;hovw=192&amp;tx=102&amp;ty=91&amp;sig=112723179170914666408&amp;sqi=2&amp;page=1&amp;tbnh=132&amp;tbnw=192&amp;start=0&amp;ndsp=19&amp;ved=1t:429,r:11,s:0,i:99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li%C5%A1ka+houba&amp;um=1&amp;hl=cs&amp;biw=1366&amp;bih=648&amp;tbm=isch&amp;tbnid=LQ7Hjq5n4a6kSM:&amp;imgrefurl=http://kolibos.rajce.idnes.cz/houby/&amp;docid=KM698lByQRuFVM&amp;imgurl=http://img3.rajce.idnes.cz/d0303/1/1302/1302515_5ffc5eb410b6c638e1c98dcde8625fd9/images/liska.JPG&amp;w=453&amp;h=341&amp;ei=YfuEUPT2LozitQb8vIGYAg&amp;zoom=1&amp;iact=hc&amp;vpx=879&amp;vpy=129&amp;dur=2431&amp;hovh=195&amp;hovw=259&amp;tx=176&amp;ty=142&amp;sig=112723179170914666408&amp;page=2&amp;tbnh=138&amp;tbnw=173&amp;start=19&amp;ndsp=24&amp;ved=1t:429,r:9,s:20,i:156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bedla+vysok%C3%A1&amp;um=1&amp;hl=cs&amp;biw=1366&amp;bih=648&amp;tbm=isch&amp;tbnid=bHNNBGhSRFcMcM:&amp;imgrefurl=http://zemepisvevela.blog.cz/0607/bedla-vysoka&amp;docid=d5fzTqkFBiMq_M&amp;imgurl=http://nd01.jxs.cz/265/659/e97b99561f_2205047_o2.jpg&amp;w=400&amp;h=489&amp;ei=i_yEUIroDpDItAbsnoHYAg&amp;zoom=1&amp;iact=hc&amp;vpx=1041&amp;vpy=30&amp;dur=3227&amp;hovh=248&amp;hovw=203&amp;tx=123&amp;ty=143&amp;sig=112723179170914666408&amp;page=1&amp;tbnh=154&amp;tbnw=118&amp;start=0&amp;ndsp=24&amp;ved=1t:429,r:2,s:20,i:135 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klouzek+obecn%C3%BD&amp;um=1&amp;hl=cs&amp;biw=1366&amp;bih=648&amp;tbm=isch&amp;tbnid=uitTbkw697dTyM:&amp;imgrefurl=http://www.dumazahrada.cz/zahrada/2012/7/26/clanky/houbarsky-zaklad-stromy/&amp;docid=sM8QxAoU1iJ9PM&amp;imgurl=http://media.daz.ni.cz/photos/2012/07/17/33425-klouzek-obecny.jpg&amp;w=800&amp;h=600&amp;ei=Tf2EUKCQFY_Dswb5jIGwCA&amp;zoom=1&amp;iact=hc&amp;vpx=1066&amp;vpy=279&amp;dur=1672&amp;hovh=194&amp;hovw=259&amp;tx=166&amp;ty=115&amp;sig=112723179170914666408&amp;page=2&amp;tbnh=136&amp;tbnw=167&amp;start=18&amp;ndsp=24&amp;ved=1t:429,r:9,s:20,i:156</a:t>
            </a:r>
            <a:endParaRPr lang="cs-CZ" sz="9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ovéPole 1"/>
          <p:cNvSpPr txBox="1">
            <a:spLocks noChangeArrowheads="1"/>
          </p:cNvSpPr>
          <p:nvPr/>
        </p:nvSpPr>
        <p:spPr bwMode="auto">
          <a:xfrm>
            <a:off x="611188" y="701675"/>
            <a:ext cx="7777162" cy="549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koz%C3%A1k+b%C5%99ezov%C3%BD&amp;start=185&amp;num=10&amp;um=1&amp;hl=cs&amp;biw=1366&amp;bih=648&amp;tbm=isch&amp;tbnid=jFik2_x8godXeM:&amp;imgrefurl=http://www.ohoubach.cz/atlas-hub/detail/93/Kozak-habrovy/&amp;docid=Yi8UdQ1P3KimvM&amp;imgurl=http://www.ohoubach.cz/obrazky/galerie/2060_2.JPG&amp;w=360&amp;h=262&amp;ei=jP6EUMGvForUtAbC94HACA&amp;zoom=1&amp;iact=hc&amp;vpx=787&amp;vpy=183&amp;dur=1390&amp;hovh=191&amp;hovw=263&amp;tx=159&amp;ty=134&amp;sig=112723179170914666408&amp;page=8&amp;tbnh=139&amp;tbnw=179&amp;ndsp=25&amp;ved=1t:429,r:89,s:100,i:271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muchom%C5%AFrka+%C4%8Derven%C3%A1&amp;start=45&amp;num=10&amp;um=1&amp;hl=cs&amp;biw=1366&amp;bih=648&amp;tbm=isch&amp;tbnid=rBHiMZv9uQpt1M:&amp;imgrefurl=http://oursorrow.blog.cz/0805/3&amp;docid=6VYJKrkc48y7rM&amp;imgurl=http://www.nahuby.sk/cz/images/fotosutaz/2006/jiri_vasicek2006_41798.jpg&amp;w=570&amp;h=428&amp;ei=DwCFUN31KY_MsgaTwoGYCg&amp;zoom=1&amp;iact=hc&amp;vpx=181&amp;vpy=337&amp;dur=3738&amp;hovh=194&amp;hovw=259&amp;tx=158&amp;ty=110&amp;sig=112723179170914666408&amp;page=3&amp;tbnh=136&amp;tbnw=180&amp;ndsp=28&amp;ved=1t:429,r:46,s:20,i:142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muchom%C5%AFrka+zelen%C3%A1&amp;start=142&amp;um=1&amp;hl=cs&amp;biw=1366&amp;bih=648&amp;tbm=isch&amp;tbnid=fWGcXc7Ap86JMM:&amp;imgrefurl=http://blogs.deia.com/setasybosques/tag/amanita-phalloides/&amp;docid=72bIwE38DPpnoM&amp;imgurl=http://blogs.deia.com/setasybosques/files/2010/10/Amanita-phalloides-3008x200.jpg&amp;w=400&amp;h=266&amp;ei=QgGFUNb0N8zDswaFvYDgCQ&amp;zoom=1&amp;iact=hc&amp;vpx=878&amp;vpy=312&amp;dur=4935&amp;hovh=183&amp;hovw=275&amp;tx=155&amp;ty=127&amp;sig=112723179170914666408&amp;page=7&amp;tbnh=149&amp;tbnw=205&amp;ndsp=25&amp;ved=1t:429,r:65,s:100,i: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muchom%C5%AFrka+tygrovan%C3%A1&amp;um=1&amp;hl=cs&amp;biw=1366&amp;bih=648&amp;tbm=isch&amp;tbnid=-l86qExt7MlhUM:&amp;imgrefurl=http://bambule777.blog.cz/galerie/biologie/obrazek/86140360&amp;docid=78S6Kn7Q2b7zgM&amp;imgurl=http://nd05.jxs.cz/682/336/bd72ca9a4d_86140360_o2.jpg&amp;w=600&amp;h=400&amp;ei=EAKFUL3uBdHgtQbbhYCQCA&amp;zoom=1&amp;iact=hc&amp;vpx=366&amp;vpy=133&amp;dur=4705&amp;hovh=183&amp;hovw=275&amp;tx=175&amp;ty=128&amp;sig=112723179170914666408&amp;page=2&amp;tbnh=138&amp;tbnw=204&amp;start=20&amp;ndsp=24&amp;ved=1t:429,r:1,s:20,i:132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z%C3%A1vojenka+olovov%C3%A1&amp;um=1&amp;hl=cs&amp;biw=1366&amp;bih=648&amp;tbm=isch&amp;tbnid=jL_xO3kH01rW2M:&amp;imgrefurl=http://www.nasehouby.cz/houby/taxon_list.php%3Ftaxon%3Dfamily%26key%3DEntolomataceae&amp;docid=b08-cdUqDEeJUM&amp;imgurl=http://www.nasehouby.cz/users/HLINECKO/imgs2008/4b81b147812.jpg&amp;w=1000&amp;h=750&amp;ei=qgKFULP1BorAtAbswIDQCA&amp;zoom=1&amp;iact=hc&amp;vpx=741&amp;vpy=76&amp;dur=1258&amp;hovh=194&amp;hovw=259&amp;tx=116&amp;ty=116&amp;sig=112723179170914666408&amp;page=2&amp;tbnh=134&amp;tbnw=169&amp;start=18&amp;ndsp=24&amp;ved=1t:429,r:1,s:2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h%C5%99ib+%C5%BElu%C4%8Dn%C3%ADk&amp;start=126&amp;num=10&amp;um=1&amp;hl=cs&amp;biw=1366&amp;bih=648&amp;tbm=isch&amp;tbnid=K_JPDkqSSNNnvM:&amp;imgrefurl=http://www.nahuby.sk/obrazok_detail.php%3Fobrazok_id%3D168046&amp;docid=xQq5l1wrOWAY1M&amp;imgurl=http://www.nahuby.sk/images/fotosutaz/2009/08/25/Tylopilus-felleus-/standa_jirasek_168046.jpg&amp;w=570&amp;h=428&amp;ei=qQOFUMPEE4vGswawioHAAg&amp;zoom=1&amp;iact=hc&amp;vpx=390&amp;vpy=51&amp;dur=6044&amp;hovh=194&amp;hovw=259&amp;tx=122&amp;ty=105&amp;sig=112723179170914666408&amp;page=6&amp;tbnh=137&amp;tbnw=185&amp;ndsp=24</a:t>
            </a:r>
          </a:p>
          <a:p>
            <a:pPr marL="171450" indent="-171450"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ryzec+kravsk%C3%BD&amp;um=1&amp;hl=cs&amp;biw=1366&amp;bih=648&amp;tbm=isch&amp;tbnid=235o2HNeru1vFM:&amp;imgrefurl=http://www.nahuby.sk/obrazok_detail.php%3Fobrazok_id%3D45813&amp;docid=26MoZwfIMljHVM&amp;imgurl=http://www.nahuby.sk/images/fotosutaz/2006/dalibor_matysek2006_45813.jpg&amp;w=570&amp;h=426&amp;ei=gASFUJW6CYrOswbr7YHYCw&amp;zoom=1&amp;iact=hc&amp;vpx=695&amp;vpy=155&amp;dur=4459&amp;hovh=194&amp;hovw=260&amp;tx=135&amp;ty=120&amp;sig=112723179170914666408&amp;page=1&amp;tbnh=145&amp;tbnw=193&amp;start=0&amp;ndsp=18&amp;ved=1t:429,r:3,s:0,i:75</a:t>
            </a:r>
          </a:p>
          <a:p>
            <a:pPr marL="171450" indent="-171450">
              <a:buFont typeface="Arial" charset="0"/>
              <a:buChar char="•"/>
            </a:pPr>
            <a:endParaRPr lang="cs-CZ" sz="900">
              <a:latin typeface="Calibri" pitchFamily="34" charset="0"/>
            </a:endParaRPr>
          </a:p>
        </p:txBody>
      </p:sp>
      <p:sp>
        <p:nvSpPr>
          <p:cNvPr id="46082" name="TextovéPole 2"/>
          <p:cNvSpPr txBox="1">
            <a:spLocks noChangeArrowheads="1"/>
          </p:cNvSpPr>
          <p:nvPr/>
        </p:nvSpPr>
        <p:spPr bwMode="auto">
          <a:xfrm>
            <a:off x="1187450" y="260350"/>
            <a:ext cx="6048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zdroje: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458</Words>
  <Application>Microsoft Office PowerPoint</Application>
  <PresentationFormat>On-screen Show (4:3)</PresentationFormat>
  <Paragraphs>103</Paragraphs>
  <Slides>13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13</vt:i4>
      </vt:variant>
      <vt:variant>
        <vt:lpstr>Nadpisy snímků</vt:lpstr>
      </vt:variant>
      <vt:variant>
        <vt:i4>13</vt:i4>
      </vt:variant>
    </vt:vector>
  </HeadingPairs>
  <TitlesOfParts>
    <vt:vector size="31" baseType="lpstr">
      <vt:lpstr>Arial</vt:lpstr>
      <vt:lpstr>Cambria</vt:lpstr>
      <vt:lpstr>Calibri</vt:lpstr>
      <vt:lpstr>Times New Roman</vt:lpstr>
      <vt:lpstr>Wingdings</vt:lpstr>
      <vt:lpstr>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1_Sousedství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dostiv</dc:creator>
  <cp:lastModifiedBy>Iveta Kudláčková</cp:lastModifiedBy>
  <cp:revision>20</cp:revision>
  <dcterms:created xsi:type="dcterms:W3CDTF">2012-10-18T10:02:50Z</dcterms:created>
  <dcterms:modified xsi:type="dcterms:W3CDTF">2012-12-06T13:52:32Z</dcterms:modified>
</cp:coreProperties>
</file>