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4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8" y="-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Relationship Id="rId4" Type="http://schemas.openxmlformats.org/officeDocument/2006/relationships/image" Target="../media/image27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919AE-50A2-454E-B44D-E4238F246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D27D3-A4BC-4E96-9911-3D1D6AEA5E5D}" type="datetimeFigureOut">
              <a:rPr lang="cs-CZ"/>
              <a:pPr>
                <a:defRPr/>
              </a:pPr>
              <a:t>1.1.2013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19.pn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12" Type="http://schemas.openxmlformats.org/officeDocument/2006/relationships/image" Target="../media/image18.png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11" Type="http://schemas.openxmlformats.org/officeDocument/2006/relationships/image" Target="../media/image17.png"/><Relationship Id="rId5" Type="http://schemas.openxmlformats.org/officeDocument/2006/relationships/image" Target="../media/image13.png"/><Relationship Id="rId10" Type="http://schemas.openxmlformats.org/officeDocument/2006/relationships/oleObject" Target="../embeddings/oleObject8.bin"/><Relationship Id="rId4" Type="http://schemas.openxmlformats.org/officeDocument/2006/relationships/oleObject" Target="../embeddings/oleObject6.bin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3" Type="http://schemas.openxmlformats.org/officeDocument/2006/relationships/oleObject" Target="../embeddings/oleObject10.bin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oleObject" Target="../embeddings/oleObject12.bin"/><Relationship Id="rId15" Type="http://schemas.openxmlformats.org/officeDocument/2006/relationships/oleObject" Target="../embeddings/oleObject13.bin"/><Relationship Id="rId10" Type="http://schemas.openxmlformats.org/officeDocument/2006/relationships/image" Target="../media/image32.png"/><Relationship Id="rId4" Type="http://schemas.openxmlformats.org/officeDocument/2006/relationships/oleObject" Target="../embeddings/oleObject11.bin"/><Relationship Id="rId9" Type="http://schemas.openxmlformats.org/officeDocument/2006/relationships/image" Target="../media/image31.png"/><Relationship Id="rId1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Absolutní hodnota reálného čísla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2.9.2012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 pojmu  absolutní hodnota reálného čísla.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Absolutní hodnota reálného čísla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1227592"/>
          </a:xfrm>
        </p:spPr>
        <p:txBody>
          <a:bodyPr/>
          <a:lstStyle/>
          <a:p>
            <a:r>
              <a:rPr lang="cs-CZ" dirty="0" smtClean="0"/>
              <a:t>Je-li </a:t>
            </a:r>
            <a:r>
              <a:rPr lang="cs-CZ" i="1" dirty="0" smtClean="0"/>
              <a:t>a</a:t>
            </a:r>
            <a:r>
              <a:rPr lang="cs-CZ" dirty="0" smtClean="0"/>
              <a:t> ≧ 0, pak |</a:t>
            </a:r>
            <a:r>
              <a:rPr lang="cs-CZ" i="1" dirty="0" smtClean="0"/>
              <a:t>a</a:t>
            </a:r>
            <a:r>
              <a:rPr lang="cs-CZ" dirty="0" smtClean="0"/>
              <a:t>| = </a:t>
            </a:r>
            <a:r>
              <a:rPr lang="cs-CZ" i="1" dirty="0" err="1" smtClean="0"/>
              <a:t>a</a:t>
            </a:r>
            <a:r>
              <a:rPr lang="cs-CZ" i="1" dirty="0" smtClean="0"/>
              <a:t>,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dirty="0" smtClean="0"/>
              <a:t>je-li </a:t>
            </a:r>
            <a:r>
              <a:rPr lang="cs-CZ" i="1" dirty="0" smtClean="0"/>
              <a:t>a </a:t>
            </a:r>
            <a:r>
              <a:rPr lang="cs-CZ" dirty="0" smtClean="0"/>
              <a:t>&lt; 0, pak |</a:t>
            </a:r>
            <a:r>
              <a:rPr lang="cs-CZ" i="1" dirty="0" smtClean="0"/>
              <a:t>a</a:t>
            </a:r>
            <a:r>
              <a:rPr lang="cs-CZ" dirty="0" smtClean="0"/>
              <a:t>| = -</a:t>
            </a:r>
            <a:r>
              <a:rPr lang="cs-CZ" i="1" dirty="0" smtClean="0"/>
              <a:t> </a:t>
            </a:r>
            <a:r>
              <a:rPr lang="cs-CZ" i="1" dirty="0" err="1" smtClean="0"/>
              <a:t>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</a:t>
            </a: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683568" y="3068960"/>
            <a:ext cx="5400600" cy="24482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Určete:</a:t>
            </a:r>
          </a:p>
          <a:p>
            <a:pPr marL="624078" marR="0" lvl="0" indent="-5143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+mj-lt"/>
              <a:buAutoNum type="arabicParenR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|3| = </a:t>
            </a:r>
            <a:r>
              <a:rPr kumimoji="0" lang="cs-CZ" sz="27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  <a:endParaRPr kumimoji="0" lang="cs-CZ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4078" marR="0" lvl="0" indent="-5143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+mj-lt"/>
              <a:buAutoNum type="arabicParenR"/>
              <a:tabLst/>
              <a:defRPr/>
            </a:pPr>
            <a:r>
              <a:rPr lang="cs-CZ" sz="2700" dirty="0" smtClean="0"/>
              <a:t>|-3| = -(-3) = </a:t>
            </a:r>
            <a:r>
              <a:rPr lang="cs-CZ" sz="2700" dirty="0" err="1" smtClean="0"/>
              <a:t>3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9712" y="3573016"/>
            <a:ext cx="936104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95736" y="4005064"/>
            <a:ext cx="1224136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91880" y="4077072"/>
            <a:ext cx="1224136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1027584"/>
          </a:xfrm>
        </p:spPr>
        <p:txBody>
          <a:bodyPr/>
          <a:lstStyle/>
          <a:p>
            <a:r>
              <a:rPr lang="cs-CZ" dirty="0" smtClean="0"/>
              <a:t>Pro každé reálné číslo platí: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5580112" y="260648"/>
          <a:ext cx="1701800" cy="785813"/>
        </p:xfrm>
        <a:graphic>
          <a:graphicData uri="http://schemas.openxmlformats.org/presentationml/2006/ole">
            <p:oleObj spid="_x0000_s2050" name="Rovnice" r:id="rId3" imgW="660240" imgH="304560" progId="Equation.3">
              <p:embed/>
            </p:oleObj>
          </a:graphicData>
        </a:graphic>
      </p:graphicFrame>
      <p:sp>
        <p:nvSpPr>
          <p:cNvPr id="4" name="Zástupný symbol pro obsah 1"/>
          <p:cNvSpPr txBox="1">
            <a:spLocks/>
          </p:cNvSpPr>
          <p:nvPr/>
        </p:nvSpPr>
        <p:spPr>
          <a:xfrm>
            <a:off x="457200" y="1988840"/>
            <a:ext cx="8229600" cy="38785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Absolutní hodnota reálného 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čísla je rovna </a:t>
            </a:r>
            <a:r>
              <a:rPr kumimoji="0" lang="cs-CZ" sz="27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vzdálenosti 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obrazu tohoto čísla na číselné ose od počátku.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Vzdálenost obrazů reálných čísel 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na číselné ose je rovna |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|, resp. |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|.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dirty="0" smtClean="0"/>
              <a:t>Vypočtěte následující úlohy:</a:t>
            </a:r>
          </a:p>
          <a:p>
            <a:pPr marL="624078" indent="-514350">
              <a:buSzPct val="100000"/>
              <a:buFont typeface="+mj-lt"/>
              <a:buAutoNum type="arabicParenR"/>
            </a:pPr>
            <a:r>
              <a:rPr lang="cs-CZ" dirty="0" smtClean="0"/>
              <a:t>|5 – 3| - |-14 – (-2)| = </a:t>
            </a:r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r>
              <a:rPr lang="cs-CZ" dirty="0" smtClean="0"/>
              <a:t>|8 - |5 – 12|| =</a:t>
            </a:r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r>
              <a:rPr lang="cs-CZ" dirty="0" smtClean="0"/>
              <a:t> </a:t>
            </a:r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115616" y="4437112"/>
          <a:ext cx="1517650" cy="746125"/>
        </p:xfrm>
        <a:graphic>
          <a:graphicData uri="http://schemas.openxmlformats.org/presentationml/2006/ole">
            <p:oleObj spid="_x0000_s3074" name="Rovnice" r:id="rId3" imgW="698400" imgH="34272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15616" y="1556792"/>
            <a:ext cx="3475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|2| - |-14 +2| =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1556791"/>
            <a:ext cx="3475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2 - |-12| =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1556792"/>
            <a:ext cx="3475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2 - 12 =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00392" y="1556792"/>
            <a:ext cx="3475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-10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2780928"/>
            <a:ext cx="2230419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100000"/>
            </a:pPr>
            <a:r>
              <a:rPr lang="cs-CZ" sz="2700" dirty="0" smtClean="0">
                <a:solidFill>
                  <a:prstClr val="black"/>
                </a:solidFill>
              </a:rPr>
              <a:t>|8 - |–7|| =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580112" y="2780928"/>
            <a:ext cx="1797608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100000"/>
            </a:pPr>
            <a:r>
              <a:rPr lang="cs-CZ" sz="2700" dirty="0" smtClean="0">
                <a:solidFill>
                  <a:prstClr val="black"/>
                </a:solidFill>
              </a:rPr>
              <a:t>|8 - 7| 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2780928"/>
            <a:ext cx="1159613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100000"/>
            </a:pPr>
            <a:r>
              <a:rPr lang="cs-CZ" sz="2700" dirty="0" smtClean="0">
                <a:solidFill>
                  <a:prstClr val="black"/>
                </a:solidFill>
              </a:rPr>
              <a:t>|1| 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100392" y="2780928"/>
            <a:ext cx="515206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100000"/>
            </a:pPr>
            <a:r>
              <a:rPr lang="cs-CZ" sz="2700" dirty="0" smtClean="0">
                <a:solidFill>
                  <a:prstClr val="black"/>
                </a:solidFill>
              </a:rPr>
              <a:t>1</a:t>
            </a:r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2627784" y="4509120"/>
          <a:ext cx="1876425" cy="579437"/>
        </p:xfrm>
        <a:graphic>
          <a:graphicData uri="http://schemas.openxmlformats.org/presentationml/2006/ole">
            <p:oleObj spid="_x0000_s3075" name="Rovnice" r:id="rId4" imgW="863280" imgH="266400" progId="Equation.3">
              <p:embed/>
            </p:oleObj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4644008" y="4509120"/>
          <a:ext cx="1408113" cy="550862"/>
        </p:xfrm>
        <a:graphic>
          <a:graphicData uri="http://schemas.openxmlformats.org/presentationml/2006/ole">
            <p:oleObj spid="_x0000_s3076" name="Rovnice" r:id="rId5" imgW="647640" imgH="25380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4499992" y="5445224"/>
          <a:ext cx="2897188" cy="608012"/>
        </p:xfrm>
        <a:graphic>
          <a:graphicData uri="http://schemas.openxmlformats.org/presentationml/2006/ole">
            <p:oleObj spid="_x0000_s3077" name="Rovnice" r:id="rId6" imgW="1333440" imgH="279360" progId="Equation.3">
              <p:embed/>
            </p:oleObj>
          </a:graphicData>
        </a:graphic>
      </p:graphicFrame>
      <p:sp>
        <p:nvSpPr>
          <p:cNvPr id="16" name="Ohnutá šipka 15"/>
          <p:cNvSpPr/>
          <p:nvPr/>
        </p:nvSpPr>
        <p:spPr>
          <a:xfrm rot="10800000" flipH="1">
            <a:off x="1763688" y="5085184"/>
            <a:ext cx="2376264" cy="1008112"/>
          </a:xfrm>
          <a:prstGeom prst="bentArrow">
            <a:avLst>
              <a:gd name="adj1" fmla="val 25000"/>
              <a:gd name="adj2" fmla="val 27624"/>
              <a:gd name="adj3" fmla="val 25000"/>
              <a:gd name="adj4" fmla="val 43750"/>
            </a:avLst>
          </a:prstGeom>
          <a:ln cap="rnd"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5194920" cy="5410200"/>
          </a:xfrm>
        </p:spPr>
        <p:txBody>
          <a:bodyPr/>
          <a:lstStyle/>
          <a:p>
            <a:r>
              <a:rPr lang="cs-CZ" dirty="0" smtClean="0"/>
              <a:t>Znázorněte na reálné ose:</a:t>
            </a:r>
          </a:p>
          <a:p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r>
              <a:rPr lang="cs-CZ" dirty="0" smtClean="0"/>
              <a:t> </a:t>
            </a:r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r>
              <a:rPr lang="cs-CZ" dirty="0" smtClean="0"/>
              <a:t> </a:t>
            </a:r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628800"/>
            <a:ext cx="4319587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043608" y="1196752"/>
          <a:ext cx="1374378" cy="839078"/>
        </p:xfrm>
        <a:graphic>
          <a:graphicData uri="http://schemas.openxmlformats.org/presentationml/2006/ole">
            <p:oleObj spid="_x0000_s4102" name="Rovnice" r:id="rId4" imgW="444240" imgH="266400" progId="Equation.3">
              <p:embed/>
            </p:oleObj>
          </a:graphicData>
        </a:graphic>
      </p:graphicFrame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1628800"/>
            <a:ext cx="43195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104" name="Object 8"/>
          <p:cNvGraphicFramePr>
            <a:graphicFrameLocks noChangeAspect="1"/>
          </p:cNvGraphicFramePr>
          <p:nvPr/>
        </p:nvGraphicFramePr>
        <p:xfrm>
          <a:off x="1043608" y="3140968"/>
          <a:ext cx="1335087" cy="838200"/>
        </p:xfrm>
        <a:graphic>
          <a:graphicData uri="http://schemas.openxmlformats.org/presentationml/2006/ole">
            <p:oleObj spid="_x0000_s4104" name="Rovnice" r:id="rId6" imgW="431640" imgH="266400" progId="Equation.3">
              <p:embed/>
            </p:oleObj>
          </a:graphicData>
        </a:graphic>
      </p:graphicFrame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3212976"/>
            <a:ext cx="4535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824" y="3212976"/>
            <a:ext cx="4535487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87824" y="3212976"/>
            <a:ext cx="4535487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109" name="Object 13"/>
          <p:cNvGraphicFramePr>
            <a:graphicFrameLocks noChangeAspect="1"/>
          </p:cNvGraphicFramePr>
          <p:nvPr/>
        </p:nvGraphicFramePr>
        <p:xfrm>
          <a:off x="1095375" y="4868863"/>
          <a:ext cx="1376363" cy="838200"/>
        </p:xfrm>
        <a:graphic>
          <a:graphicData uri="http://schemas.openxmlformats.org/presentationml/2006/ole">
            <p:oleObj spid="_x0000_s4109" name="Rovnice" r:id="rId10" imgW="444240" imgH="266400" progId="Equation.3">
              <p:embed/>
            </p:oleObj>
          </a:graphicData>
        </a:graphic>
      </p:graphicFrame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131840" y="5085184"/>
            <a:ext cx="4535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4" name="Picture 18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131840" y="5085184"/>
            <a:ext cx="4535487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059832" y="5085184"/>
            <a:ext cx="4713287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6851104" cy="1603648"/>
          </a:xfrm>
        </p:spPr>
        <p:txBody>
          <a:bodyPr>
            <a:noAutofit/>
          </a:bodyPr>
          <a:lstStyle/>
          <a:p>
            <a:r>
              <a:rPr lang="cs-CZ" sz="2800" dirty="0" smtClean="0"/>
              <a:t>Znázorněte na reálné ose:</a:t>
            </a:r>
          </a:p>
          <a:p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r>
              <a:rPr lang="cs-CZ" sz="2800" dirty="0" smtClean="0"/>
              <a:t> </a:t>
            </a:r>
          </a:p>
          <a:p>
            <a:pPr marL="624078" indent="-514350">
              <a:buSzPct val="100000"/>
              <a:buFont typeface="+mj-lt"/>
              <a:buAutoNum type="arabicParenR"/>
            </a:pPr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sz="2800" dirty="0" smtClean="0"/>
          </a:p>
          <a:p>
            <a:pPr marL="624078" indent="-514350">
              <a:buSzPct val="100000"/>
              <a:buNone/>
            </a:pPr>
            <a:r>
              <a:rPr lang="cs-CZ" sz="2800" dirty="0" smtClean="0"/>
              <a:t> </a:t>
            </a:r>
          </a:p>
          <a:p>
            <a:pPr marL="624078" indent="-514350">
              <a:buSzPct val="100000"/>
              <a:buFont typeface="+mj-lt"/>
              <a:buAutoNum type="arabicParenR"/>
            </a:pPr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/>
            </a:pPr>
            <a:endParaRPr lang="cs-CZ" sz="28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259632" y="1196752"/>
          <a:ext cx="2043112" cy="838200"/>
        </p:xfrm>
        <a:graphic>
          <a:graphicData uri="http://schemas.openxmlformats.org/presentationml/2006/ole">
            <p:oleObj spid="_x0000_s6146" name="Rovnice" r:id="rId3" imgW="660240" imgH="266400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47664" y="2132856"/>
            <a:ext cx="60486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Lucida Sans Unicode"/>
                <a:cs typeface="Lucida Sans Unicode"/>
              </a:rPr>
              <a:t>⇒ vzdálenost neznámého čísla </a:t>
            </a:r>
            <a:r>
              <a:rPr lang="cs-CZ" sz="2800" i="1" dirty="0" smtClean="0">
                <a:latin typeface="Lucida Sans Unicode"/>
                <a:cs typeface="Lucida Sans Unicode"/>
              </a:rPr>
              <a:t>x</a:t>
            </a:r>
            <a:r>
              <a:rPr lang="cs-CZ" sz="2800" dirty="0" smtClean="0">
                <a:latin typeface="Lucida Sans Unicode"/>
                <a:cs typeface="Lucida Sans Unicode"/>
              </a:rPr>
              <a:t> a čísla 1 je rovna 2</a:t>
            </a:r>
            <a:endParaRPr lang="cs-CZ" sz="2800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4581128"/>
            <a:ext cx="4459287" cy="44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3356992"/>
            <a:ext cx="4459287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4581128"/>
            <a:ext cx="4459287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4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692696"/>
            <a:ext cx="5194920" cy="5174704"/>
          </a:xfrm>
        </p:spPr>
        <p:txBody>
          <a:bodyPr>
            <a:normAutofit/>
          </a:bodyPr>
          <a:lstStyle/>
          <a:p>
            <a:pPr marL="624078" indent="-514350">
              <a:buSzPct val="100000"/>
              <a:buFont typeface="+mj-lt"/>
              <a:buAutoNum type="arabicParenR" startAt="2"/>
            </a:pPr>
            <a:r>
              <a:rPr lang="cs-CZ" sz="2800" dirty="0" smtClean="0"/>
              <a:t> </a:t>
            </a:r>
          </a:p>
          <a:p>
            <a:pPr marL="624078" indent="-514350">
              <a:buSzPct val="100000"/>
              <a:buFont typeface="+mj-lt"/>
              <a:buAutoNum type="arabicParenR" startAt="2"/>
            </a:pPr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 startAt="2"/>
            </a:pPr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 startAt="2"/>
            </a:pPr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 startAt="2"/>
            </a:pPr>
            <a:r>
              <a:rPr lang="cs-CZ" sz="2800" dirty="0" smtClean="0"/>
              <a:t> </a:t>
            </a:r>
          </a:p>
          <a:p>
            <a:pPr marL="624078" indent="-514350">
              <a:buSzPct val="100000"/>
              <a:buFont typeface="+mj-lt"/>
              <a:buAutoNum type="arabicParenR" startAt="2"/>
            </a:pPr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 startAt="2"/>
            </a:pPr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 startAt="2"/>
            </a:pPr>
            <a:endParaRPr lang="cs-CZ" sz="2800" dirty="0" smtClean="0"/>
          </a:p>
          <a:p>
            <a:pPr marL="624078" indent="-514350">
              <a:buSzPct val="100000"/>
              <a:buFont typeface="+mj-lt"/>
              <a:buAutoNum type="arabicParenR" startAt="2"/>
            </a:pPr>
            <a:r>
              <a:rPr lang="cs-CZ" sz="2800" dirty="0" smtClean="0"/>
              <a:t> </a:t>
            </a:r>
            <a:endParaRPr lang="cs-CZ" sz="28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043608" y="548680"/>
          <a:ext cx="2122488" cy="839788"/>
        </p:xfrm>
        <a:graphic>
          <a:graphicData uri="http://schemas.openxmlformats.org/presentationml/2006/ole">
            <p:oleObj spid="_x0000_s5122" name="Rovnice" r:id="rId3" imgW="685800" imgH="266400" progId="Equation.3">
              <p:embed/>
            </p:oleObj>
          </a:graphicData>
        </a:graphic>
      </p:graphicFrame>
      <p:graphicFrame>
        <p:nvGraphicFramePr>
          <p:cNvPr id="4104" name="Object 8"/>
          <p:cNvGraphicFramePr>
            <a:graphicFrameLocks noChangeAspect="1"/>
          </p:cNvGraphicFramePr>
          <p:nvPr/>
        </p:nvGraphicFramePr>
        <p:xfrm>
          <a:off x="1043608" y="2420888"/>
          <a:ext cx="2119313" cy="838200"/>
        </p:xfrm>
        <a:graphic>
          <a:graphicData uri="http://schemas.openxmlformats.org/presentationml/2006/ole">
            <p:oleObj spid="_x0000_s5123" name="Rovnice" r:id="rId4" imgW="685800" imgH="266400" progId="Equation.3">
              <p:embed/>
            </p:oleObj>
          </a:graphicData>
        </a:graphic>
      </p:graphicFrame>
      <p:graphicFrame>
        <p:nvGraphicFramePr>
          <p:cNvPr id="4109" name="Object 13"/>
          <p:cNvGraphicFramePr>
            <a:graphicFrameLocks noChangeAspect="1"/>
          </p:cNvGraphicFramePr>
          <p:nvPr/>
        </p:nvGraphicFramePr>
        <p:xfrm>
          <a:off x="1115616" y="4365104"/>
          <a:ext cx="2044700" cy="838200"/>
        </p:xfrm>
        <a:graphic>
          <a:graphicData uri="http://schemas.openxmlformats.org/presentationml/2006/ole">
            <p:oleObj spid="_x0000_s5124" name="Rovnice" r:id="rId5" imgW="660240" imgH="266400" progId="Equation.3">
              <p:embed/>
            </p:oleObj>
          </a:graphicData>
        </a:graphic>
      </p:graphicFrame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908720"/>
            <a:ext cx="45354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836712"/>
            <a:ext cx="4535487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836712"/>
            <a:ext cx="4535487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99792" y="3429000"/>
            <a:ext cx="5729287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99792" y="3429000"/>
            <a:ext cx="5729287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699792" y="3429000"/>
            <a:ext cx="5729287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555776" y="5661248"/>
            <a:ext cx="4459287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555776" y="5661248"/>
            <a:ext cx="4459287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555776" y="5661248"/>
            <a:ext cx="4459287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134" name="Object 14"/>
          <p:cNvGraphicFramePr>
            <a:graphicFrameLocks noChangeAspect="1"/>
          </p:cNvGraphicFramePr>
          <p:nvPr/>
        </p:nvGraphicFramePr>
        <p:xfrm>
          <a:off x="4716016" y="4365104"/>
          <a:ext cx="2790825" cy="838200"/>
        </p:xfrm>
        <a:graphic>
          <a:graphicData uri="http://schemas.openxmlformats.org/presentationml/2006/ole">
            <p:oleObj spid="_x0000_s5134" name="Rovnice" r:id="rId15" imgW="901440" imgH="266400" progId="Equation.3">
              <p:embed/>
            </p:oleObj>
          </a:graphicData>
        </a:graphic>
      </p:graphicFrame>
      <p:sp>
        <p:nvSpPr>
          <p:cNvPr id="25" name="Obousměrná vodorovná šipka 24"/>
          <p:cNvSpPr/>
          <p:nvPr/>
        </p:nvSpPr>
        <p:spPr>
          <a:xfrm>
            <a:off x="3491880" y="4581128"/>
            <a:ext cx="1080120" cy="36004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149</TotalTime>
  <Words>330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Shluk</vt:lpstr>
      <vt:lpstr>Rovnice</vt:lpstr>
      <vt:lpstr>Snímek 1</vt:lpstr>
      <vt:lpstr>Základní poznatky z matematiky </vt:lpstr>
      <vt:lpstr>Definice</vt:lpstr>
      <vt:lpstr>Snímek 4</vt:lpstr>
      <vt:lpstr>Snímek 5</vt:lpstr>
      <vt:lpstr>Snímek 6</vt:lpstr>
      <vt:lpstr>Snímek 7</vt:lpstr>
      <vt:lpstr>Snímek 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Michala Pfefrčková</cp:lastModifiedBy>
  <cp:revision>17</cp:revision>
  <dcterms:modified xsi:type="dcterms:W3CDTF">2013-01-01T14:30:14Z</dcterms:modified>
</cp:coreProperties>
</file>