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1" r:id="rId2"/>
    <p:sldId id="272" r:id="rId3"/>
    <p:sldId id="256" r:id="rId4"/>
    <p:sldId id="264" r:id="rId5"/>
    <p:sldId id="265" r:id="rId6"/>
    <p:sldId id="266" r:id="rId7"/>
    <p:sldId id="267" r:id="rId8"/>
    <p:sldId id="268" r:id="rId9"/>
    <p:sldId id="269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7086" autoAdjust="0"/>
    <p:restoredTop sz="94660"/>
  </p:normalViewPr>
  <p:slideViewPr>
    <p:cSldViewPr>
      <p:cViewPr varScale="1">
        <p:scale>
          <a:sx n="69" d="100"/>
          <a:sy n="69" d="100"/>
        </p:scale>
        <p:origin x="-1182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2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>
            <a:noAutofit/>
          </a:bodyPr>
          <a:lstStyle>
            <a:lvl1pPr algn="ctr">
              <a:defRPr sz="5500"/>
            </a:lvl1pPr>
          </a:lstStyle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5" name="Rectangle 3"/>
          <p:cNvSpPr>
            <a:spLocks noGrp="1"/>
          </p:cNvSpPr>
          <p:nvPr>
            <p:ph type="subTitle" idx="1"/>
          </p:nvPr>
        </p:nvSpPr>
        <p:spPr>
          <a:xfrm>
            <a:off x="1371600" y="3753728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400"/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altLang="ko-KR" smtClean="0"/>
              <a:t>Kliknutím lze upravit styl předlohy.</a:t>
            </a:r>
            <a:endParaRPr lang="ko-KR" altLang="ko-KR"/>
          </a:p>
        </p:txBody>
      </p:sp>
      <p:sp>
        <p:nvSpPr>
          <p:cNvPr id="10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30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3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2905125"/>
            <a:ext cx="7772400" cy="1362075"/>
          </a:xfrm>
        </p:spPr>
        <p:txBody>
          <a:bodyPr anchor="t"/>
          <a:lstStyle>
            <a:lvl1pPr algn="l">
              <a:defRPr sz="4300" b="1" cap="none" baseline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1376362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3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ctr"/>
          <a:lstStyle>
            <a:lvl1pPr marL="0" indent="0" algn="l">
              <a:buNone/>
              <a:defRPr sz="24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3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lIns="45720" rIns="4572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20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7799"/>
            <a:ext cx="5111750" cy="469087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47608"/>
            <a:ext cx="3008313" cy="4691063"/>
          </a:xfrm>
        </p:spPr>
        <p:txBody>
          <a:bodyPr lIns="45720" rIns="45720"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 rot="21172883" flipH="1">
            <a:off x="4068648" y="1312793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 rot="21435926" flipH="1">
            <a:off x="4045012" y="1267664"/>
            <a:ext cx="3673971" cy="3673971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63500" dist="6350" dir="5400000" algn="t" rotWithShape="0">
              <a:prstClr val="black">
                <a:alpha val="5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10" name="Rectangle 9"/>
          <p:cNvSpPr/>
          <p:nvPr/>
        </p:nvSpPr>
        <p:spPr>
          <a:xfrm>
            <a:off x="4065563" y="1252028"/>
            <a:ext cx="3840480" cy="384048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76200" dist="6350" dir="5400000" algn="t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8" name="Rectangle 7"/>
          <p:cNvSpPr/>
          <p:nvPr/>
        </p:nvSpPr>
        <p:spPr>
          <a:xfrm rot="293056">
            <a:off x="4124179" y="1181685"/>
            <a:ext cx="3977640" cy="3977640"/>
          </a:xfrm>
          <a:prstGeom prst="rect">
            <a:avLst/>
          </a:prstGeom>
          <a:solidFill>
            <a:srgbClr val="FFFFFF"/>
          </a:solidFill>
          <a:ln w="3175">
            <a:solidFill>
              <a:srgbClr val="777777"/>
            </a:solidFill>
          </a:ln>
          <a:effectLst>
            <a:outerShdw blurRad="50000" dist="50800" dir="12900000" sy="99500" kx="90000" ky="150000" algn="tl" rotWithShape="0">
              <a:srgbClr val="000000">
                <a:alpha val="37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dirty="0" smtClean="0"/>
              <a:t>4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5605" y="1041009"/>
            <a:ext cx="2743200" cy="1715088"/>
          </a:xfrm>
        </p:spPr>
        <p:txBody>
          <a:bodyPr lIns="45720" rIns="45720" bIns="0" anchor="b">
            <a:scene3d>
              <a:camera prst="orthographicFront"/>
              <a:lightRig rig="soft" dir="t"/>
            </a:scene3d>
            <a:sp3d prstMaterial="powder">
              <a:bevelT w="0" h="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>
            <a:lvl1pPr algn="l">
              <a:defRPr sz="1900" b="1" cap="all" baseline="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93056">
            <a:off x="4284199" y="1341705"/>
            <a:ext cx="3657600" cy="3657600"/>
          </a:xfrm>
          <a:prstGeom prst="rect">
            <a:avLst/>
          </a:prstGeom>
          <a:solidFill>
            <a:schemeClr val="bg2"/>
          </a:solidFill>
          <a:ln w="127000">
            <a:noFill/>
            <a:miter lim="800000"/>
          </a:ln>
          <a:effectLst/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75605" y="2792436"/>
            <a:ext cx="2743200" cy="2194561"/>
          </a:xfrm>
        </p:spPr>
        <p:txBody>
          <a:bodyPr lIns="54864" tIns="45720" rIns="45720" bIns="0"/>
          <a:lstStyle>
            <a:lvl1pPr marL="9144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altLang="ko-KR" smtClean="0"/>
              <a:t>Kliknutím lze upravit styl.</a:t>
            </a:r>
            <a:endParaRPr lang="ko-KR" altLang="ko-KR"/>
          </a:p>
        </p:txBody>
      </p:sp>
      <p:sp>
        <p:nvSpPr>
          <p:cNvPr id="3" name="Rectangle 3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/>
          </a:p>
        </p:txBody>
      </p:sp>
      <p:sp>
        <p:nvSpPr>
          <p:cNvPr id="4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5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A7D1FF"/>
            </a:gs>
            <a:gs pos="0">
              <a:srgbClr val="5E9EFF">
                <a:lumMod val="30000"/>
                <a:lumOff val="70000"/>
              </a:srgbClr>
            </a:gs>
            <a:gs pos="0">
              <a:srgbClr val="85C2FF"/>
            </a:gs>
            <a:gs pos="70000">
              <a:srgbClr val="C4D6EB"/>
            </a:gs>
            <a:gs pos="100000">
              <a:srgbClr val="FFEBFA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Autofit/>
            <a:scene3d>
              <a:camera prst="orthographicFront"/>
              <a:lightRig rig="soft" dir="t"/>
            </a:scene3d>
            <a:sp3d contourW="12700" prstMaterial="powder">
              <a:bevelT w="29210" h="12700"/>
              <a:contourClr>
                <a:schemeClr val="bg2">
                  <a:tint val="85000"/>
                  <a:satMod val="120000"/>
                </a:schemeClr>
              </a:contourClr>
            </a:sp3d>
          </a:bodyPr>
          <a:lstStyle/>
          <a:p>
            <a:r>
              <a:rPr lang="cs-CZ" altLang="ko-KR" smtClean="0"/>
              <a:t>Kliknutím lze upravit styl.</a:t>
            </a:r>
            <a:endParaRPr lang="ko-KR" altLang="ko-KR" dirty="0"/>
          </a:p>
        </p:txBody>
      </p:sp>
      <p:sp>
        <p:nvSpPr>
          <p:cNvPr id="28" name="Rectangle 3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anchor="t">
            <a:normAutofit/>
          </a:bodyPr>
          <a:lstStyle/>
          <a:p>
            <a:pPr lvl="0"/>
            <a:r>
              <a:rPr lang="cs-CZ" altLang="ko-KR" smtClean="0"/>
              <a:t>Kliknutím lze upravit styly předlohy textu.</a:t>
            </a:r>
          </a:p>
          <a:p>
            <a:pPr lvl="1"/>
            <a:r>
              <a:rPr lang="cs-CZ" altLang="ko-KR" smtClean="0"/>
              <a:t>Druhá úroveň</a:t>
            </a:r>
          </a:p>
          <a:p>
            <a:pPr lvl="2"/>
            <a:r>
              <a:rPr lang="cs-CZ" altLang="ko-KR" smtClean="0"/>
              <a:t>Třetí úroveň</a:t>
            </a:r>
          </a:p>
          <a:p>
            <a:pPr lvl="3"/>
            <a:r>
              <a:rPr lang="cs-CZ" altLang="ko-KR" smtClean="0"/>
              <a:t>Čtvrtá úroveň</a:t>
            </a:r>
          </a:p>
          <a:p>
            <a:pPr lvl="4"/>
            <a:r>
              <a:rPr lang="cs-CZ" altLang="ko-KR" smtClean="0"/>
              <a:t>Pátá úroveň</a:t>
            </a:r>
            <a:endParaRPr lang="ko-KR" altLang="ko-KR" dirty="0"/>
          </a:p>
        </p:txBody>
      </p:sp>
      <p:sp>
        <p:nvSpPr>
          <p:cNvPr id="18" name="Rectangle 4"/>
          <p:cNvSpPr>
            <a:spLocks noGrp="1"/>
          </p:cNvSpPr>
          <p:nvPr>
            <p:ph type="dt" sz="half" idx="2"/>
          </p:nvPr>
        </p:nvSpPr>
        <p:spPr>
          <a:xfrm>
            <a:off x="457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>
              <a:defRPr sz="1100"/>
            </a:lvl1pPr>
          </a:lstStyle>
          <a:p>
            <a:fld id="{8D939FE8-8235-475D-87EB-30A9F4B53172}" type="datetimeFigureOut">
              <a:rPr lang="cs-CZ" smtClean="0"/>
              <a:t>1.1.2013</a:t>
            </a:fld>
            <a:endParaRPr lang="cs-CZ"/>
          </a:p>
        </p:txBody>
      </p:sp>
      <p:sp>
        <p:nvSpPr>
          <p:cNvPr id="9" name="Rectangle 5"/>
          <p:cNvSpPr>
            <a:spLocks noGrp="1"/>
          </p:cNvSpPr>
          <p:nvPr>
            <p:ph type="ftr" sz="quarter" idx="3"/>
          </p:nvPr>
        </p:nvSpPr>
        <p:spPr>
          <a:xfrm>
            <a:off x="3124200" y="6245225"/>
            <a:ext cx="2895600" cy="476250"/>
          </a:xfrm>
          <a:prstGeom prst="rect">
            <a:avLst/>
          </a:prstGeom>
        </p:spPr>
        <p:txBody>
          <a:bodyPr vert="horz"/>
          <a:lstStyle>
            <a:lvl1pPr algn="ctr">
              <a:defRPr sz="1100"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/>
          </p:cNvSpPr>
          <p:nvPr>
            <p:ph type="sldNum" sz="quarter" idx="4"/>
          </p:nvPr>
        </p:nvSpPr>
        <p:spPr>
          <a:xfrm>
            <a:off x="6553200" y="6245225"/>
            <a:ext cx="2133600" cy="476250"/>
          </a:xfrm>
          <a:prstGeom prst="rect">
            <a:avLst/>
          </a:prstGeom>
        </p:spPr>
        <p:txBody>
          <a:bodyPr vert="horz"/>
          <a:lstStyle>
            <a:lvl1pPr algn="r">
              <a:defRPr sz="1100"/>
            </a:lvl1pPr>
          </a:lstStyle>
          <a:p>
            <a:fld id="{31A768B7-74E4-457F-A51B-BFB76E8D826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1" hangingPunct="1">
        <a:spcBef>
          <a:spcPct val="0"/>
        </a:spcBef>
        <a:buNone/>
        <a:defRPr sz="4500" b="1">
          <a:solidFill>
            <a:schemeClr val="tx2"/>
          </a:solidFill>
          <a:effectLst>
            <a:outerShdw blurRad="55000" dist="22000" dir="5400000" algn="t" rotWithShape="0">
              <a:prstClr val="black">
                <a:alpha val="80000"/>
              </a:prstClr>
            </a:outerShdw>
          </a:effectLst>
          <a:latin typeface="+mj-ea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84048" indent="-274320" algn="l" rtl="0" eaLnBrk="1" latinLnBrk="1" hangingPunct="1">
        <a:spcBef>
          <a:spcPct val="20000"/>
        </a:spcBef>
        <a:buClr>
          <a:schemeClr val="tx2"/>
        </a:buClr>
        <a:buSzPct val="75000"/>
        <a:buFont typeface="Wingdings 2" pitchFamily="18" charset="2"/>
        <a:buChar char=""/>
        <a:defRPr sz="2700">
          <a:solidFill>
            <a:schemeClr val="tx1"/>
          </a:solidFill>
          <a:latin typeface="+mn-ea"/>
          <a:ea typeface="+mn-ea"/>
          <a:cs typeface="+mn-cs"/>
        </a:defRPr>
      </a:lvl1pPr>
      <a:lvl2pPr marL="676656" indent="-228600" algn="l" rtl="0" eaLnBrk="1" latinLnBrk="1" hangingPunct="1">
        <a:spcBef>
          <a:spcPct val="20000"/>
        </a:spcBef>
        <a:buClr>
          <a:schemeClr val="tx2"/>
        </a:buClr>
        <a:buFont typeface="Wingdings 3" pitchFamily="18" charset="2"/>
        <a:buChar char="­"/>
        <a:defRPr sz="2100">
          <a:solidFill>
            <a:schemeClr val="tx1"/>
          </a:solidFill>
          <a:latin typeface="+mn-ea"/>
          <a:ea typeface="+mn-ea"/>
          <a:cs typeface="+mn-cs"/>
        </a:defRPr>
      </a:lvl2pPr>
      <a:lvl3pPr marL="93268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2000">
          <a:solidFill>
            <a:schemeClr val="tx1"/>
          </a:solidFill>
          <a:latin typeface="+mn-ea"/>
          <a:ea typeface="+mn-ea"/>
          <a:cs typeface="+mn-cs"/>
        </a:defRPr>
      </a:lvl3pPr>
      <a:lvl4pPr marL="119786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4pPr>
      <a:lvl5pPr marL="1463040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5pPr>
      <a:lvl6pPr marL="1719072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6pPr>
      <a:lvl7pPr marL="1984248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800">
          <a:solidFill>
            <a:schemeClr val="tx1"/>
          </a:solidFill>
          <a:latin typeface="+mn-ea"/>
          <a:ea typeface="+mn-ea"/>
          <a:cs typeface="+mn-cs"/>
        </a:defRPr>
      </a:lvl7pPr>
      <a:lvl8pPr marL="2249424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8pPr>
      <a:lvl9pPr marL="2505456" indent="-228600" algn="l" rtl="0" eaLnBrk="1" latinLnBrk="1" hangingPunct="1">
        <a:spcBef>
          <a:spcPct val="20000"/>
        </a:spcBef>
        <a:buClr>
          <a:schemeClr val="tx2"/>
        </a:buClr>
        <a:buFont typeface="Wingdings 2" pitchFamily="18" charset="2"/>
        <a:buChar char=""/>
        <a:defRPr sz="1600">
          <a:solidFill>
            <a:schemeClr val="tx1"/>
          </a:solidFill>
          <a:latin typeface="+mn-ea"/>
          <a:ea typeface="+mn-ea"/>
          <a:cs typeface="+mn-cs"/>
        </a:defRPr>
      </a:lvl9pPr>
    </p:bodyStyle>
    <p:otherStyle>
      <a:lvl1pPr marL="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1pPr>
      <a:lvl2pPr marL="457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2pPr>
      <a:lvl3pPr marL="914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3pPr>
      <a:lvl4pPr marL="1371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4pPr>
      <a:lvl5pPr marL="18288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5pPr>
      <a:lvl6pPr marL="22860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6pPr>
      <a:lvl7pPr marL="27432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7pPr>
      <a:lvl8pPr marL="32004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8pPr>
      <a:lvl9pPr marL="3657600" algn="l" rtl="0" eaLnBrk="1" hangingPunct="1">
        <a:defRPr>
          <a:solidFill>
            <a:schemeClr val="tx1"/>
          </a:solidFill>
          <a:latin typeface="+mn-ea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7" Type="http://schemas.openxmlformats.org/officeDocument/2006/relationships/image" Target="../media/image12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1.jpeg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5"/>
          <p:cNvSpPr>
            <a:spLocks noChangeArrowheads="1"/>
          </p:cNvSpPr>
          <p:nvPr/>
        </p:nvSpPr>
        <p:spPr bwMode="auto">
          <a:xfrm>
            <a:off x="114300" y="-946150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350" y="692150"/>
            <a:ext cx="6083300" cy="148590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4" name="Rectangle 6"/>
          <p:cNvSpPr>
            <a:spLocks noChangeArrowheads="1"/>
          </p:cNvSpPr>
          <p:nvPr/>
        </p:nvSpPr>
        <p:spPr bwMode="auto">
          <a:xfrm>
            <a:off x="1042988" y="5329238"/>
            <a:ext cx="7205662" cy="549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ctr">
            <a:spAutoFit/>
          </a:bodyPr>
          <a:lstStyle/>
          <a:p>
            <a:pPr algn="ctr" eaLnBrk="0" hangingPunct="0"/>
            <a:r>
              <a:rPr lang="cs-CZ" sz="1200" b="1">
                <a:latin typeface="Times New Roman" pitchFamily="18" charset="0"/>
                <a:cs typeface="Times New Roman" pitchFamily="18" charset="0"/>
              </a:rPr>
              <a:t>Základní škola, Moravský Krumlov, náměstí Klášterní 134, okres Znojmo, příspěvková organizace</a:t>
            </a:r>
            <a:endParaRPr lang="cs-CZ" sz="800">
              <a:latin typeface="Times New Roman" pitchFamily="18" charset="0"/>
            </a:endParaRPr>
          </a:p>
          <a:p>
            <a:pPr algn="ctr" eaLnBrk="0" hangingPunct="0"/>
            <a:endParaRPr lang="cs-CZ"/>
          </a:p>
        </p:txBody>
      </p:sp>
      <p:sp>
        <p:nvSpPr>
          <p:cNvPr id="5" name="Rectangle 202"/>
          <p:cNvSpPr>
            <a:spLocks noChangeArrowheads="1"/>
          </p:cNvSpPr>
          <p:nvPr/>
        </p:nvSpPr>
        <p:spPr bwMode="auto">
          <a:xfrm>
            <a:off x="114300" y="7802563"/>
            <a:ext cx="9144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>
            <a:spAutoFit/>
          </a:bodyPr>
          <a:lstStyle/>
          <a:p>
            <a:endParaRPr lang="cs-CZ"/>
          </a:p>
        </p:txBody>
      </p:sp>
      <p:sp>
        <p:nvSpPr>
          <p:cNvPr id="6" name="Rectangle 5"/>
          <p:cNvSpPr/>
          <p:nvPr/>
        </p:nvSpPr>
        <p:spPr>
          <a:xfrm>
            <a:off x="2286000" y="2967335"/>
            <a:ext cx="457200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VY_32_INOVACE_02_PŘV_ROSTLINY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7817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Group 87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4002582914"/>
              </p:ext>
            </p:extLst>
          </p:nvPr>
        </p:nvGraphicFramePr>
        <p:xfrm>
          <a:off x="611188" y="908050"/>
          <a:ext cx="8281987" cy="5674043"/>
        </p:xfrm>
        <a:graphic>
          <a:graphicData uri="http://schemas.openxmlformats.org/drawingml/2006/table">
            <a:tbl>
              <a:tblPr/>
              <a:tblGrid>
                <a:gridCol w="1439862"/>
                <a:gridCol w="3709988"/>
                <a:gridCol w="3132137"/>
              </a:tblGrid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Předmět:</a:t>
                      </a:r>
                      <a:endParaRPr kumimoji="0" lang="cs-CZ" sz="1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Přírodověda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397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Rostliny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3747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Určeno pro žáky 4. ročníku, společné znaky rostlin, dělení rostlin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Výstup: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Arial" charset="0"/>
                        </a:rPr>
                        <a:t>Vysvětluje společné znaky rostlin, rozlišuje dělení rostlin podle způsobu rozmnožování a  podle stonku, pozná zajímavosti ze světa rostlin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Rostliny, dělení rostlin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Kateřina Jeřábková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6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1. stupeň ZŠ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57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Ročník: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4.ročník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3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program: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Školní vzdělávací program pro základní vzdělávání, 793/2009 , Škola pro každého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8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cap="flat">
                      <a:noFill/>
                    </a:lnL>
                    <a:lnR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3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horzOverflow="overflow">
                    <a:lnL>
                      <a:noFill/>
                    </a:lnL>
                    <a:lnR cap="flat">
                      <a:noFill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794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učebního materiálu: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2"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2809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Formát:</a:t>
                      </a:r>
                      <a:endParaRPr kumimoji="0" lang="cs-CZ" sz="14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MS PowerPoint 2010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Celkem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9 snímků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Arial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3" name="Text Box 63"/>
          <p:cNvSpPr txBox="1">
            <a:spLocks noChangeArrowheads="1"/>
          </p:cNvSpPr>
          <p:nvPr/>
        </p:nvSpPr>
        <p:spPr bwMode="auto">
          <a:xfrm>
            <a:off x="3132138" y="188913"/>
            <a:ext cx="259238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 eaLnBrk="0" hangingPunct="0"/>
            <a:r>
              <a:rPr lang="cs-CZ" b="1"/>
              <a:t>ANOTACE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48405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9600" dirty="0" smtClean="0"/>
              <a:t>Rostliny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l"/>
            <a:r>
              <a:rPr lang="cs-CZ" dirty="0" smtClean="0"/>
              <a:t>-</a:t>
            </a:r>
            <a:r>
              <a:rPr lang="cs-CZ" sz="2950" dirty="0" smtClean="0"/>
              <a:t>živé organismy, které obsahují zeleň listovou (chlorofyl)</a:t>
            </a:r>
            <a:endParaRPr lang="cs-CZ" sz="2950" dirty="0"/>
          </a:p>
        </p:txBody>
      </p:sp>
    </p:spTree>
    <p:extLst>
      <p:ext uri="{BB962C8B-B14F-4D97-AF65-F5344CB8AC3E}">
        <p14:creationId xmlns:p14="http://schemas.microsoft.com/office/powerpoint/2010/main" val="15652666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Společné znaky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556792"/>
            <a:ext cx="8229600" cy="4525963"/>
          </a:xfrm>
        </p:spPr>
        <p:txBody>
          <a:bodyPr/>
          <a:lstStyle/>
          <a:p>
            <a:r>
              <a:rPr lang="cs-CZ" dirty="0"/>
              <a:t>V</a:t>
            </a:r>
            <a:r>
              <a:rPr lang="cs-CZ" dirty="0" smtClean="0"/>
              <a:t>yživují se</a:t>
            </a:r>
          </a:p>
          <a:p>
            <a:r>
              <a:rPr lang="cs-CZ" dirty="0" smtClean="0"/>
              <a:t>Dýchají</a:t>
            </a:r>
          </a:p>
          <a:p>
            <a:r>
              <a:rPr lang="cs-CZ" dirty="0" smtClean="0"/>
              <a:t>Přijímají a vylučují</a:t>
            </a:r>
          </a:p>
          <a:p>
            <a:r>
              <a:rPr lang="cs-CZ" dirty="0" smtClean="0"/>
              <a:t>Reagují na změny v přírodě</a:t>
            </a:r>
          </a:p>
          <a:p>
            <a:r>
              <a:rPr lang="cs-CZ" dirty="0" smtClean="0"/>
              <a:t>Pohybují se</a:t>
            </a:r>
          </a:p>
          <a:p>
            <a:r>
              <a:rPr lang="cs-CZ" dirty="0" smtClean="0"/>
              <a:t>Rostou, rozmnožují se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7544" y="2355081"/>
            <a:ext cx="8136904" cy="16561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355081"/>
            <a:ext cx="7704856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Jaký je rozdíl mezi pohybem rostlin a pohybem živočichů?</a:t>
            </a:r>
          </a:p>
          <a:p>
            <a:pPr algn="ctr"/>
            <a:endParaRPr lang="cs-CZ" dirty="0" smtClean="0"/>
          </a:p>
          <a:p>
            <a:pPr algn="ctr"/>
            <a:endParaRPr lang="cs-CZ" dirty="0"/>
          </a:p>
          <a:p>
            <a:pPr algn="ctr"/>
            <a:endParaRPr lang="cs-CZ" dirty="0" smtClean="0"/>
          </a:p>
          <a:p>
            <a:pPr algn="ctr"/>
            <a:r>
              <a:rPr lang="cs-CZ" sz="2000" dirty="0" smtClean="0"/>
              <a:t>Rostliny se nepohybují z místa na místo.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9997865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9500"/>
                            </p:stCondLst>
                            <p:childTnLst>
                              <p:par>
                                <p:cTn id="33" presetID="2" presetClass="exit" presetSubtype="4" fill="hold" nodeType="afterEffect">
                                  <p:stCondLst>
                                    <p:cond delay="200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12000"/>
                            </p:stCondLst>
                            <p:childTnLst>
                              <p:par>
                                <p:cTn id="3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2500"/>
                            </p:stCondLst>
                            <p:childTnLst>
                              <p:par>
                                <p:cTn id="4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4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7" fill="hold">
                            <p:stCondLst>
                              <p:cond delay="13000"/>
                            </p:stCondLst>
                            <p:childTnLst>
                              <p:par>
                                <p:cTn id="4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9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13500"/>
                            </p:stCondLst>
                            <p:childTnLst>
                              <p:par>
                                <p:cTn id="53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4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4000"/>
                            </p:stCondLst>
                            <p:childTnLst>
                              <p:par>
                                <p:cTn id="58" presetID="2" presetClass="exit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59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14500"/>
                            </p:stCondLst>
                            <p:childTnLst>
                              <p:par>
                                <p:cTn id="63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5500"/>
                            </p:stCondLst>
                            <p:childTnLst>
                              <p:par>
                                <p:cTn id="67" presetID="10" presetClass="entr" presetSubtype="0" fill="hold" nodeType="afterEffect">
                                  <p:stCondLst>
                                    <p:cond delay="5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9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dirty="0" smtClean="0"/>
              <a:t>Podle způsobu rozmnožování dělíme rostliny na:</a:t>
            </a:r>
            <a:endParaRPr lang="cs-CZ" sz="4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VÝTRUSNÉ – rozmnožují se výtrusy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SEMENNÉ </a:t>
            </a:r>
            <a:r>
              <a:rPr lang="cs-CZ" dirty="0"/>
              <a:t>(KVETOUCÍ) – rozmnožují se semeny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109728" indent="0">
              <a:buNone/>
            </a:pPr>
            <a:endParaRPr lang="cs-CZ" dirty="0" smtClean="0"/>
          </a:p>
        </p:txBody>
      </p:sp>
      <p:pic>
        <p:nvPicPr>
          <p:cNvPr id="1026" name="Picture 2" descr="http://www.hotplants.co.uk/images/05230001%5b1%5d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2060848"/>
            <a:ext cx="2016224" cy="15121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http://files.lecivapriroda.cz/200002003-cd8cece866/p%C5%99esli%C4%8Dka%20roln%C3%AD%20cel%C3%A1%20rostlina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0551149">
            <a:off x="6812044" y="910521"/>
            <a:ext cx="1728192" cy="23006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http://www.kvetiny.net/net/db/files/g25_tulipan1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745839">
            <a:off x="5174590" y="4351209"/>
            <a:ext cx="2117549" cy="21994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http://www.ireceptar.cz/res/data/094/011585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1126735">
            <a:off x="698242" y="4223186"/>
            <a:ext cx="3442909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9836179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1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7000"/>
                            </p:stCondLst>
                            <p:childTnLst>
                              <p:par>
                                <p:cTn id="27" presetID="10" presetClass="entr" presetSubtype="0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8500"/>
                            </p:stCondLst>
                            <p:childTnLst>
                              <p:par>
                                <p:cTn id="3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Dělení rostlin podle stonku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BYLINY – dužnatý stonek</a:t>
            </a:r>
          </a:p>
          <a:p>
            <a:r>
              <a:rPr lang="cs-CZ" dirty="0" smtClean="0"/>
              <a:t>DŘEVINY </a:t>
            </a:r>
            <a:r>
              <a:rPr lang="cs-CZ" dirty="0"/>
              <a:t>–</a:t>
            </a:r>
            <a:r>
              <a:rPr lang="cs-CZ" dirty="0" smtClean="0"/>
              <a:t> dřevnatý stonek</a:t>
            </a:r>
          </a:p>
          <a:p>
            <a:pPr lvl="2"/>
            <a:r>
              <a:rPr lang="cs-CZ" dirty="0" smtClean="0"/>
              <a:t>STROMY - tvoří kmen</a:t>
            </a:r>
          </a:p>
          <a:p>
            <a:pPr lvl="2"/>
            <a:r>
              <a:rPr lang="cs-CZ" dirty="0" smtClean="0"/>
              <a:t>KEŘE - netvoří kmen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2144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0"/>
                            </p:stCondLst>
                            <p:childTnLst>
                              <p:par>
                                <p:cTn id="2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priroda.cz/clanky/foto/urtica_dioic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3" y="260648"/>
            <a:ext cx="2592288" cy="19442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2276872"/>
            <a:ext cx="24482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Kopřiva</a:t>
            </a:r>
            <a:endParaRPr lang="cs-CZ" dirty="0"/>
          </a:p>
        </p:txBody>
      </p:sp>
      <p:pic>
        <p:nvPicPr>
          <p:cNvPr id="2052" name="Picture 4" descr="http://botanika.wendys.cz/foto/O304_3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282773"/>
            <a:ext cx="2600689" cy="195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http://www.mujdum.cz/obrazek/4d304848d359d/zahrada-orchidej-design-7_235x354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2888604"/>
            <a:ext cx="1680122" cy="25309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http://upload.wikimedia.org/wikipedia/commons/thumb/e/ee/Sipkovy_ker.jpg/220px-Sipkovy_ke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82773"/>
            <a:ext cx="2628016" cy="19505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8" name="Picture 10" descr="http://mladazena.maminka.cz/assets/mlada-zena-2/moje-zdravi/zdravi/prirodni-lekarna/080_str_nka_b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27335" y="2996951"/>
            <a:ext cx="2129777" cy="241647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http://upload.wikimedia.org/wikipedia/commons/thumb/2/23/Adansonia_Grandidieri_Baobab_Morondava_Madagascar.jpg/250px-Adansonia_Grandidieri_Baobab_Morondava_Madagascar.jp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248" y="3109175"/>
            <a:ext cx="1913834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35896" y="2276872"/>
            <a:ext cx="22322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Narcis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94120" y="2289899"/>
            <a:ext cx="15841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Šípek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827584" y="55172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Orchidej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921438" y="5517232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Lípa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76256" y="5485874"/>
            <a:ext cx="172819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Baobab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34026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20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0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20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300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4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4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4" fill="hold">
                            <p:stCondLst>
                              <p:cond delay="5000"/>
                            </p:stCondLst>
                            <p:childTnLst>
                              <p:par>
                                <p:cTn id="4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500"/>
                            </p:stCondLst>
                            <p:childTnLst>
                              <p:par>
                                <p:cTn id="5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6000"/>
                            </p:stCondLst>
                            <p:childTnLst>
                              <p:par>
                                <p:cTn id="5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Rekordy ze světa rostlin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900" dirty="0" smtClean="0"/>
              <a:t>Nejrychleji roste bambus – až 1m denně.</a:t>
            </a:r>
          </a:p>
          <a:p>
            <a:r>
              <a:rPr lang="cs-CZ" sz="2900" dirty="0" smtClean="0"/>
              <a:t>Nejstarší známá rostlina je klon </a:t>
            </a:r>
            <a:r>
              <a:rPr lang="cs-CZ" sz="2900" dirty="0" err="1" smtClean="0"/>
              <a:t>larey</a:t>
            </a:r>
            <a:r>
              <a:rPr lang="cs-CZ" sz="2900" dirty="0" smtClean="0"/>
              <a:t> trojzubé v Kalifornii – 11 700 let.</a:t>
            </a:r>
          </a:p>
          <a:p>
            <a:r>
              <a:rPr lang="cs-CZ" sz="2900" dirty="0" smtClean="0"/>
              <a:t>Nejstarším žijícím rostlinným druhem je jinan  dvoulaločný z Číny. Na Zemi se objevil už před 160 miliony let.</a:t>
            </a:r>
            <a:endParaRPr lang="cs-CZ" sz="2900" dirty="0"/>
          </a:p>
        </p:txBody>
      </p:sp>
    </p:spTree>
    <p:extLst>
      <p:ext uri="{BB962C8B-B14F-4D97-AF65-F5344CB8AC3E}">
        <p14:creationId xmlns:p14="http://schemas.microsoft.com/office/powerpoint/2010/main" val="37629901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500"/>
                            </p:stCondLst>
                            <p:childTnLst>
                              <p:par>
                                <p:cTn id="19" presetID="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it-IT" sz="700" dirty="0"/>
              <a:t>[online]. [cit. 2012-11-11]. Dostupné z: http://www.google.cz/imgres?start=60&amp;hl=cs&amp;biw=1920&amp;bih=960&amp;tbm=isch&amp;tbnid=c_9ssrUc28VwlM:&amp;imgrefurl=http://www.lecivapriroda.cz/receptar/preslicka-rolni/&amp;docid=XTmi5jlJg69EOM&amp;imgurl=http://files.lecivapriroda.cz/200002003-cd8cece866/p%2525C5%252599esli%2525C4%25258Dka%252520roln%2525C3%2525AD%252520cel%2525C3%2525A1%252520rostlina.jpg&amp;w=700&amp;h=933&amp;ei=dDyWUMufFsPm4QT0qIHwAg&amp;zoom=1&amp;iact=rc&amp;dur=312&amp;sig=112699063160740061346&amp;page=2&amp;tbnh=131&amp;tbnw=97&amp;ndsp=70&amp;ved=1t:429,r:19,s:100,i:61&amp;tx=44&amp;ty=62</a:t>
            </a:r>
            <a:endParaRPr lang="cs-CZ" sz="700" dirty="0"/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num=10&amp;hl=cs&amp;biw=1920&amp;bih=960&amp;tbm=isch&amp;tbnid=UK2aIoisFBpXOM:&amp;imgrefurl=http://www.hotplants.co.uk/category/288/Hardy-and-Tree-Ferns&amp;docid=V8Y-nwl7wnejVM&amp;imgurl=http://www.hotplants.co.uk/images/05230001%255B1%255D.jpg&amp;w=640&amp;h=480&amp;ei=WzuWUJH3AofE4gSXxIGwAw&amp;zoom=1&amp;iact=rc&amp;dur=364&amp;sig=112699063160740061346&amp;page=2&amp;tbnh=146&amp;tbnw=194&amp;start=46&amp;ndsp=57&amp;ved=1t:429,r:74,s:0,i:356&amp;tx=89&amp;ty=82</a:t>
            </a:r>
          </a:p>
          <a:p>
            <a:r>
              <a:rPr lang="it-IT" sz="700" dirty="0"/>
              <a:t>[online]. [cit. 2012-11-11]. Dostupné z: </a:t>
            </a:r>
            <a:r>
              <a:rPr lang="pl-PL" sz="700" dirty="0"/>
              <a:t>http://www.google.cz/imgres?start=0&amp;num=10&amp;hl=cs&amp;biw=1920&amp;bih=960&amp;tbm=isch&amp;tbnid=FjddaDx1uinMAM:&amp;imgrefurl=http://www.kvetiny.net/net/good.php%3FgoodId:25%257Ctulipany&amp;docid=x9vlx5bq2lBvpM&amp;imgurl=http://www.kvetiny.net/net/db/files/g25_tulipan1.jpg&amp;w=600&amp;h=623&amp;ei=Nj2WULCZLoPj4QS_-4CAAg&amp;zoom=1&amp;iact=rc&amp;dur=431&amp;sig=112699063160740061346&amp;page=1&amp;tbnh=137&amp;tbnw=133&amp;ndsp=54&amp;ved=1t:429,r:22,s:20,i:70&amp;tx=76&amp;ty=94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960&amp;tbm=isch&amp;tbnid=UTrBzHCdV_e2nM:&amp;imgrefurl=http://www.ireceptar.cz/zahrada/uzitkova-zahrada/cherry-rajcata-muzete-pestovat-v-truhliku-i-zavesnem-kosiku/&amp;docid=Jyht8kAmdj99wM&amp;imgurl=http://www.ireceptar.cz/res/data/094/011585.jpg&amp;w=511&amp;h=342&amp;ei=nT2WUIiNDuX54QSJgoH4Ag&amp;zoom=1&amp;iact=hc&amp;vpx=416&amp;vpy=318&amp;dur=3074&amp;hovh=184&amp;hovw=275&amp;tx=119&amp;ty=90&amp;sig=112699063160740061346&amp;page=1&amp;tbnh=151&amp;tbnw=221&amp;start=0&amp;ndsp=47&amp;ved=1t:429,r:10,s:0,i:96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960&amp;tbm=isch&amp;tbnid=JqY_VNF1QtSLUM:&amp;imgrefurl=http://www.priroda.cz/lexikon.php%3Fdetail%3D629&amp;docid=bXRMoN4cdU2LhM&amp;imgurl=http://www.priroda.cz/clanky/foto/urtica_dioica.jpg&amp;w=640&amp;h=480&amp;ei=bj-WUMLJF5T54QSnnIHIAQ&amp;zoom=1&amp;iact=rc&amp;dur=611&amp;sig=112699063160740061346&amp;page=1&amp;tbnh=146&amp;tbnw=193&amp;start=0&amp;ndsp=50&amp;ved=1t:429,r:2,s:0,i:112&amp;tx=82&amp;ty=70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start=173&amp;num=10&amp;hl=cs&amp;biw=1920&amp;bih=960&amp;tbm=isch&amp;tbnid=8ciIP3rMPSk_EM:&amp;imgrefurl=http://botanika.wendys.cz/kytky/foto.php%3F304:3&amp;docid=jzBUjNzq-dL_hM&amp;imgurl=http://botanika.wendys.cz/foto/O304_3.jpg&amp;w=1000&amp;h=750&amp;ei=bECWUJD3C8bg4QTshYGQCg&amp;zoom=1&amp;iact=rc&amp;dur=408&amp;sig=112699063160740061346&amp;page=4&amp;tbnh=146&amp;tbnw=201&amp;ndsp=62&amp;ved=1t:429,r:96,s:100,i:292&amp;tx=67&amp;ty=65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start=108&amp;num=10&amp;hl=cs&amp;biw=1920&amp;bih=960&amp;tbm=isch&amp;tbnid=NgOgPg8Am_oDxM:&amp;imgrefurl=http://www.mujdum.cz/rubriky/zahrada/orchidej-kralovska-ozdoba-bytu_127.html&amp;docid=fz2rMW3OYcHZAM&amp;imgurl=http://www.mujdum.cz/obrazek/4d304848d359d/zahrada-orchidej-design-7_235x354.jpg&amp;w=235&amp;h=354&amp;ei=t0CWUJ28HbLE4gSV3YH4Bg&amp;zoom=1&amp;iact=rc&amp;dur=323&amp;sig=112699063160740061346&amp;page=3&amp;tbnh=147&amp;tbnw=100&amp;ndsp=59&amp;ved=1t:429,r:46,s:100,i:142&amp;tx=51&amp;ty=81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num=10&amp;hl=cs&amp;biw=1920&amp;bih=960&amp;tbm=isch&amp;tbnid=gRT5SPjRSejIZM:&amp;imgrefurl=http://cs.wikipedia.org/wiki/%25C5%25A0%25C3%25ADpky&amp;docid=VEcWu9XKBauTnM&amp;imgurl=http://upload.wikimedia.org/wikipedia/commons/thumb/e/ee/Sipkovy_ker.jpg/220px-Sipkovy_ker.jpg&amp;w=220&amp;h=165&amp;ei=30CWUNiDC8Hl4QSApIGoDQ&amp;zoom=1&amp;iact=rc&amp;dur=472&amp;sig=112699063160740061346&amp;sqi=2&amp;page=1&amp;tbnh=132&amp;tbnw=176&amp;start=0&amp;ndsp=47&amp;ved=1t:429,r:2,s:0,i:72&amp;tx=92&amp;ty=59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hl=cs&amp;biw=1920&amp;bih=960&amp;tbm=isch&amp;tbnid=6Ibt0p-pJ9K8LM:&amp;imgrefurl=http://mladazena.maminka.cz/scripts/detail.php%3Fid%3D461295&amp;docid=9dlYk2XHyGkB5M&amp;imgurl=http://mladazena.maminka.cz/assets/mlada-zena-2/moje-zdravi/zdravi/prirodni-lekarna/080_str_nka_b.jpg&amp;w=600&amp;h=680&amp;ei=DEGWUKy1NYHm4QS334GIDQ&amp;zoom=1&amp;iact=rc&amp;dur=318&amp;sig=112699063160740061346&amp;page=1&amp;tbnh=135&amp;tbnw=114&amp;start=0&amp;ndsp=54&amp;ved=1t:429,r:6,s:0,i:150&amp;tx=59&amp;ty=80</a:t>
            </a:r>
          </a:p>
          <a:p>
            <a:r>
              <a:rPr lang="it-IT" sz="700" dirty="0"/>
              <a:t>[online]. [cit. 2012-11-11]. Dostupné z: </a:t>
            </a:r>
            <a:r>
              <a:rPr lang="cs-CZ" sz="700" dirty="0"/>
              <a:t>http://www.google.cz/imgres?num=10&amp;hl=cs&amp;biw=1920&amp;bih=960&amp;tbm=isch&amp;tbnid=gZ1t2LpdmMbP3M:&amp;imgrefurl=http://pl.wikipedia.org/wiki/Baobab&amp;docid=b0gcSVa_AhQmqM&amp;imgurl=http://upload.wikimedia.org/wikipedia/commons/thumb/2/23/Adansonia_Grandidieri_Baobab_Morondava_Madagascar.jpg/250px-Adansonia_Grandidieri_Baobab_Morondava_Madagascar.jpg&amp;w=250&amp;h=301&amp;ei=LEGWUKuxDtCN4gTNjIHgAg&amp;zoom=1&amp;iact=rc&amp;dur=405&amp;sig=112699063160740061346&amp;sqi=2&amp;page=1&amp;tbnh=146&amp;tbnw=118&amp;start=0&amp;ndsp=47&amp;ved=1t:429,r:2,s:0,i:72&amp;tx=79&amp;ty=75</a:t>
            </a:r>
          </a:p>
          <a:p>
            <a:r>
              <a:rPr lang="cs-CZ" sz="700" dirty="0"/>
              <a:t>Rekordy ze světa rostlin : </a:t>
            </a:r>
            <a:r>
              <a:rPr lang="cs-CZ" sz="700" dirty="0" err="1"/>
              <a:t>Beian</a:t>
            </a:r>
            <a:r>
              <a:rPr lang="cs-CZ" sz="700" dirty="0"/>
              <a:t> </a:t>
            </a:r>
            <a:r>
              <a:rPr lang="cs-CZ" sz="700" dirty="0" err="1"/>
              <a:t>Williams</a:t>
            </a:r>
            <a:r>
              <a:rPr lang="cs-CZ" sz="700" dirty="0"/>
              <a:t>: Encyklopedie otázky a odpovědi, nakladatelství </a:t>
            </a:r>
            <a:r>
              <a:rPr lang="cs-CZ" sz="700" dirty="0" err="1"/>
              <a:t>Svojka</a:t>
            </a:r>
            <a:r>
              <a:rPr lang="cs-CZ" sz="700" dirty="0"/>
              <a:t>, 1999</a:t>
            </a:r>
          </a:p>
          <a:p>
            <a:endParaRPr lang="cs-CZ" sz="700" dirty="0"/>
          </a:p>
        </p:txBody>
      </p:sp>
    </p:spTree>
    <p:extLst>
      <p:ext uri="{BB962C8B-B14F-4D97-AF65-F5344CB8AC3E}">
        <p14:creationId xmlns:p14="http://schemas.microsoft.com/office/powerpoint/2010/main" val="2886300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ilk">
  <a:themeElements>
    <a:clrScheme name="Silk">
      <a:dk1>
        <a:srgbClr val="000000"/>
      </a:dk1>
      <a:lt1>
        <a:srgbClr val="FFFFFF"/>
      </a:lt1>
      <a:dk2>
        <a:srgbClr val="043988"/>
      </a:dk2>
      <a:lt2>
        <a:srgbClr val="92C2EB"/>
      </a:lt2>
      <a:accent1>
        <a:srgbClr val="836AAE"/>
      </a:accent1>
      <a:accent2>
        <a:srgbClr val="5DA577"/>
      </a:accent2>
      <a:accent3>
        <a:srgbClr val="678EB9"/>
      </a:accent3>
      <a:accent4>
        <a:srgbClr val="F7A611"/>
      </a:accent4>
      <a:accent5>
        <a:srgbClr val="A1AB38"/>
      </a:accent5>
      <a:accent6>
        <a:srgbClr val="C17790"/>
      </a:accent6>
      <a:hlink>
        <a:srgbClr val="DA5723"/>
      </a:hlink>
      <a:folHlink>
        <a:srgbClr val="226CA5"/>
      </a:folHlink>
    </a:clrScheme>
    <a:fontScheme name="Silk">
      <a:majorFont>
        <a:latin typeface="Arial"/>
        <a:ea typeface=""/>
        <a:cs typeface=""/>
        <a:font script="Jpan" typeface="ＭＳ Ｐゴシック"/>
        <a:font script="Hang" typeface="돋음"/>
        <a:font script="Hans" typeface="方正姚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돋음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Silk">
      <a: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20000"/>
                <a:satMod val="25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28000"/>
                <a:satMod val="250000"/>
              </a:schemeClr>
            </a:gs>
          </a:gsLst>
          <a:lin ang="7000000" scaled="1"/>
        </a:gradFill>
        <a:gradFill rotWithShape="1">
          <a:gsLst>
            <a:gs pos="0">
              <a:schemeClr val="phClr">
                <a:shade val="80000"/>
                <a:satMod val="200000"/>
              </a:schemeClr>
            </a:gs>
            <a:gs pos="30000">
              <a:schemeClr val="phClr">
                <a:shade val="20000"/>
                <a:satMod val="250000"/>
              </a:schemeClr>
            </a:gs>
            <a:gs pos="50000">
              <a:schemeClr val="phClr">
                <a:shade val="23000"/>
                <a:satMod val="250000"/>
              </a:schemeClr>
            </a:gs>
            <a:gs pos="60000">
              <a:schemeClr val="phClr">
                <a:shade val="29000"/>
                <a:satMod val="230000"/>
              </a:schemeClr>
            </a:gs>
            <a:gs pos="100000">
              <a:schemeClr val="phClr">
                <a:shade val="70000"/>
                <a:satMod val="200000"/>
              </a:schemeClr>
            </a:gs>
          </a:gsLst>
          <a:lin ang="7000000" scaled="1"/>
        </a:gradFill>
      </a:fillStyleLst>
      <a:lnStyleLst>
        <a:ln w="12700" cap="sq" cmpd="sng" algn="ctr">
          <a:solidFill>
            <a:schemeClr val="phClr"/>
          </a:solidFill>
          <a:prstDash val="solid"/>
        </a:ln>
        <a:ln w="25400" cap="sq" cmpd="sng" algn="ctr">
          <a:solidFill>
            <a:schemeClr val="phClr"/>
          </a:solidFill>
          <a:prstDash val="solid"/>
        </a:ln>
        <a:ln w="31750" cap="sq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27000" h="127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63500" dist="50800" dir="5400000" algn="tl">
              <a:srgbClr val="000000">
                <a:alpha val="35294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0"/>
            </a:lightRig>
          </a:scene3d>
          <a:sp3d>
            <a:bevelT w="152400" h="3810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shade val="50000"/>
                <a:satMod val="150000"/>
              </a:schemeClr>
            </a:gs>
            <a:gs pos="50000">
              <a:schemeClr val="phClr">
                <a:tint val="85000"/>
                <a:satMod val="140000"/>
              </a:schemeClr>
            </a:gs>
            <a:gs pos="100000">
              <a:schemeClr val="phClr">
                <a:shade val="50000"/>
                <a:satMod val="150000"/>
              </a:schemeClr>
            </a:gs>
          </a:gsLst>
          <a:lin ang="5400000" scaled="1"/>
        </a:gradFill>
        <a:blipFill>
          <a:blip xmlns:r="http://schemas.openxmlformats.org/officeDocument/2006/relationships" r:embed="rId1">
            <a:duotone>
              <a:schemeClr val="phClr">
                <a:shade val="55000"/>
                <a:satMod val="150000"/>
              </a:schemeClr>
              <a:schemeClr val="phClr">
                <a:tint val="100"/>
                <a:satMod val="15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239</TotalTime>
  <Words>479</Words>
  <Application>Microsoft Office PowerPoint</Application>
  <PresentationFormat>On-screen Show (4:3)</PresentationFormat>
  <Paragraphs>76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Silk</vt:lpstr>
      <vt:lpstr>PowerPoint Presentation</vt:lpstr>
      <vt:lpstr>PowerPoint Presentation</vt:lpstr>
      <vt:lpstr>Rostliny</vt:lpstr>
      <vt:lpstr>Společné znaky rostlin</vt:lpstr>
      <vt:lpstr>Podle způsobu rozmnožování dělíme rostliny na:</vt:lpstr>
      <vt:lpstr>Dělení rostlin podle stonku</vt:lpstr>
      <vt:lpstr>PowerPoint Presentation</vt:lpstr>
      <vt:lpstr>Rekordy ze světa rostlin</vt:lpstr>
      <vt:lpstr>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Toys</dc:title>
  <dc:creator>Učitel</dc:creator>
  <cp:lastModifiedBy>HP</cp:lastModifiedBy>
  <cp:revision>36</cp:revision>
  <dcterms:created xsi:type="dcterms:W3CDTF">2012-01-02T10:31:42Z</dcterms:created>
  <dcterms:modified xsi:type="dcterms:W3CDTF">2013-01-01T14:55:59Z</dcterms:modified>
</cp:coreProperties>
</file>