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2" r:id="rId2"/>
    <p:sldId id="272" r:id="rId3"/>
    <p:sldId id="268" r:id="rId4"/>
    <p:sldId id="269" r:id="rId5"/>
    <p:sldId id="270" r:id="rId6"/>
    <p:sldId id="27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>
        <p:scale>
          <a:sx n="80" d="100"/>
          <a:sy n="80" d="100"/>
        </p:scale>
        <p:origin x="-462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514047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8996803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6FDEBE-0F8C-4E72-BDAF-35459F7757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4FBF76-AE42-40A0-9484-D481E14829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atenaspalace.com/paquetes.htm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5.jpeg"/><Relationship Id="rId7" Type="http://schemas.openxmlformats.org/officeDocument/2006/relationships/hyperlink" Target="http://www.nauticareport.it/dettnews.php?idx=6&amp;pg=4180" TargetMode="External"/><Relationship Id="rId2" Type="http://schemas.openxmlformats.org/officeDocument/2006/relationships/hyperlink" Target="http://odpravekuposoucasnost.blog.cz/1102/trojsky-kun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youtube.com/watch?v=9cMEMkAL1YY&amp;feature=related" TargetMode="External"/><Relationship Id="rId5" Type="http://schemas.openxmlformats.org/officeDocument/2006/relationships/hyperlink" Target="http://www.youtube.com/watch?v=aw77gNrwyr8&amp;feature=related" TargetMode="External"/><Relationship Id="rId4" Type="http://schemas.openxmlformats.org/officeDocument/2006/relationships/hyperlink" Target="http://www.youtube.com/watch?v=cCg8Ku7C5eI&amp;feature=related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spqr.cz/content/h%C3%A9ra-vl%C3%A1dkyn%C4%9B-nebes" TargetMode="External"/><Relationship Id="rId13" Type="http://schemas.openxmlformats.org/officeDocument/2006/relationships/image" Target="../media/image12.jpeg"/><Relationship Id="rId18" Type="http://schemas.openxmlformats.org/officeDocument/2006/relationships/hyperlink" Target="http://www.ceskatelevize.cz/ivysilani/209572230080001-bohove-a-hrdinove-antickych-mytu/" TargetMode="External"/><Relationship Id="rId3" Type="http://schemas.openxmlformats.org/officeDocument/2006/relationships/image" Target="../media/image7.png"/><Relationship Id="rId7" Type="http://schemas.openxmlformats.org/officeDocument/2006/relationships/image" Target="../media/image9.jpeg"/><Relationship Id="rId12" Type="http://schemas.openxmlformats.org/officeDocument/2006/relationships/hyperlink" Target="http://mythologie-berbere.blogspot.cz/2012/11/athena-reine-berbere-de-lantiquite.html" TargetMode="External"/><Relationship Id="rId17" Type="http://schemas.openxmlformats.org/officeDocument/2006/relationships/image" Target="../media/image14.gif"/><Relationship Id="rId2" Type="http://schemas.openxmlformats.org/officeDocument/2006/relationships/hyperlink" Target="http://diclofenac.blog.cz/0909/zeus-buh-bohu-sidlici-na-olympu" TargetMode="External"/><Relationship Id="rId16" Type="http://schemas.openxmlformats.org/officeDocument/2006/relationships/hyperlink" Target="http://www.celysvet.cz/dalsi_smajliky_0.php?str=1421&amp;page=2" TargetMode="External"/><Relationship Id="rId20" Type="http://schemas.openxmlformats.org/officeDocument/2006/relationships/image" Target="../media/image16.gif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vtipy7.blog.cz/rubrika/stare-recke-baje-a-povesti" TargetMode="External"/><Relationship Id="rId11" Type="http://schemas.openxmlformats.org/officeDocument/2006/relationships/image" Target="../media/image11.png"/><Relationship Id="rId5" Type="http://schemas.openxmlformats.org/officeDocument/2006/relationships/image" Target="../media/image8.jpeg"/><Relationship Id="rId15" Type="http://schemas.openxmlformats.org/officeDocument/2006/relationships/image" Target="../media/image13.jpeg"/><Relationship Id="rId10" Type="http://schemas.openxmlformats.org/officeDocument/2006/relationships/hyperlink" Target="http://intercentres.edu.gva.es/ieselclot/html/departaments/llati/Dioses/dioses.htm" TargetMode="External"/><Relationship Id="rId19" Type="http://schemas.openxmlformats.org/officeDocument/2006/relationships/image" Target="../media/image15.jpeg"/><Relationship Id="rId4" Type="http://schemas.openxmlformats.org/officeDocument/2006/relationships/hyperlink" Target="http://cs.wikipedia.org/wiki/Ar%C3%A9s" TargetMode="External"/><Relationship Id="rId9" Type="http://schemas.openxmlformats.org/officeDocument/2006/relationships/image" Target="../media/image10.jpeg"/><Relationship Id="rId14" Type="http://schemas.openxmlformats.org/officeDocument/2006/relationships/hyperlink" Target="http://mlhyavalonu.blog.cz/0609/moudry-apollon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hyperlink" Target="http://www.oocities.org/athens/2962/colourbook/index.html" TargetMode="Externa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hyperlink" Target="http://www.oocities.org/athens/2962/colourbook/index.html" TargetMode="Externa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Relationship Id="rId9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9cMEMkAL1YY&amp;feature=related" TargetMode="External"/><Relationship Id="rId2" Type="http://schemas.openxmlformats.org/officeDocument/2006/relationships/hyperlink" Target="http://www.youtube.com/watch?v=cCg8Ku7C5eI&amp;feature=relate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im.komorow.edu.pl/prace/grecja/dzieje.html" TargetMode="External"/><Relationship Id="rId5" Type="http://schemas.openxmlformats.org/officeDocument/2006/relationships/hyperlink" Target="http://www.ceskatelevize.cz/ivysilani/209572230080001-bohove-a-hrdinove-antickych-mytu/" TargetMode="External"/><Relationship Id="rId4" Type="http://schemas.openxmlformats.org/officeDocument/2006/relationships/hyperlink" Target="http://www.youtube.com/watch?v=aw77gNrwyr8&amp;feature=relat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Homér – Trojská válka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Mgr.Barbora</a:t>
            </a:r>
            <a:r>
              <a:rPr lang="cs-CZ" dirty="0" smtClean="0"/>
              <a:t> 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349500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STAROVĚKÉ </a:t>
            </a:r>
            <a:b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ŘECKO</a:t>
            </a:r>
          </a:p>
        </p:txBody>
      </p:sp>
      <p:pic>
        <p:nvPicPr>
          <p:cNvPr id="128005" name="Picture 5" descr="col000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1125538"/>
            <a:ext cx="1227137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8006" name="Picture 6" descr="rightcol000[1]">
            <a:hlinkClick r:id="rId2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750" y="1125538"/>
            <a:ext cx="1225550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293425" y="522025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725550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19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836712"/>
          </a:xfrm>
        </p:spPr>
        <p:txBody>
          <a:bodyPr/>
          <a:lstStyle/>
          <a:p>
            <a:pPr eaLnBrk="1" hangingPunct="1"/>
            <a:r>
              <a:rPr lang="cs-CZ" sz="4000" b="1" dirty="0" smtClean="0">
                <a:latin typeface="Bookman Old Style" pitchFamily="18" charset="0"/>
              </a:rPr>
              <a:t>Doba homérská</a:t>
            </a:r>
          </a:p>
        </p:txBody>
      </p:sp>
      <p:sp>
        <p:nvSpPr>
          <p:cNvPr id="140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836613"/>
            <a:ext cx="9144000" cy="521811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b="1" dirty="0" smtClean="0"/>
              <a:t>HOMÉR</a:t>
            </a:r>
            <a:r>
              <a:rPr lang="cs-CZ" sz="2000" dirty="0" smtClean="0"/>
              <a:t> = řecký básník. Autor básní, ve kterých zpracoval staré řecké pověsti.</a:t>
            </a:r>
          </a:p>
          <a:p>
            <a:pPr eaLnBrk="1" hangingPunct="1">
              <a:buFontTx/>
              <a:buNone/>
            </a:pPr>
            <a:endParaRPr lang="cs-CZ" sz="2000" dirty="0" smtClean="0"/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accent2"/>
                </a:solidFill>
              </a:rPr>
              <a:t>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ILIADA                                         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cs typeface="Arial" charset="0"/>
              </a:rPr>
              <a:t>                              ↓                                                        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cs typeface="Arial" charset="0"/>
              </a:rPr>
              <a:t>dobývání maloasijského města                      </a:t>
            </a:r>
          </a:p>
          <a:p>
            <a:pPr eaLnBrk="1" hangingPunct="1">
              <a:buFontTx/>
              <a:buNone/>
            </a:pPr>
            <a:r>
              <a:rPr lang="cs-CZ" sz="2000" dirty="0" err="1" smtClean="0">
                <a:cs typeface="Arial" charset="0"/>
              </a:rPr>
              <a:t>Trója</a:t>
            </a:r>
            <a:r>
              <a:rPr lang="cs-CZ" sz="2000" dirty="0" smtClean="0">
                <a:cs typeface="Arial" charset="0"/>
              </a:rPr>
              <a:t> (</a:t>
            </a:r>
            <a:r>
              <a:rPr lang="cs-CZ" sz="2000" dirty="0" err="1" smtClean="0">
                <a:cs typeface="Arial" charset="0"/>
              </a:rPr>
              <a:t>Ilion</a:t>
            </a:r>
            <a:r>
              <a:rPr lang="cs-CZ" sz="2000" dirty="0" smtClean="0">
                <a:cs typeface="Arial" charset="0"/>
              </a:rPr>
              <a:t>) řeckými vojsky (10 let)                </a:t>
            </a:r>
          </a:p>
          <a:p>
            <a:pPr eaLnBrk="1" hangingPunct="1">
              <a:buFontTx/>
              <a:buChar char="-"/>
            </a:pPr>
            <a:r>
              <a:rPr lang="cs-CZ" sz="2000" dirty="0" smtClean="0">
                <a:cs typeface="Arial" charset="0"/>
              </a:rPr>
              <a:t>Paris a Helena (jablko sváru) </a:t>
            </a:r>
          </a:p>
          <a:p>
            <a:pPr eaLnBrk="1" hangingPunct="1">
              <a:buFontTx/>
              <a:buChar char="-"/>
            </a:pPr>
            <a:r>
              <a:rPr lang="cs-CZ" sz="2000" dirty="0" smtClean="0">
                <a:cs typeface="Arial" charset="0"/>
              </a:rPr>
              <a:t>Trojský kůň (danajský dar)</a:t>
            </a:r>
          </a:p>
          <a:p>
            <a:pPr eaLnBrk="1" hangingPunct="1">
              <a:buFontTx/>
              <a:buChar char="-"/>
            </a:pPr>
            <a:r>
              <a:rPr lang="cs-CZ" sz="2000" dirty="0" err="1" smtClean="0">
                <a:cs typeface="Arial" charset="0"/>
              </a:rPr>
              <a:t>H.Schliemann</a:t>
            </a:r>
            <a:r>
              <a:rPr lang="cs-CZ" sz="2000" dirty="0" smtClean="0">
                <a:cs typeface="Arial" charset="0"/>
              </a:rPr>
              <a:t> – </a:t>
            </a:r>
            <a:r>
              <a:rPr lang="cs-CZ" sz="2000" dirty="0" err="1" smtClean="0">
                <a:cs typeface="Arial" charset="0"/>
              </a:rPr>
              <a:t>něm.archeolog</a:t>
            </a:r>
            <a:endParaRPr lang="cs-CZ" sz="1800" dirty="0" smtClean="0">
              <a:cs typeface="Arial" charset="0"/>
            </a:endParaRPr>
          </a:p>
        </p:txBody>
      </p:sp>
      <p:pic>
        <p:nvPicPr>
          <p:cNvPr id="140324" name="Picture 36" descr="2211381[1]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8313" y="4208463"/>
            <a:ext cx="3598862" cy="2405062"/>
          </a:xfrm>
          <a:noFill/>
        </p:spPr>
      </p:pic>
      <p:sp>
        <p:nvSpPr>
          <p:cNvPr id="140330" name="Line 42"/>
          <p:cNvSpPr>
            <a:spLocks noChangeShapeType="1"/>
          </p:cNvSpPr>
          <p:nvPr/>
        </p:nvSpPr>
        <p:spPr bwMode="auto">
          <a:xfrm flipH="1">
            <a:off x="2771775" y="1341438"/>
            <a:ext cx="1223963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40331" name="Line 43"/>
          <p:cNvSpPr>
            <a:spLocks noChangeShapeType="1"/>
          </p:cNvSpPr>
          <p:nvPr/>
        </p:nvSpPr>
        <p:spPr bwMode="auto">
          <a:xfrm>
            <a:off x="5003800" y="1341438"/>
            <a:ext cx="1008063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40333" name="Rectangle 45"/>
          <p:cNvSpPr>
            <a:spLocks noChangeArrowheads="1"/>
          </p:cNvSpPr>
          <p:nvPr/>
        </p:nvSpPr>
        <p:spPr bwMode="auto">
          <a:xfrm>
            <a:off x="4284663" y="1341438"/>
            <a:ext cx="4211637" cy="324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endParaRPr lang="cs-CZ" sz="2000"/>
          </a:p>
          <a:p>
            <a:pPr marL="342900" indent="-342900">
              <a:spcBef>
                <a:spcPct val="20000"/>
              </a:spcBef>
            </a:pPr>
            <a:r>
              <a:rPr lang="cs-CZ" sz="2000">
                <a:solidFill>
                  <a:schemeClr val="accent2"/>
                </a:solidFill>
              </a:rPr>
              <a:t>                      </a:t>
            </a:r>
            <a:r>
              <a:rPr lang="cs-CZ" sz="2000">
                <a:solidFill>
                  <a:srgbClr val="FF0000"/>
                </a:solidFill>
              </a:rPr>
              <a:t>ODYSSEA</a:t>
            </a:r>
          </a:p>
          <a:p>
            <a:pPr marL="342900" indent="-342900">
              <a:spcBef>
                <a:spcPct val="20000"/>
              </a:spcBef>
            </a:pPr>
            <a:r>
              <a:rPr lang="cs-CZ" sz="2000">
                <a:cs typeface="Arial" charset="0"/>
              </a:rPr>
              <a:t>                             ↓</a:t>
            </a:r>
          </a:p>
          <a:p>
            <a:pPr marL="342900" indent="-342900">
              <a:spcBef>
                <a:spcPct val="20000"/>
              </a:spcBef>
            </a:pPr>
            <a:r>
              <a:rPr lang="cs-CZ" sz="2000">
                <a:cs typeface="Arial" charset="0"/>
              </a:rPr>
              <a:t>cesta řeckého hrdiny Odyssea</a:t>
            </a:r>
          </a:p>
          <a:p>
            <a:pPr marL="342900" indent="-342900">
              <a:spcBef>
                <a:spcPct val="20000"/>
              </a:spcBef>
            </a:pPr>
            <a:r>
              <a:rPr lang="cs-CZ" sz="2000">
                <a:cs typeface="Arial" charset="0"/>
              </a:rPr>
              <a:t>zpět domů (10 let)</a:t>
            </a:r>
          </a:p>
          <a:p>
            <a:pPr marL="342900" indent="-342900">
              <a:spcBef>
                <a:spcPct val="20000"/>
              </a:spcBef>
            </a:pPr>
            <a:r>
              <a:rPr lang="cs-CZ" sz="2000">
                <a:cs typeface="Arial" charset="0"/>
              </a:rPr>
              <a:t>-   Kyklopové</a:t>
            </a:r>
          </a:p>
          <a:p>
            <a:pPr marL="342900" indent="-342900">
              <a:spcBef>
                <a:spcPct val="20000"/>
              </a:spcBef>
            </a:pPr>
            <a:r>
              <a:rPr lang="cs-CZ" sz="2000">
                <a:cs typeface="Arial" charset="0"/>
              </a:rPr>
              <a:t>-   Sirény         </a:t>
            </a:r>
          </a:p>
          <a:p>
            <a:pPr marL="342900" indent="-342900">
              <a:spcBef>
                <a:spcPct val="20000"/>
              </a:spcBef>
            </a:pPr>
            <a:r>
              <a:rPr lang="cs-CZ" sz="2000">
                <a:cs typeface="Arial" charset="0"/>
              </a:rPr>
              <a:t>-   Penelopa</a:t>
            </a:r>
            <a:r>
              <a:rPr lang="cs-CZ">
                <a:cs typeface="Arial" charset="0"/>
              </a:rPr>
              <a:t>                                   </a:t>
            </a:r>
          </a:p>
        </p:txBody>
      </p:sp>
      <p:sp>
        <p:nvSpPr>
          <p:cNvPr id="10248" name="Rectangle 53"/>
          <p:cNvSpPr>
            <a:spLocks noChangeArrowheads="1"/>
          </p:cNvSpPr>
          <p:nvPr/>
        </p:nvSpPr>
        <p:spPr bwMode="auto">
          <a:xfrm>
            <a:off x="0" y="6583363"/>
            <a:ext cx="45688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 dirty="0">
                <a:hlinkClick r:id="rId4"/>
              </a:rPr>
              <a:t>http://www.youtube.com/watch?v=cCg8Ku7C5eI&amp;feature=related</a:t>
            </a:r>
            <a:endParaRPr lang="cs-CZ" dirty="0"/>
          </a:p>
        </p:txBody>
      </p:sp>
      <p:sp>
        <p:nvSpPr>
          <p:cNvPr id="10249" name="Rectangle 54"/>
          <p:cNvSpPr>
            <a:spLocks noChangeArrowheads="1"/>
          </p:cNvSpPr>
          <p:nvPr/>
        </p:nvSpPr>
        <p:spPr bwMode="auto">
          <a:xfrm>
            <a:off x="4592638" y="6583363"/>
            <a:ext cx="4551362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 dirty="0">
                <a:hlinkClick r:id="rId5"/>
              </a:rPr>
              <a:t>http://www.youtube.com/watch?v=aw77gNrwyr8&amp;feature=related</a:t>
            </a:r>
            <a:endParaRPr lang="cs-CZ" dirty="0"/>
          </a:p>
        </p:txBody>
      </p:sp>
      <p:sp>
        <p:nvSpPr>
          <p:cNvPr id="10250" name="Rectangle 57"/>
          <p:cNvSpPr>
            <a:spLocks noChangeArrowheads="1"/>
          </p:cNvSpPr>
          <p:nvPr/>
        </p:nvSpPr>
        <p:spPr bwMode="auto">
          <a:xfrm>
            <a:off x="4454525" y="6308725"/>
            <a:ext cx="468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 dirty="0">
                <a:hlinkClick r:id="rId6"/>
              </a:rPr>
              <a:t>http://www.youtube.com/watch?v=9cMEMkAL1YY&amp;feature=related</a:t>
            </a:r>
            <a:endParaRPr lang="cs-CZ" sz="1200" dirty="0"/>
          </a:p>
        </p:txBody>
      </p:sp>
      <p:pic>
        <p:nvPicPr>
          <p:cNvPr id="140351" name="Picture 63" descr="bardo_odysseus">
            <a:hlinkClick r:id="rId7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8" cstate="print"/>
          <a:srcRect/>
          <a:stretch>
            <a:fillRect/>
          </a:stretch>
        </p:blipFill>
        <p:spPr>
          <a:xfrm>
            <a:off x="6011863" y="3716338"/>
            <a:ext cx="3132137" cy="2357437"/>
          </a:xfrm>
          <a:noFill/>
        </p:spPr>
      </p:pic>
      <p:sp>
        <p:nvSpPr>
          <p:cNvPr id="12" name="Obdélník 11"/>
          <p:cNvSpPr/>
          <p:nvPr/>
        </p:nvSpPr>
        <p:spPr>
          <a:xfrm>
            <a:off x="118537" y="522025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651490" y="472514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402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402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402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0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0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40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03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0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0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0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0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0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0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0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40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0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0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40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0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0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40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0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0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40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0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0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40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140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403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403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403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403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403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403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403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403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403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403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403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403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8" dur="500"/>
                                        <p:tgtEl>
                                          <p:spTgt spid="140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403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403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4033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3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4033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4033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14033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33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4033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4033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14033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0290" grpId="0"/>
      <p:bldP spid="140330" grpId="0" animBg="1"/>
      <p:bldP spid="140331" grpId="0" animBg="1"/>
      <p:bldP spid="12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835696" y="0"/>
            <a:ext cx="6624637" cy="836613"/>
          </a:xfrm>
        </p:spPr>
        <p:txBody>
          <a:bodyPr/>
          <a:lstStyle/>
          <a:p>
            <a:pPr eaLnBrk="1" hangingPunct="1"/>
            <a:r>
              <a:rPr lang="cs-CZ" sz="4000" b="1" dirty="0" smtClean="0">
                <a:latin typeface="Bookman Old Style" pitchFamily="18" charset="0"/>
              </a:rPr>
              <a:t>    Olympští </a:t>
            </a:r>
            <a:r>
              <a:rPr lang="cs-CZ" sz="4000" b="1" dirty="0" smtClean="0">
                <a:latin typeface="Bookman Old Style" pitchFamily="18" charset="0"/>
              </a:rPr>
              <a:t>bohové</a:t>
            </a:r>
          </a:p>
        </p:txBody>
      </p:sp>
      <p:sp>
        <p:nvSpPr>
          <p:cNvPr id="1454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87970" y="745330"/>
            <a:ext cx="7056438" cy="719138"/>
          </a:xfrm>
        </p:spPr>
        <p:txBody>
          <a:bodyPr>
            <a:normAutofit lnSpcReduction="10000"/>
          </a:bodyPr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sz="2400" dirty="0" smtClean="0">
                <a:cs typeface="Arial" charset="0"/>
              </a:rPr>
              <a:t>Žijí na hoře Olymp. Jsou krásní, silní, nesmrtelní, 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cs-CZ" sz="2400" dirty="0" smtClean="0">
                <a:cs typeface="Arial" charset="0"/>
              </a:rPr>
              <a:t>mají lidské vlastnosti.</a:t>
            </a:r>
          </a:p>
        </p:txBody>
      </p:sp>
      <p:pic>
        <p:nvPicPr>
          <p:cNvPr id="145415" name="Picture 7" descr="Bez názvu">
            <a:hlinkClick r:id="rId2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50825" y="1557338"/>
            <a:ext cx="1847850" cy="1971675"/>
          </a:xfrm>
          <a:noFill/>
        </p:spPr>
      </p:pic>
      <p:pic>
        <p:nvPicPr>
          <p:cNvPr id="145418" name="Picture 10" descr="ares[1]">
            <a:hlinkClick r:id="rId4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2700338" y="4221163"/>
            <a:ext cx="1223962" cy="2185987"/>
          </a:xfrm>
        </p:spPr>
      </p:pic>
      <p:pic>
        <p:nvPicPr>
          <p:cNvPr id="145421" name="Picture 13" descr="hades[2]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00338" y="1628775"/>
            <a:ext cx="1133475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5422" name="Picture 14" descr="hera[1]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16463" y="1484313"/>
            <a:ext cx="1357312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5424" name="Picture 16" descr="afrodita[1]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859338" y="4005263"/>
            <a:ext cx="1492250" cy="220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5425" name="Picture 17" descr="athena_original[1]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235825" y="1484313"/>
            <a:ext cx="1408113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5426" name="Picture 18" descr="3[1]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308850" y="4076700"/>
            <a:ext cx="1560513" cy="227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5427" name="Text Box 19"/>
          <p:cNvSpPr txBox="1">
            <a:spLocks noChangeArrowheads="1"/>
          </p:cNvSpPr>
          <p:nvPr/>
        </p:nvSpPr>
        <p:spPr bwMode="auto">
          <a:xfrm>
            <a:off x="0" y="3573463"/>
            <a:ext cx="2178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660066"/>
                </a:solidFill>
              </a:rPr>
              <a:t>Zeus – vládce bohů</a:t>
            </a:r>
          </a:p>
        </p:txBody>
      </p:sp>
      <p:sp>
        <p:nvSpPr>
          <p:cNvPr id="145428" name="Rectangle 20"/>
          <p:cNvSpPr>
            <a:spLocks noChangeArrowheads="1"/>
          </p:cNvSpPr>
          <p:nvPr/>
        </p:nvSpPr>
        <p:spPr bwMode="auto">
          <a:xfrm>
            <a:off x="2411413" y="6491288"/>
            <a:ext cx="1873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660066"/>
                </a:solidFill>
              </a:rPr>
              <a:t>Áres – bůh války</a:t>
            </a:r>
          </a:p>
        </p:txBody>
      </p:sp>
      <p:sp>
        <p:nvSpPr>
          <p:cNvPr id="145429" name="Rectangle 21"/>
          <p:cNvSpPr>
            <a:spLocks noChangeArrowheads="1"/>
          </p:cNvSpPr>
          <p:nvPr/>
        </p:nvSpPr>
        <p:spPr bwMode="auto">
          <a:xfrm>
            <a:off x="4356100" y="3284538"/>
            <a:ext cx="21780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660066"/>
                </a:solidFill>
              </a:rPr>
              <a:t>Héra – ochránkyně </a:t>
            </a:r>
          </a:p>
          <a:p>
            <a:r>
              <a:rPr lang="cs-CZ">
                <a:solidFill>
                  <a:srgbClr val="660066"/>
                </a:solidFill>
              </a:rPr>
              <a:t>            rodiny</a:t>
            </a:r>
          </a:p>
        </p:txBody>
      </p:sp>
      <p:sp>
        <p:nvSpPr>
          <p:cNvPr id="145430" name="Rectangle 22"/>
          <p:cNvSpPr>
            <a:spLocks noChangeArrowheads="1"/>
          </p:cNvSpPr>
          <p:nvPr/>
        </p:nvSpPr>
        <p:spPr bwMode="auto">
          <a:xfrm>
            <a:off x="6165850" y="3573463"/>
            <a:ext cx="2978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660066"/>
                </a:solidFill>
              </a:rPr>
              <a:t>Athéna – bohyně moudrosti</a:t>
            </a:r>
          </a:p>
        </p:txBody>
      </p:sp>
      <p:sp>
        <p:nvSpPr>
          <p:cNvPr id="145431" name="Rectangle 23"/>
          <p:cNvSpPr>
            <a:spLocks noChangeArrowheads="1"/>
          </p:cNvSpPr>
          <p:nvPr/>
        </p:nvSpPr>
        <p:spPr bwMode="auto">
          <a:xfrm>
            <a:off x="0" y="6491288"/>
            <a:ext cx="2292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660066"/>
                </a:solidFill>
              </a:rPr>
              <a:t>Poseidon – bůh moří</a:t>
            </a:r>
          </a:p>
        </p:txBody>
      </p:sp>
      <p:sp>
        <p:nvSpPr>
          <p:cNvPr id="145432" name="Rectangle 24"/>
          <p:cNvSpPr>
            <a:spLocks noChangeArrowheads="1"/>
          </p:cNvSpPr>
          <p:nvPr/>
        </p:nvSpPr>
        <p:spPr bwMode="auto">
          <a:xfrm>
            <a:off x="2124075" y="3573463"/>
            <a:ext cx="2406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660066"/>
                </a:solidFill>
              </a:rPr>
              <a:t>Hádes – bůh podsvětí</a:t>
            </a:r>
          </a:p>
        </p:txBody>
      </p:sp>
      <p:sp>
        <p:nvSpPr>
          <p:cNvPr id="145433" name="Rectangle 25"/>
          <p:cNvSpPr>
            <a:spLocks noChangeArrowheads="1"/>
          </p:cNvSpPr>
          <p:nvPr/>
        </p:nvSpPr>
        <p:spPr bwMode="auto">
          <a:xfrm>
            <a:off x="6948488" y="6491288"/>
            <a:ext cx="2368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660066"/>
                </a:solidFill>
              </a:rPr>
              <a:t>Apollón – bůh slunce</a:t>
            </a:r>
            <a:r>
              <a:rPr lang="cs-CZ">
                <a:solidFill>
                  <a:schemeClr val="hlink"/>
                </a:solidFill>
              </a:rPr>
              <a:t> </a:t>
            </a:r>
          </a:p>
        </p:txBody>
      </p:sp>
      <p:sp>
        <p:nvSpPr>
          <p:cNvPr id="145434" name="Rectangle 26"/>
          <p:cNvSpPr>
            <a:spLocks noChangeArrowheads="1"/>
          </p:cNvSpPr>
          <p:nvPr/>
        </p:nvSpPr>
        <p:spPr bwMode="auto">
          <a:xfrm>
            <a:off x="4284663" y="6216650"/>
            <a:ext cx="26225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660066"/>
                </a:solidFill>
              </a:rPr>
              <a:t>Afrodita – bohyně lásky </a:t>
            </a:r>
          </a:p>
          <a:p>
            <a:r>
              <a:rPr lang="cs-CZ">
                <a:solidFill>
                  <a:srgbClr val="660066"/>
                </a:solidFill>
              </a:rPr>
              <a:t>                a krásy</a:t>
            </a:r>
          </a:p>
        </p:txBody>
      </p:sp>
      <p:pic>
        <p:nvPicPr>
          <p:cNvPr id="11284" name="Picture 27" descr="s5232">
            <a:hlinkClick r:id="rId16"/>
          </p:cNvPr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0" y="0"/>
            <a:ext cx="1476375" cy="1354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85" name="Obdélník 20"/>
          <p:cNvSpPr>
            <a:spLocks noChangeArrowheads="1"/>
          </p:cNvSpPr>
          <p:nvPr/>
        </p:nvSpPr>
        <p:spPr bwMode="auto">
          <a:xfrm>
            <a:off x="2411413" y="0"/>
            <a:ext cx="511256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000" dirty="0" smtClean="0">
                <a:hlinkClick r:id="rId18"/>
              </a:rPr>
              <a:t>http</a:t>
            </a:r>
            <a:r>
              <a:rPr lang="cs-CZ" sz="1000" dirty="0">
                <a:hlinkClick r:id="rId18"/>
              </a:rPr>
              <a:t>://www.ceskatelevize.cz/ivysilani/209572230080001-bohove-a-hrdinove-antickych-mytu/</a:t>
            </a:r>
            <a:endParaRPr lang="cs-CZ" sz="1000" dirty="0"/>
          </a:p>
          <a:p>
            <a:endParaRPr lang="cs-CZ" dirty="0"/>
          </a:p>
        </p:txBody>
      </p:sp>
      <p:pic>
        <p:nvPicPr>
          <p:cNvPr id="1026" name="Picture 2" descr="Poseidon">
            <a:hlinkClick r:id="rId6"/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688" y="4053982"/>
            <a:ext cx="2037362" cy="2407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 ">
            <a:hlinkClick r:id="rId16"/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4926" y="-11979"/>
            <a:ext cx="1475696" cy="1352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061637" y="314993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871398" y="313110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051272" y="294644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643938" y="316417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7</a:t>
            </a:r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78050" y="6137707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8.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34887" y="6061760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9.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51588" y="5810682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10.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688426" y="6076006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11.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01487" y="973782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13.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654925" y="1011778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13.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454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454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454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45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5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45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45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45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45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454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454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800" decel="100000" fill="hold"/>
                                        <p:tgtEl>
                                          <p:spTgt spid="145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45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454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454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800" decel="100000" fill="hold"/>
                                        <p:tgtEl>
                                          <p:spTgt spid="1454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454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454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454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800" decel="100000" fill="hold"/>
                                        <p:tgtEl>
                                          <p:spTgt spid="1454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454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454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454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800" decel="100000" fill="hold"/>
                                        <p:tgtEl>
                                          <p:spTgt spid="1454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454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454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454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0" decel="100000" fill="hold"/>
                                        <p:tgtEl>
                                          <p:spTgt spid="1454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454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454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454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800" decel="100000" fill="hold"/>
                                        <p:tgtEl>
                                          <p:spTgt spid="145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45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454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454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800" decel="100000" fill="hold"/>
                                        <p:tgtEl>
                                          <p:spTgt spid="1454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454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454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454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800" decel="100000" fill="hold"/>
                                        <p:tgtEl>
                                          <p:spTgt spid="1454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454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454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454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800" decel="100000" fill="hold"/>
                                        <p:tgtEl>
                                          <p:spTgt spid="1454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454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454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45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800" decel="100000" fill="hold"/>
                                        <p:tgtEl>
                                          <p:spTgt spid="145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45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454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454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800" decel="100000" fill="hold"/>
                                        <p:tgtEl>
                                          <p:spTgt spid="1454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454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1454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454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800" decel="100000" fill="hold"/>
                                        <p:tgtEl>
                                          <p:spTgt spid="1454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454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1454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45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800" decel="100000" fill="hold"/>
                                        <p:tgtEl>
                                          <p:spTgt spid="145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45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1454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454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800" decel="100000" fill="hold"/>
                                        <p:tgtEl>
                                          <p:spTgt spid="1454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454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1454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1454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800" decel="100000" fill="hold"/>
                                        <p:tgtEl>
                                          <p:spTgt spid="1454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454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9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410" grpId="0"/>
      <p:bldP spid="145427" grpId="0"/>
      <p:bldP spid="145428" grpId="0"/>
      <p:bldP spid="145429" grpId="0"/>
      <p:bldP spid="145430" grpId="0"/>
      <p:bldP spid="145431" grpId="0"/>
      <p:bldP spid="145432" grpId="0"/>
      <p:bldP spid="145433" grpId="0"/>
      <p:bldP spid="145434" grpId="0"/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11" descr="ares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59563" y="3573463"/>
            <a:ext cx="2101850" cy="328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1" name="Picture 5" descr="athena[1]">
            <a:hlinkClick r:id="rId2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59563" y="0"/>
            <a:ext cx="2055812" cy="321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Picture 6" descr="hera[4]">
            <a:hlinkClick r:id="rId2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850" y="3573463"/>
            <a:ext cx="2101850" cy="328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7" descr="poseidon[2]">
            <a:hlinkClick r:id="rId2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2500" y="0"/>
            <a:ext cx="2101850" cy="328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8" descr="zeus[1]">
            <a:hlinkClick r:id="rId2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825" y="0"/>
            <a:ext cx="2101850" cy="328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5" name="Picture 10" descr="aphrodite[1]">
            <a:hlinkClick r:id="rId2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563938" y="3573463"/>
            <a:ext cx="2101850" cy="328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2351" name="Picture 15" descr="bordura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9" cstate="print"/>
          <a:srcRect/>
          <a:stretch>
            <a:fillRect/>
          </a:stretch>
        </p:blipFill>
        <p:spPr>
          <a:xfrm>
            <a:off x="250825" y="2736850"/>
            <a:ext cx="2089150" cy="314325"/>
          </a:xfrm>
          <a:noFill/>
        </p:spPr>
      </p:pic>
      <p:pic>
        <p:nvPicPr>
          <p:cNvPr id="142353" name="Picture 17" descr="bordura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9" cstate="print"/>
          <a:srcRect/>
          <a:stretch>
            <a:fillRect/>
          </a:stretch>
        </p:blipFill>
        <p:spPr>
          <a:xfrm>
            <a:off x="3563938" y="2747963"/>
            <a:ext cx="2016125" cy="303212"/>
          </a:xfrm>
          <a:noFill/>
        </p:spPr>
      </p:pic>
      <p:pic>
        <p:nvPicPr>
          <p:cNvPr id="142356" name="Picture 20" descr="bordura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9" cstate="print"/>
          <a:srcRect/>
          <a:stretch>
            <a:fillRect/>
          </a:stretch>
        </p:blipFill>
        <p:spPr>
          <a:xfrm>
            <a:off x="323850" y="6337300"/>
            <a:ext cx="2087563" cy="314325"/>
          </a:xfrm>
          <a:noFill/>
        </p:spPr>
      </p:pic>
      <p:pic>
        <p:nvPicPr>
          <p:cNvPr id="142359" name="Picture 23" descr="bordura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9" cstate="print"/>
          <a:srcRect/>
          <a:stretch>
            <a:fillRect/>
          </a:stretch>
        </p:blipFill>
        <p:spPr>
          <a:xfrm>
            <a:off x="6659563" y="2676525"/>
            <a:ext cx="2016125" cy="303213"/>
          </a:xfrm>
          <a:noFill/>
        </p:spPr>
      </p:pic>
      <p:pic>
        <p:nvPicPr>
          <p:cNvPr id="142362" name="Picture 26" descr="bordura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59563" y="6308725"/>
            <a:ext cx="2087562" cy="31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2363" name="Picture 27" descr="bordura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563938" y="6308725"/>
            <a:ext cx="2087562" cy="31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02" name="Text Box 28"/>
          <p:cNvSpPr txBox="1">
            <a:spLocks noChangeArrowheads="1"/>
          </p:cNvSpPr>
          <p:nvPr/>
        </p:nvSpPr>
        <p:spPr bwMode="auto">
          <a:xfrm rot="3979075">
            <a:off x="1962150" y="3086100"/>
            <a:ext cx="20161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i="1">
                <a:solidFill>
                  <a:schemeClr val="accent2"/>
                </a:solidFill>
              </a:rPr>
              <a:t>Už je poznáš ?</a:t>
            </a:r>
          </a:p>
        </p:txBody>
      </p:sp>
      <p:sp>
        <p:nvSpPr>
          <p:cNvPr id="12303" name="Text Box 29"/>
          <p:cNvSpPr txBox="1">
            <a:spLocks noChangeArrowheads="1"/>
          </p:cNvSpPr>
          <p:nvPr/>
        </p:nvSpPr>
        <p:spPr bwMode="auto">
          <a:xfrm rot="3979075">
            <a:off x="5130800" y="3302000"/>
            <a:ext cx="20161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i="1">
                <a:solidFill>
                  <a:schemeClr val="accent2"/>
                </a:solidFill>
              </a:rPr>
              <a:t>Pojmenuj je !</a:t>
            </a:r>
          </a:p>
        </p:txBody>
      </p:sp>
      <p:sp>
        <p:nvSpPr>
          <p:cNvPr id="2" name="Obdélník 1"/>
          <p:cNvSpPr/>
          <p:nvPr/>
        </p:nvSpPr>
        <p:spPr>
          <a:xfrm>
            <a:off x="2795324" y="1234249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12</a:t>
            </a:r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423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2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423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2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1423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2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1423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2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1423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2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1423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2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 descr="dionysus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3573463"/>
            <a:ext cx="2101850" cy="328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5" descr="heph[1]">
            <a:hlinkClick r:id="rId2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788" y="0"/>
            <a:ext cx="2101850" cy="328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6" descr="hermes[1]">
            <a:hlinkClick r:id="rId2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33750" y="6948"/>
            <a:ext cx="2101850" cy="328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7" descr="apollo[1]">
            <a:hlinkClick r:id="rId2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25" y="3573463"/>
            <a:ext cx="2101850" cy="328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8" descr="artemis[1]">
            <a:hlinkClick r:id="rId2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48038" y="3573463"/>
            <a:ext cx="2101850" cy="328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Picture 10" descr="demeter[1]">
            <a:hlinkClick r:id="rId2"/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8" cstate="print"/>
          <a:srcRect/>
          <a:stretch>
            <a:fillRect/>
          </a:stretch>
        </p:blipFill>
        <p:spPr>
          <a:xfrm>
            <a:off x="468313" y="0"/>
            <a:ext cx="2101850" cy="3284538"/>
          </a:xfrm>
          <a:noFill/>
        </p:spPr>
      </p:pic>
      <p:pic>
        <p:nvPicPr>
          <p:cNvPr id="148499" name="Picture 19" descr="bordura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9" cstate="print"/>
          <a:srcRect/>
          <a:stretch>
            <a:fillRect/>
          </a:stretch>
        </p:blipFill>
        <p:spPr>
          <a:xfrm>
            <a:off x="6372225" y="2762250"/>
            <a:ext cx="1916113" cy="288925"/>
          </a:xfrm>
          <a:noFill/>
        </p:spPr>
      </p:pic>
      <p:pic>
        <p:nvPicPr>
          <p:cNvPr id="148502" name="Picture 22" descr="bordura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9" cstate="print"/>
          <a:srcRect/>
          <a:stretch>
            <a:fillRect/>
          </a:stretch>
        </p:blipFill>
        <p:spPr>
          <a:xfrm>
            <a:off x="395288" y="6243638"/>
            <a:ext cx="2089150" cy="314325"/>
          </a:xfrm>
          <a:noFill/>
        </p:spPr>
      </p:pic>
      <p:pic>
        <p:nvPicPr>
          <p:cNvPr id="148505" name="Picture 25" descr="bordura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9" cstate="print"/>
          <a:srcRect/>
          <a:stretch>
            <a:fillRect/>
          </a:stretch>
        </p:blipFill>
        <p:spPr>
          <a:xfrm>
            <a:off x="6372225" y="6308725"/>
            <a:ext cx="2087563" cy="314325"/>
          </a:xfrm>
          <a:noFill/>
        </p:spPr>
      </p:pic>
      <p:pic>
        <p:nvPicPr>
          <p:cNvPr id="148508" name="Picture 28" descr="bordura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348038" y="2708275"/>
            <a:ext cx="2016125" cy="303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8509" name="Picture 29" descr="bordura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419475" y="6308725"/>
            <a:ext cx="2016125" cy="303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8510" name="Picture 30" descr="bordura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9750" y="2708275"/>
            <a:ext cx="2016125" cy="303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2843808" y="1279885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12.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485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8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485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8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1484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8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1485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8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1485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8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1485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8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836712"/>
          </a:xfrm>
        </p:spPr>
        <p:txBody>
          <a:bodyPr>
            <a:normAutofit/>
          </a:bodyPr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251520" y="764704"/>
            <a:ext cx="8640960" cy="561662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TEXT - </a:t>
            </a:r>
            <a:r>
              <a:rPr lang="cs-CZ" sz="1400" dirty="0"/>
              <a:t>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1400" dirty="0"/>
              <a:t>Není-li uvedeno jinak, je materiál dílem autorky podle učebních osnov odpovídajících ŠVP vyučovaných podle učebnic:</a:t>
            </a:r>
          </a:p>
          <a:p>
            <a:pPr marL="0" indent="0">
              <a:buNone/>
            </a:pPr>
            <a:r>
              <a:rPr lang="cs-CZ" sz="1400" dirty="0"/>
              <a:t>UČEBNICE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Fraus – Dějepis pro 6.ročník</a:t>
            </a:r>
          </a:p>
          <a:p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V.Michovský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„Pravěk a starověk pro ZŠ“, SPN 1. a 2. díl</a:t>
            </a:r>
          </a:p>
          <a:p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J.Rulf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V.Válková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 „Pravěk a starověk pro 6.ročník ZŠ“, SPN</a:t>
            </a:r>
          </a:p>
          <a:p>
            <a:pPr marL="0" lv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- viz odkazy v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prezentaci</a:t>
            </a:r>
          </a:p>
          <a:p>
            <a:pPr marL="0" indent="0">
              <a:buNone/>
            </a:pPr>
            <a:r>
              <a:rPr lang="cs-CZ" sz="1400" dirty="0">
                <a:hlinkClick r:id="rId2"/>
              </a:rPr>
              <a:t>http://www.youtube.com/watch?v=cCg8Ku7C5eI&amp;feature=related</a:t>
            </a:r>
            <a:endParaRPr lang="cs-CZ" sz="1400" dirty="0"/>
          </a:p>
          <a:p>
            <a:pPr marL="0" indent="0">
              <a:buNone/>
            </a:pPr>
            <a:r>
              <a:rPr lang="cs-CZ" sz="1400" dirty="0">
                <a:hlinkClick r:id="rId3"/>
              </a:rPr>
              <a:t>http://www.youtube.com/watch?v=9cMEMkAL1YY&amp;feature=related</a:t>
            </a:r>
            <a:endParaRPr lang="cs-CZ" sz="1400" dirty="0"/>
          </a:p>
          <a:p>
            <a:pPr marL="0" indent="0">
              <a:buNone/>
            </a:pP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www.youtube.com/watch?v=aw77gNrwyr8&amp;feature=related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>
                <a:hlinkClick r:id="rId5"/>
              </a:rPr>
              <a:t>http://www.ceskatelevize.cz/ivysilani/209572230080001-bohove-a-hrdinove-antickych-mytu/</a:t>
            </a:r>
            <a:endParaRPr lang="cs-CZ" sz="1400" dirty="0"/>
          </a:p>
          <a:p>
            <a:pPr marL="0" lv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OBRÁZKY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atenaspalace.com/paquetes.htm</a:t>
            </a: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odpravekuposoucasnost.blog.cz/1102/trojsky-kun</a:t>
            </a: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www.nauticareport.it/dettnews.php?idx=6&amp;pg=4180</a:t>
            </a: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diclofenac.blog.cz/0909/zeus-buh-bohu-sidlici-na-olympu</a:t>
            </a: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vtipy7.blog.cz/rubrika/stare-recke-baje-a-povesti</a:t>
            </a: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spqr.cz/content/h%C3%A9ra-vl%C3%A1dkyn%C4%9B-nebes</a:t>
            </a: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mythologie-berbere.blogspot.cz/2012/11/athena-reine-berbere-de-lantiquite.html</a:t>
            </a: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http://vtipy7.blog.cz/rubrika/stare-recke-baje-a-povesti</a:t>
            </a:r>
            <a:endParaRPr lang="cs-CZ" sz="1400" dirty="0" smtClean="0">
              <a:latin typeface="Times New Roman" pitchFamily="18" charset="0"/>
              <a:cs typeface="Times New Roman" pitchFamily="18" charset="0"/>
              <a:hlinkClick r:id="rId6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cs.wikipedia.org/wiki/Ar%C3%A9s</a:t>
            </a: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intercentres.edu.gva.es/ieselclot/html/departaments/llati/Dioses/dioses.htm</a:t>
            </a: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mlhyavalonu.blog.cz/0609/moudry-apollon</a:t>
            </a: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www.oocities.org/athens/2962/colourbook/index.html</a:t>
            </a: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http://www.celysvet.cz/dalsi_smajliky_0.php?str=1421&amp;page=2</a:t>
            </a: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308</TotalTime>
  <Words>341</Words>
  <Application>Microsoft Office PowerPoint</Application>
  <PresentationFormat>Předvádění na obrazovce (4:3)</PresentationFormat>
  <Paragraphs>91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STAROVĚKÉ  ŘECKO</vt:lpstr>
      <vt:lpstr>Doba homérská</vt:lpstr>
      <vt:lpstr>    Olympští bohové</vt:lpstr>
      <vt:lpstr>Prezentace aplikace PowerPoint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Barbora Mazurová</cp:lastModifiedBy>
  <cp:revision>15</cp:revision>
  <dcterms:created xsi:type="dcterms:W3CDTF">2010-07-04T09:26:34Z</dcterms:created>
  <dcterms:modified xsi:type="dcterms:W3CDTF">2013-01-01T16:25:09Z</dcterms:modified>
</cp:coreProperties>
</file>