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75" r:id="rId3"/>
    <p:sldId id="272" r:id="rId4"/>
    <p:sldId id="273" r:id="rId5"/>
    <p:sldId id="27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00173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92587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78C5CE-C3E3-4071-819B-FD92412CB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0648D-8A4F-4A76-860C-0EBE83C29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8" r:id="rId13"/>
    <p:sldLayoutId id="2147483759" r:id="rId14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sobni.pavlat-znalec.cz/pelopones.html" TargetMode="External"/><Relationship Id="rId7" Type="http://schemas.openxmlformats.org/officeDocument/2006/relationships/image" Target="../media/image6.gif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hyperlink" Target="http://www.gify.nou.cz/p_sova.htm" TargetMode="External"/><Relationship Id="rId5" Type="http://schemas.openxmlformats.org/officeDocument/2006/relationships/image" Target="../media/image5.png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jakubvais.estranky.cz/clanky/tipy-na-dovolenou/turecko.html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zskunratice.cz/ucitele/predmety/dejepis/dejepis-6-rocnik/velka-recka-kolonizace-1311/" TargetMode="Externa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m.komorow.edu.pl/prace/grecja/dziej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Velká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řecká kolonizace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761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7700" name="Object 4">
            <a:hlinkClick r:id="rId3"/>
          </p:cNvPr>
          <p:cNvGraphicFramePr>
            <a:graphicFrameLocks noGrp="1" noChangeAspect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3038157546"/>
              </p:ext>
            </p:extLst>
          </p:nvPr>
        </p:nvGraphicFramePr>
        <p:xfrm>
          <a:off x="3995738" y="1778000"/>
          <a:ext cx="5148262" cy="508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Fotografie" r:id="rId4" imgW="4285714" imgH="4229690" progId="MSPhotoEd.3">
                  <p:embed/>
                </p:oleObj>
              </mc:Choice>
              <mc:Fallback>
                <p:oleObj name="Fotografie" r:id="rId4" imgW="4285714" imgH="4229690" progId="MSPhotoEd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738" y="1778000"/>
                        <a:ext cx="5148262" cy="5080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836613"/>
          </a:xfrm>
        </p:spPr>
        <p:txBody>
          <a:bodyPr/>
          <a:lstStyle/>
          <a:p>
            <a:pPr eaLnBrk="1" hangingPunct="1"/>
            <a:r>
              <a:rPr lang="cs-CZ" sz="3600" b="1" smtClean="0">
                <a:latin typeface="Bookman Old Style" pitchFamily="18" charset="0"/>
              </a:rPr>
              <a:t>Vznik řeckých městských států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65175"/>
            <a:ext cx="9144000" cy="4525963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Horské hřebeny od sebe oddělovaly jednotlivá území → řecké kmeny se vyvíjely samostatně.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Malé obce se sjednocují ve vyšší celky s vládou rodové šlechty a volených úředníků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městský stát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Nejvýznamnější z nich jsou                                                                             </a:t>
            </a:r>
            <a:r>
              <a:rPr lang="cs-CZ" sz="2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Athény a Sparta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Rozvoj hospodářství si vyžádal                                                                                         zvýšenou potřebu práce →                                                                                           </a:t>
            </a:r>
            <a:r>
              <a:rPr lang="cs-CZ" sz="2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otroci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osobně nesvobodný                                                                                                                    a bezprávný člověk                                                                                                             = zboží a majetek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Peněžní hospodářství =                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platba kovovými mincemi</a:t>
            </a:r>
          </a:p>
        </p:txBody>
      </p:sp>
      <p:sp>
        <p:nvSpPr>
          <p:cNvPr id="1030" name="Text Box 8"/>
          <p:cNvSpPr txBox="1">
            <a:spLocks noChangeArrowheads="1"/>
          </p:cNvSpPr>
          <p:nvPr/>
        </p:nvSpPr>
        <p:spPr bwMode="auto">
          <a:xfrm>
            <a:off x="950807" y="6277491"/>
            <a:ext cx="32623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0070C0"/>
                </a:solidFill>
              </a:rPr>
              <a:t>„Je to jako nosit sovy do Athén …“</a:t>
            </a:r>
          </a:p>
        </p:txBody>
      </p:sp>
      <p:sp>
        <p:nvSpPr>
          <p:cNvPr id="157705" name="Oval 9"/>
          <p:cNvSpPr>
            <a:spLocks noChangeArrowheads="1"/>
          </p:cNvSpPr>
          <p:nvPr/>
        </p:nvSpPr>
        <p:spPr bwMode="auto">
          <a:xfrm>
            <a:off x="8172450" y="3141663"/>
            <a:ext cx="827088" cy="503237"/>
          </a:xfrm>
          <a:prstGeom prst="ellipse">
            <a:avLst/>
          </a:prstGeom>
          <a:solidFill>
            <a:schemeClr val="accent1">
              <a:alpha val="0"/>
            </a:schemeClr>
          </a:solidFill>
          <a:ln w="25400">
            <a:solidFill>
              <a:srgbClr val="6600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7706" name="Oval 10"/>
          <p:cNvSpPr>
            <a:spLocks noChangeArrowheads="1"/>
          </p:cNvSpPr>
          <p:nvPr/>
        </p:nvSpPr>
        <p:spPr bwMode="auto">
          <a:xfrm>
            <a:off x="6227763" y="4868863"/>
            <a:ext cx="827087" cy="503237"/>
          </a:xfrm>
          <a:prstGeom prst="ellipse">
            <a:avLst/>
          </a:prstGeom>
          <a:solidFill>
            <a:schemeClr val="accent1">
              <a:alpha val="0"/>
            </a:schemeClr>
          </a:solidFill>
          <a:ln w="25400">
            <a:solidFill>
              <a:srgbClr val="6600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3" name="Picture 5" descr="http://www.gify.nou.cz/p_sova_soubory/so20.gif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" y="4868863"/>
            <a:ext cx="970420" cy="202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50807" y="51874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627749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77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0" decel="100000" fill="hold"/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77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77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7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77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77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7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8" grpId="0"/>
      <p:bldP spid="157705" grpId="0" animBg="1"/>
      <p:bldP spid="157706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smtClean="0">
                <a:latin typeface="Bookman Old Style" pitchFamily="18" charset="0"/>
              </a:rPr>
              <a:t>Zakládání nových osad. </a:t>
            </a:r>
            <a:br>
              <a:rPr lang="cs-CZ" sz="3600" b="1" smtClean="0">
                <a:latin typeface="Bookman Old Style" pitchFamily="18" charset="0"/>
              </a:rPr>
            </a:br>
            <a:r>
              <a:rPr lang="cs-CZ" sz="3600" b="1" smtClean="0">
                <a:latin typeface="Bookman Old Style" pitchFamily="18" charset="0"/>
              </a:rPr>
              <a:t>Velká řecká kolonizace.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125538"/>
            <a:ext cx="8686800" cy="5000625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Půda se stává majetkem bohaté šlechty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Drobní rolníci hledají nové pozemky pro obživu své rodiny v zámoří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↓↓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zakládání nových řeckých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osad mimo území Řecka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(=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kolonie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                                                                              →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Velká řecká kolonizace proběhla                    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8.-6.stol.př.n.l.</a:t>
            </a:r>
          </a:p>
        </p:txBody>
      </p:sp>
      <p:pic>
        <p:nvPicPr>
          <p:cNvPr id="14340" name="Picture 4" descr="mapa[1]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35487" y="2032541"/>
            <a:ext cx="4608513" cy="4389437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3635896" y="623731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a5e22314_b_0_kolonizac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84313"/>
            <a:ext cx="9144000" cy="349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604448" y="50851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9361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TEXT - </a:t>
            </a: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000" dirty="0"/>
              <a:t>UČEBNICE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lv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http://www.gify.nou.cz/p_sova.htm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#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osobni.pavlat-znalec.cz/pelopones.html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www.jakubvais.estranky.cz/clanky/tipy-na-dovolenou/turecko.html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http://www.zskunratice.cz/ucitele/predmety/dejepis/dejepis-6-rocnik/velka-recka-kolonizace-1311/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111</TotalTime>
  <Words>263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Jmění</vt:lpstr>
      <vt:lpstr>Fotografie</vt:lpstr>
      <vt:lpstr>Základní škola a mateřská škola Staré Město   Interaktivní škola pro žáka 21.století</vt:lpstr>
      <vt:lpstr>STAROVĚKÉ  ŘECKO</vt:lpstr>
      <vt:lpstr>Vznik řeckých městských států</vt:lpstr>
      <vt:lpstr>Zakládání nových osad.  Velká řecká kolonizace.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12</cp:revision>
  <dcterms:created xsi:type="dcterms:W3CDTF">2010-07-04T09:26:34Z</dcterms:created>
  <dcterms:modified xsi:type="dcterms:W3CDTF">2013-01-01T17:43:59Z</dcterms:modified>
</cp:coreProperties>
</file>