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2" r:id="rId2"/>
    <p:sldId id="267" r:id="rId3"/>
    <p:sldId id="264" r:id="rId4"/>
    <p:sldId id="265" r:id="rId5"/>
    <p:sldId id="266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384541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661317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FDEBE-0F8C-4E72-BDAF-35459F775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am.cz/video/332547-divy-sveta-atheny-mesto-boh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erty.cz/kostym-rimsky-vojak-l-27835-prodej" TargetMode="External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www.magazinsparta300.hustej.net/?p=46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zstrebivlice.blog.cz/0601/referat-6-trida-staroveke-recko-ii" TargetMode="External"/><Relationship Id="rId5" Type="http://schemas.openxmlformats.org/officeDocument/2006/relationships/image" Target="../media/image6.jpeg"/><Relationship Id="rId10" Type="http://schemas.openxmlformats.org/officeDocument/2006/relationships/image" Target="../media/image9.jpeg"/><Relationship Id="rId4" Type="http://schemas.openxmlformats.org/officeDocument/2006/relationships/hyperlink" Target="http://hoplitas-esparta.blogspot.cz/" TargetMode="External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m.komorow.edu.pl/prace/grecja/dzieje.html" TargetMode="External"/><Relationship Id="rId2" Type="http://schemas.openxmlformats.org/officeDocument/2006/relationships/hyperlink" Target="http://www.stream.cz/video/332547-divy-sveta-atheny-mesto-boh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Atény a Sparta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STAROVĚKÉ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ŘECKO</a:t>
            </a:r>
          </a:p>
        </p:txBody>
      </p:sp>
      <p:pic>
        <p:nvPicPr>
          <p:cNvPr id="128005" name="Picture 5" descr="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125538"/>
            <a:ext cx="12271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006" name="Picture 6" descr="right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1125538"/>
            <a:ext cx="12255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93425" y="522025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39682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72" name="AutoShape 8"/>
          <p:cNvSpPr>
            <a:spLocks noChangeArrowheads="1"/>
          </p:cNvSpPr>
          <p:nvPr/>
        </p:nvSpPr>
        <p:spPr bwMode="auto">
          <a:xfrm rot="-5848436">
            <a:off x="4068041" y="1157715"/>
            <a:ext cx="777875" cy="2135187"/>
          </a:xfrm>
          <a:prstGeom prst="curvedRightArrow">
            <a:avLst>
              <a:gd name="adj1" fmla="val 54898"/>
              <a:gd name="adj2" fmla="val 109796"/>
              <a:gd name="adj3" fmla="val 7423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0"/>
            <a:ext cx="8229600" cy="836613"/>
          </a:xfrm>
        </p:spPr>
        <p:txBody>
          <a:bodyPr/>
          <a:lstStyle/>
          <a:p>
            <a:pPr eaLnBrk="1" hangingPunct="1"/>
            <a:r>
              <a:rPr lang="cs-CZ" sz="4000" b="1" dirty="0" smtClean="0">
                <a:latin typeface="Bookman Old Style" pitchFamily="18" charset="0"/>
              </a:rPr>
              <a:t>Aténský stát za Solóna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692150"/>
            <a:ext cx="9144000" cy="602138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1. Změny v zemědělství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sz="2200" b="1" u="sng" dirty="0" smtClean="0">
                <a:latin typeface="Times New Roman" pitchFamily="18" charset="0"/>
                <a:cs typeface="Times New Roman" pitchFamily="18" charset="0"/>
              </a:rPr>
              <a:t>Athény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                          </a:t>
            </a:r>
            <a:r>
              <a:rPr lang="cs-CZ" sz="2200" b="1" u="sng" dirty="0" smtClean="0">
                <a:latin typeface="Times New Roman" pitchFamily="18" charset="0"/>
                <a:cs typeface="Times New Roman" pitchFamily="18" charset="0"/>
              </a:rPr>
              <a:t>kolonie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olivy a víno                                         obilí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2. Zadlužování drobných rolníků → otroctví → nespokojenost rolníků, obchodníků i řemeslníků s vládou šlechty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200" b="1" u="sng" dirty="0" smtClean="0">
                <a:latin typeface="Times New Roman" pitchFamily="18" charset="0"/>
                <a:cs typeface="Times New Roman" pitchFamily="18" charset="0"/>
              </a:rPr>
              <a:t>SOLÓN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= nejvyšší aténský úředník (594př.n.l), přičinil se o přijetí zákonů, které měly zmírnit rozpory mezi občany –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   - </a:t>
            </a:r>
            <a:r>
              <a:rPr lang="cs-CZ" sz="2200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zákon proti otroctví svobodných občanů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(za dluhy)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   - </a:t>
            </a:r>
            <a:r>
              <a:rPr lang="cs-CZ" sz="2200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zákon o dělení občanů podle velikosti majetku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(4 třídy – práva i povinnosti)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4. Základ nového státního zřízení →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DEMOKRACIE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= všichni svobodní občané mají právo podílet se na správě  a řízení státu prostřednictvím volených zástupců z řad svobodných občanů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400" b="1" u="sng" dirty="0" smtClean="0">
              <a:cs typeface="Arial" charset="0"/>
            </a:endParaRPr>
          </a:p>
        </p:txBody>
      </p:sp>
      <p:sp>
        <p:nvSpPr>
          <p:cNvPr id="164871" name="AutoShape 7"/>
          <p:cNvSpPr>
            <a:spLocks noChangeArrowheads="1"/>
          </p:cNvSpPr>
          <p:nvPr/>
        </p:nvSpPr>
        <p:spPr bwMode="auto">
          <a:xfrm rot="4500612">
            <a:off x="3730750" y="132918"/>
            <a:ext cx="777875" cy="2135188"/>
          </a:xfrm>
          <a:prstGeom prst="curvedRightArrow">
            <a:avLst>
              <a:gd name="adj1" fmla="val 54898"/>
              <a:gd name="adj2" fmla="val 109796"/>
              <a:gd name="adj3" fmla="val 7423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0" name="Obdélník 5"/>
          <p:cNvSpPr>
            <a:spLocks noChangeArrowheads="1"/>
          </p:cNvSpPr>
          <p:nvPr/>
        </p:nvSpPr>
        <p:spPr bwMode="auto">
          <a:xfrm>
            <a:off x="0" y="1773238"/>
            <a:ext cx="3779838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http://www.stream.cz/video/332547-divy-sveta-atheny-mesto-bohu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0" dur="80"/>
                                        <p:tgtEl>
                                          <p:spTgt spid="1648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1" dur="80"/>
                                        <p:tgtEl>
                                          <p:spTgt spid="1648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80"/>
                                        <p:tgtEl>
                                          <p:spTgt spid="1648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4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4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4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48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48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48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4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4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4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48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4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4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4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4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4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4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4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64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4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64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4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4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64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4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4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64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4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4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4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4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4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64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48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48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648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648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48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648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872" grpId="0" animBg="1"/>
      <p:bldP spid="164866" grpId="0"/>
      <p:bldP spid="164871" grpId="0" animBg="1"/>
      <p:bldP spid="1639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FF0000"/>
                </a:solidFill>
                <a:latin typeface="Bookman Old Style" pitchFamily="18" charset="0"/>
              </a:rPr>
              <a:t>        DEMO/KRACIE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05038"/>
            <a:ext cx="8435280" cy="39211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                   </a:t>
            </a:r>
            <a:r>
              <a:rPr lang="cs-CZ" dirty="0" err="1" smtClean="0"/>
              <a:t>demos</a:t>
            </a:r>
            <a:r>
              <a:rPr lang="cs-CZ" dirty="0" smtClean="0"/>
              <a:t> = lid                             </a:t>
            </a:r>
            <a:r>
              <a:rPr lang="cs-CZ" dirty="0" err="1" smtClean="0"/>
              <a:t>kratio</a:t>
            </a:r>
            <a:r>
              <a:rPr lang="cs-CZ" dirty="0" smtClean="0"/>
              <a:t> </a:t>
            </a:r>
            <a:r>
              <a:rPr lang="cs-CZ" dirty="0" smtClean="0"/>
              <a:t>= vláda</a:t>
            </a:r>
            <a:endParaRPr lang="cs-CZ" dirty="0" smtClean="0"/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 rot="2664397">
            <a:off x="2916238" y="1268413"/>
            <a:ext cx="485775" cy="976312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3" name="AutoShape 5"/>
          <p:cNvSpPr>
            <a:spLocks noChangeArrowheads="1"/>
          </p:cNvSpPr>
          <p:nvPr/>
        </p:nvSpPr>
        <p:spPr bwMode="auto">
          <a:xfrm rot="-2331310">
            <a:off x="5724525" y="1196975"/>
            <a:ext cx="485775" cy="976313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4" name="AutoShape 6"/>
          <p:cNvSpPr>
            <a:spLocks/>
          </p:cNvSpPr>
          <p:nvPr/>
        </p:nvSpPr>
        <p:spPr bwMode="auto">
          <a:xfrm rot="5400000">
            <a:off x="3995836" y="764804"/>
            <a:ext cx="792163" cy="4824412"/>
          </a:xfrm>
          <a:prstGeom prst="rightBrace">
            <a:avLst>
              <a:gd name="adj1" fmla="val 50751"/>
              <a:gd name="adj2" fmla="val 46875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5" name="Text Box 7"/>
          <p:cNvSpPr txBox="1">
            <a:spLocks noChangeArrowheads="1"/>
          </p:cNvSpPr>
          <p:nvPr/>
        </p:nvSpPr>
        <p:spPr bwMode="auto">
          <a:xfrm>
            <a:off x="3132138" y="3860800"/>
            <a:ext cx="31686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u="sng" dirty="0"/>
              <a:t>= vláda lidu</a:t>
            </a:r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2700338" y="4627563"/>
            <a:ext cx="366158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/>
              <a:t>(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vrchol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ve vývoji státního zřízení)</a:t>
            </a:r>
          </a:p>
        </p:txBody>
      </p:sp>
      <p:sp>
        <p:nvSpPr>
          <p:cNvPr id="17417" name="Rectangle 9"/>
          <p:cNvSpPr>
            <a:spLocks noChangeArrowheads="1"/>
          </p:cNvSpPr>
          <p:nvPr/>
        </p:nvSpPr>
        <p:spPr bwMode="auto">
          <a:xfrm>
            <a:off x="927667" y="5445125"/>
            <a:ext cx="69285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u="sng" dirty="0">
                <a:latin typeface="Times New Roman" pitchFamily="18" charset="0"/>
                <a:cs typeface="Times New Roman" pitchFamily="18" charset="0"/>
              </a:rPr>
              <a:t>Otrokářská demokracie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= založená na práci početné vrstvy otroků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91680" y="958081"/>
            <a:ext cx="5014240" cy="1655763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Významný stát založený dórskými kmeny,  které si podmanily původní obyvatele (=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heilóti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 a zmocnily se půdy. Nadvládu si udržovali Sparťané trvalým vojenským násilím, ke kterému byli odmala cvičeni.</a:t>
            </a:r>
          </a:p>
          <a:p>
            <a:pPr eaLnBrk="1" hangingPunct="1">
              <a:buFontTx/>
              <a:buNone/>
            </a:pPr>
            <a:endParaRPr lang="cs-CZ" sz="2000" dirty="0" smtClean="0">
              <a:cs typeface="Arial" charset="0"/>
            </a:endParaRPr>
          </a:p>
        </p:txBody>
      </p:sp>
      <p:pic>
        <p:nvPicPr>
          <p:cNvPr id="166916" name="Picture 4" descr="654px-Sparta_territory[1]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501594" y="0"/>
            <a:ext cx="2642406" cy="2420888"/>
          </a:xfrm>
          <a:noFill/>
        </p:spPr>
      </p:pic>
      <p:pic>
        <p:nvPicPr>
          <p:cNvPr id="166920" name="Picture 8" descr="25_viejo[1]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8400" y="3860800"/>
            <a:ext cx="1755775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6923" name="Picture 11" descr="25_Atene%20Sparta[1]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348163"/>
            <a:ext cx="3635375" cy="2509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6926" name="Rectangle 14"/>
          <p:cNvSpPr>
            <a:spLocks noChangeArrowheads="1"/>
          </p:cNvSpPr>
          <p:nvPr/>
        </p:nvSpPr>
        <p:spPr bwMode="auto">
          <a:xfrm>
            <a:off x="250825" y="2565400"/>
            <a:ext cx="87137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Sparta postupně výboji i spojeneckými smlouvami ovládla celý  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Peloponéský poloostrov → </a:t>
            </a:r>
            <a:r>
              <a:rPr lang="cs-CZ" sz="2000" b="1" u="sng" dirty="0">
                <a:latin typeface="Times New Roman" pitchFamily="18" charset="0"/>
                <a:cs typeface="Times New Roman" pitchFamily="18" charset="0"/>
              </a:rPr>
              <a:t>Peloponéský spolek (pol.6.stol.př.n.l</a:t>
            </a:r>
            <a:r>
              <a:rPr lang="cs-CZ" sz="2000" u="sng" dirty="0">
                <a:latin typeface="Times New Roman" pitchFamily="18" charset="0"/>
                <a:cs typeface="Times New Roman" pitchFamily="18" charset="0"/>
              </a:rPr>
              <a:t>.)</a:t>
            </a:r>
          </a:p>
        </p:txBody>
      </p:sp>
      <p:sp>
        <p:nvSpPr>
          <p:cNvPr id="166927" name="Text Box 15"/>
          <p:cNvSpPr txBox="1">
            <a:spLocks noChangeArrowheads="1"/>
          </p:cNvSpPr>
          <p:nvPr/>
        </p:nvSpPr>
        <p:spPr bwMode="auto">
          <a:xfrm>
            <a:off x="5647484" y="3357563"/>
            <a:ext cx="342914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„Že má nepřítel tolik lučištníků,</a:t>
            </a:r>
          </a:p>
          <a:p>
            <a:r>
              <a:rPr lang="cs-CZ" i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že jejich šípy zastíní slunce?</a:t>
            </a:r>
          </a:p>
          <a:p>
            <a:r>
              <a:rPr lang="cs-CZ" i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Alespoň budeme bojovat ve stínu!“</a:t>
            </a:r>
          </a:p>
        </p:txBody>
      </p:sp>
      <p:sp>
        <p:nvSpPr>
          <p:cNvPr id="166928" name="Rectangle 16"/>
          <p:cNvSpPr>
            <a:spLocks noChangeArrowheads="1"/>
          </p:cNvSpPr>
          <p:nvPr/>
        </p:nvSpPr>
        <p:spPr bwMode="auto">
          <a:xfrm>
            <a:off x="225745" y="3500438"/>
            <a:ext cx="377983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„Sparťané jsou zvyklí počítat </a:t>
            </a:r>
          </a:p>
          <a:p>
            <a:r>
              <a:rPr lang="cs-CZ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nepřátele až po bitvě!“</a:t>
            </a:r>
            <a:endParaRPr lang="cs-CZ" i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771800" y="188640"/>
            <a:ext cx="452117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  <a:latin typeface="Bookman Old Style" pitchFamily="18" charset="0"/>
              </a:rPr>
              <a:t>Sparta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http://www.zerty.cz/kostym-rimsky-vojak-l-600-64853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67" y="0"/>
            <a:ext cx="1977684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4.bp.blogspot.com/_Lr9Cpn4EBjA/SZkIrz_lDeI/AAAAAAAAACk/C_GYJkounUc/s1600/hoplitas.bmp">
            <a:hlinkClick r:id="rId4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23877"/>
            <a:ext cx="3563888" cy="242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0825" y="214808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84168" y="23153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9832" y="390421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4</a:t>
            </a:r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97112" y="342900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696724" y="397883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69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6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6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69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69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69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69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69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69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69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69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69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69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69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669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6927" grpId="0"/>
      <p:bldP spid="166928" grpId="0"/>
      <p:bldP spid="2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116632"/>
            <a:ext cx="7772400" cy="936104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683568" y="1340768"/>
            <a:ext cx="8003232" cy="50775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TEXT - </a:t>
            </a:r>
            <a:r>
              <a:rPr lang="cs-CZ" sz="20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 dirty="0"/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2000" dirty="0"/>
              <a:t>UČEBNICE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- viz odkazy v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</a:t>
            </a:r>
          </a:p>
          <a:p>
            <a:pPr marL="0" indent="0">
              <a:buNone/>
            </a:pPr>
            <a:r>
              <a:rPr lang="cs-CZ" sz="2000" dirty="0">
                <a:hlinkClick r:id="rId2"/>
              </a:rPr>
              <a:t>http://www.stream.cz/video/332547-divy-sveta-atheny-mesto-bohu</a:t>
            </a:r>
            <a:endParaRPr lang="cs-CZ" sz="2000" dirty="0"/>
          </a:p>
          <a:p>
            <a:pPr marL="0" lv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atenaspalace.com/paquetes.htm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www.zerty.cz/kostym-rimsky-vojak-m-27834-prodej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http://www.magazinsparta300.hustej.net/?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p=46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zstrebivlice.blog.cz/0601/referat-6-trida-staroveke-recko-ii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http://hoplitas-esparta.blogspot.cz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http://hoplitas-esparta.blogspot.cz/</a:t>
            </a:r>
            <a:endParaRPr lang="cs-CZ" sz="20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 marL="514350" indent="-514350"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170</TotalTime>
  <Words>332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STAROVĚKÉ  ŘECKO</vt:lpstr>
      <vt:lpstr>Aténský stát za Solóna</vt:lpstr>
      <vt:lpstr>        DEMO/KRACIE</vt:lpstr>
      <vt:lpstr>Snímek 5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16</cp:revision>
  <dcterms:created xsi:type="dcterms:W3CDTF">2010-07-04T09:26:34Z</dcterms:created>
  <dcterms:modified xsi:type="dcterms:W3CDTF">2013-01-04T14:57:46Z</dcterms:modified>
</cp:coreProperties>
</file>