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656" r:id="rId2"/>
  </p:sldMasterIdLst>
  <p:notesMasterIdLst>
    <p:notesMasterId r:id="rId14"/>
  </p:notesMasterIdLst>
  <p:sldIdLst>
    <p:sldId id="266" r:id="rId3"/>
    <p:sldId id="256" r:id="rId4"/>
    <p:sldId id="261" r:id="rId5"/>
    <p:sldId id="262" r:id="rId6"/>
    <p:sldId id="257" r:id="rId7"/>
    <p:sldId id="258" r:id="rId8"/>
    <p:sldId id="259" r:id="rId9"/>
    <p:sldId id="263" r:id="rId10"/>
    <p:sldId id="264" r:id="rId11"/>
    <p:sldId id="265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660033"/>
    <a:srgbClr val="0017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484" autoAdjust="0"/>
  </p:normalViewPr>
  <p:slideViewPr>
    <p:cSldViewPr>
      <p:cViewPr varScale="1">
        <p:scale>
          <a:sx n="67" d="100"/>
          <a:sy n="67" d="100"/>
        </p:scale>
        <p:origin x="-13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27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D96BF4E-35BF-42AF-895A-C7657851DE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6904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8547B4-AA91-4635-BF12-68E1BE04E642}" type="slidenum">
              <a:rPr lang="cs-CZ"/>
              <a:pPr/>
              <a:t>2</a:t>
            </a:fld>
            <a:endParaRPr lang="cs-CZ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0D7499-72ED-47DA-A544-56FB82E0E5F5}" type="slidenum">
              <a:rPr lang="cs-CZ"/>
              <a:pPr/>
              <a:t>3</a:t>
            </a:fld>
            <a:endParaRPr lang="cs-CZ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932B34-DABF-472C-B35B-9C5E74C7DFDE}" type="slidenum">
              <a:rPr lang="cs-CZ"/>
              <a:pPr/>
              <a:t>4</a:t>
            </a:fld>
            <a:endParaRPr lang="cs-CZ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-01-24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http://cs.wikipedia.org/wiki/Soubor:Mussolini-ggbain.jpg a http://cs.wikipedia.org/wiki/Soubor:Bundesarchiv_Bild_102-09844,_Mussolini_in_Mailand.jpg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6C6E0A-EE9D-4186-8332-66C216BA3E79}" type="slidenum">
              <a:rPr lang="cs-CZ"/>
              <a:pPr/>
              <a:t>5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B37BDA-B534-45A8-B0C3-D02B392BC8B5}" type="slidenum">
              <a:rPr lang="cs-CZ"/>
              <a:pPr/>
              <a:t>6</a:t>
            </a:fld>
            <a:endParaRPr lang="cs-CZ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2F04AF-B7CF-44BB-A530-0732A5F48DC6}" type="slidenum">
              <a:rPr lang="cs-CZ"/>
              <a:pPr/>
              <a:t>7</a:t>
            </a:fld>
            <a:endParaRPr lang="cs-CZ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DF9426-CF2B-42D9-B787-0B6C89F5DD9A}" type="slidenum">
              <a:rPr lang="cs-CZ"/>
              <a:pPr/>
              <a:t>8</a:t>
            </a:fld>
            <a:endParaRPr lang="cs-CZ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-01-24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http://cs.wikipedia.org/wiki/Soubor:Bundesarchiv_Bild_183-L15327,_Spanien,_Heinrich_Himmler_bei_Franco.jpg a http://cs.wikipedia.org/wiki/Soubor:Franco0001.PNG 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944B22-7FF7-47D5-949A-3271D45F63B0}" type="slidenum">
              <a:rPr lang="cs-CZ"/>
              <a:pPr/>
              <a:t>9</a:t>
            </a:fld>
            <a:endParaRPr lang="cs-CZ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-01-24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http://cs.wikipedia.org/wiki/Soubor:Pablo_picasso_1.jpg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012623-DC2A-41FD-8F40-A306B1828F9D}" type="slidenum">
              <a:rPr lang="cs-CZ"/>
              <a:pPr/>
              <a:t>10</a:t>
            </a:fld>
            <a:endParaRPr lang="cs-CZ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-01-24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http://cs.wikipedia.org/wiki/Soubor:2004-09-07_1800x2400_picasso.jpg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493570-D8E1-4BAA-B881-6875BB06BE06}" type="slidenum">
              <a:rPr lang="cs-CZ"/>
              <a:pPr/>
              <a:t>11</a:t>
            </a:fld>
            <a:endParaRPr lang="cs-CZ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306E64-6F58-4C8C-99FB-E946031584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062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684272-D8ED-4822-A3F3-8CAB75A4E6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387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5A7C82-19FE-4FD6-A9FE-639445DA19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810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FC7454-EC35-454D-805F-BE33CDD7D34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571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60CC98-BE21-4F12-8A48-EED5CD6BEB4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757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7CAD1D-3F7B-4722-95B7-54C4F4A17F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832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595F43-89BD-47C8-9036-A6B259D36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47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C2BA91-35AB-4721-B6C8-4F2FC9FA2D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280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25C21-63B9-4205-8C41-428C26DE184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269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6BB498-AF30-46AD-8B5B-54132404F71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22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0C90F-9580-4FD5-8050-7E2834681DF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628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144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144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9578552-D072-420B-91F7-12C578D8F1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0B8873-5264-47C5-8E33-CDAA97EAB0C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659330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6475E1-8C89-4952-BA09-C703F5D2854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043687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5EFF3C-3F4D-4770-A335-6C08F9F27A6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01830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838A3-272D-4A05-B328-FE06FB340E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111760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2C5D2C-2D5B-473F-A60E-DEC3EA1062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468649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730600-B3C9-4FDC-9C90-D263354F1FB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158941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B46FA0-B224-43D3-9B52-91196DF4C1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580168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5A34C4-3CD5-4D18-BB42-B18F4FF82B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63722"/>
      </p:ext>
    </p:extLst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1D1463-E4D8-4DE4-9889-2D1752BD41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849983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43CAB0-19F5-42B3-A102-D57332DCF7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339926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53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1DF7D14-4629-4DA3-A373-90024331CDA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04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7FD1D94-D4B3-4A13-860B-73C79FB4D0AF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7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ransition spd="med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5/Mussolini-ggbain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Bundesarchiv_Bild_102-09844,_Mussolini_in_Mailand.jpg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d/Bundesarchiv_Bild_183-L15327,_Spanien,_Heinrich_Himmler_bei_Franco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.png"/><Relationship Id="rId5" Type="http://schemas.openxmlformats.org/officeDocument/2006/relationships/hyperlink" Target="http://cs.wikipedia.org/wiki/Soubor:Franco0001.PNG" TargetMode="Externa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8/Pablo_picasso_1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VY_32_INOVACE_08_Nebezpečí nového válečného konfliktu</a:t>
            </a:r>
          </a:p>
        </p:txBody>
      </p:sp>
      <p:pic>
        <p:nvPicPr>
          <p:cNvPr id="542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 dirty="0">
                <a:cs typeface="Arial" charset="0"/>
              </a:rPr>
              <a:t>Základní škola a Mateřská škola Choustník, okres Tábor</a:t>
            </a:r>
            <a:endParaRPr lang="cs-CZ" sz="2400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rotWithShape="0">
          <a:gsLst>
            <a:gs pos="0">
              <a:schemeClr val="hlink"/>
            </a:gs>
            <a:gs pos="100000">
              <a:schemeClr val="hlink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04813"/>
            <a:ext cx="7772400" cy="1511300"/>
          </a:xfrm>
        </p:spPr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Nebezpečí nového válečného konfliktu ve 30. letech ve světě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650" y="2060575"/>
            <a:ext cx="7632700" cy="4176713"/>
          </a:xfrm>
        </p:spPr>
        <p:txBody>
          <a:bodyPr/>
          <a:lstStyle/>
          <a:p>
            <a:pPr algn="l">
              <a:buClr>
                <a:srgbClr val="660033"/>
              </a:buCl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>
                <a:solidFill>
                  <a:srgbClr val="FFFF00"/>
                </a:solidFill>
              </a:rPr>
              <a:t>Ohniska válečného konfliktu vznikly: </a:t>
            </a:r>
          </a:p>
          <a:p>
            <a:pPr marL="457200" lvl="1" indent="0">
              <a:buClr>
                <a:srgbClr val="660033"/>
              </a:buClr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 Na Dálném východě</a:t>
            </a:r>
          </a:p>
          <a:p>
            <a:pPr marL="914400" lvl="2" indent="0">
              <a:buClr>
                <a:srgbClr val="660033"/>
              </a:buClr>
              <a:buFont typeface="Wingdings" pitchFamily="2" charset="2"/>
              <a:buChar char="ü"/>
            </a:pPr>
            <a:r>
              <a:rPr lang="cs-CZ" dirty="0"/>
              <a:t> V roce 1931 Japonsko obsadilo severovýchod Číny – Mandžusko a zřídilo tam svůj stát</a:t>
            </a:r>
          </a:p>
          <a:p>
            <a:pPr marL="914400" lvl="2" indent="0">
              <a:buClr>
                <a:srgbClr val="660033"/>
              </a:buClr>
              <a:buFont typeface="Wingdings" pitchFamily="2" charset="2"/>
              <a:buChar char="ü"/>
            </a:pPr>
            <a:r>
              <a:rPr lang="cs-CZ" dirty="0"/>
              <a:t> V roce 1937 zahájilo Japonsko válku proti Číně</a:t>
            </a:r>
          </a:p>
          <a:p>
            <a:pPr marL="457200" lvl="1" indent="0">
              <a:buClr>
                <a:srgbClr val="660033"/>
              </a:buClr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 Střední a Jižní Amerika</a:t>
            </a:r>
          </a:p>
          <a:p>
            <a:pPr marL="914400" lvl="2" indent="0">
              <a:buClr>
                <a:srgbClr val="660033"/>
              </a:buClr>
              <a:buFont typeface="Wingdings" pitchFamily="2" charset="2"/>
              <a:buChar char="ü"/>
            </a:pPr>
            <a:r>
              <a:rPr lang="cs-CZ" dirty="0"/>
              <a:t> Bolívie a </a:t>
            </a:r>
            <a:r>
              <a:rPr lang="cs-CZ" dirty="0" err="1"/>
              <a:t>Paraquay</a:t>
            </a:r>
            <a:endParaRPr lang="cs-CZ" dirty="0"/>
          </a:p>
          <a:p>
            <a:pPr marL="914400" lvl="2" indent="0">
              <a:buClr>
                <a:srgbClr val="660033"/>
              </a:buClr>
              <a:buFont typeface="Wingdings" pitchFamily="2" charset="2"/>
              <a:buChar char="ü"/>
            </a:pPr>
            <a:r>
              <a:rPr lang="cs-CZ" dirty="0"/>
              <a:t>Peru a </a:t>
            </a:r>
            <a:r>
              <a:rPr lang="cs-CZ" dirty="0" smtClean="0"/>
              <a:t>Kolumbie</a:t>
            </a:r>
          </a:p>
          <a:p>
            <a:pPr marL="914400" lvl="2" indent="0">
              <a:buClr>
                <a:srgbClr val="660033"/>
              </a:buClr>
              <a:buNone/>
            </a:pPr>
            <a:endParaRPr lang="cs-CZ" dirty="0" smtClean="0"/>
          </a:p>
          <a:p>
            <a:pPr marL="0" lvl="2" indent="0">
              <a:buClr>
                <a:srgbClr val="660033"/>
              </a:buClr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</a:t>
            </a:r>
            <a:r>
              <a:rPr lang="cs-CZ" sz="1600" dirty="0" smtClean="0"/>
              <a:t>školy, SPN, 2002</a:t>
            </a:r>
            <a:endParaRPr lang="cs-CZ" sz="1600" dirty="0"/>
          </a:p>
          <a:p>
            <a:pPr marL="914400" lvl="2" indent="0">
              <a:buClr>
                <a:srgbClr val="660033"/>
              </a:buCl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Itálie v Africe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</a:rPr>
              <a:t>Itálie se rozhodla posílit kolonie v Africe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</a:rPr>
              <a:t>V roce 1935 zaútočila na Habeš ( Etiopie )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Itálie použila všechny moderní bojové prostředky včetně otravných plynů a tanků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</a:rPr>
              <a:t>Válka skončila v roce 1936 vítězstvím Itálie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Etiopský císař musel opustit </a:t>
            </a:r>
            <a:r>
              <a:rPr lang="cs-CZ" sz="2800" dirty="0" smtClean="0"/>
              <a:t>zemi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endParaRPr lang="cs-CZ" sz="2800" dirty="0"/>
          </a:p>
          <a:p>
            <a:pPr marL="0" lvl="2" indent="0">
              <a:lnSpc>
                <a:spcPct val="80000"/>
              </a:lnSpc>
              <a:buNone/>
            </a:pPr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marL="0" indent="0">
              <a:lnSpc>
                <a:spcPct val="80000"/>
              </a:lnSpc>
              <a:buNone/>
            </a:pPr>
            <a:endParaRPr lang="cs-CZ" sz="1600" dirty="0"/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1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/>
              <a:t>Benito Mussolini</a:t>
            </a:r>
          </a:p>
        </p:txBody>
      </p:sp>
      <p:pic>
        <p:nvPicPr>
          <p:cNvPr id="21535" name="Picture 31" descr="Soubor:Mussolini-ggbain.jpg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552" y="980728"/>
            <a:ext cx="3024187" cy="4392959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38" name="Picture 34" descr="220px-Bundesarchiv_Bild_102-09844%2C_Mussolini_in_Mailand">
            <a:hlinkClick r:id="rId5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67944" y="980728"/>
            <a:ext cx="3719512" cy="4032448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1" y="5997451"/>
            <a:ext cx="885698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2011-01-24]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http://cs.wikipedia.org/wiki/Soubor:Mussolini-ggbain.jpg a http://cs.wikipedia.org/wiki/Soubor:Bundesarchiv_Bild_102-09844,_Mussolini_in_Mailand.jpg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Nebezpečí nového válečného konfliktu ve 30. letech v Evropě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988840"/>
            <a:ext cx="82296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>
                <a:solidFill>
                  <a:srgbClr val="FFFF00"/>
                </a:solidFill>
              </a:rPr>
              <a:t>Zhroucení „versailleského mírového systému“</a:t>
            </a:r>
          </a:p>
          <a:p>
            <a:pPr lvl="1">
              <a:lnSpc>
                <a:spcPct val="90000"/>
              </a:lnSpc>
            </a:pPr>
            <a:r>
              <a:rPr lang="cs-CZ" dirty="0">
                <a:solidFill>
                  <a:srgbClr val="FFFF00"/>
                </a:solidFill>
              </a:rPr>
              <a:t>Vznikl blok fašistických států – Osa Berlín – Řím – Tokio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Ustanovení „VMS“ nedodržovalo hlavně Německo, naopak obviňovalo své sousedy z ohrožení německých zájmů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Byly již připraveny vojenské plány na přepadení Rakouska, Československa a </a:t>
            </a:r>
            <a:r>
              <a:rPr lang="cs-CZ" dirty="0" smtClean="0"/>
              <a:t>Polska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cs-CZ" dirty="0" smtClean="0"/>
          </a:p>
          <a:p>
            <a:pPr lvl="1">
              <a:lnSpc>
                <a:spcPct val="90000"/>
              </a:lnSpc>
            </a:pPr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lvl="1">
              <a:lnSpc>
                <a:spcPct val="90000"/>
              </a:lnSpc>
            </a:pPr>
            <a:endParaRPr lang="cs-CZ" sz="1600" dirty="0"/>
          </a:p>
          <a:p>
            <a:pPr lvl="1"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Občanská válka ve Španělsku</a:t>
            </a:r>
            <a:r>
              <a:rPr lang="cs-CZ"/>
              <a:t> 1.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3896072"/>
          </a:xfrm>
        </p:spPr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V roce 1936 zvítězila ve volbách ve Španělsku lidová fronta s účastí komunistů</a:t>
            </a:r>
          </a:p>
          <a:p>
            <a:r>
              <a:rPr lang="cs-CZ" dirty="0">
                <a:solidFill>
                  <a:srgbClr val="FFFF00"/>
                </a:solidFill>
              </a:rPr>
              <a:t>Proti se postavila pravicová opozice podporovaná armádou v čele s F. Francem</a:t>
            </a:r>
          </a:p>
          <a:p>
            <a:r>
              <a:rPr lang="cs-CZ" dirty="0"/>
              <a:t>V roce 1936 odpor vyvrcholil vojenským povstáním</a:t>
            </a:r>
          </a:p>
          <a:p>
            <a:r>
              <a:rPr lang="cs-CZ" dirty="0">
                <a:solidFill>
                  <a:srgbClr val="FFFF00"/>
                </a:solidFill>
              </a:rPr>
              <a:t>Vznikla občanská </a:t>
            </a:r>
            <a:r>
              <a:rPr lang="cs-CZ" dirty="0" smtClean="0">
                <a:solidFill>
                  <a:srgbClr val="FFFF00"/>
                </a:solidFill>
              </a:rPr>
              <a:t>válka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165304"/>
            <a:ext cx="77768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2"/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r>
              <a:rPr lang="cs-CZ" sz="1600" dirty="0" smtClean="0"/>
              <a:t> </a:t>
            </a:r>
            <a:endParaRPr lang="cs-CZ" sz="1600" dirty="0"/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Občanská válka ve Španělsku 2.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FFFF00"/>
                </a:solidFill>
              </a:rPr>
              <a:t>Fašistické Německo a Itálie podporovaly Francisca Franca, dodávaly mu zbraně, hmotnou pomoc i vojenské jednotky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FFFF00"/>
                </a:solidFill>
              </a:rPr>
              <a:t>Republikánskou vládu podporoval Sovětský svaz vojenskými odborníky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Stoupenci levice v Evropě organizovali mezinárodní brigády – interbrigády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FFFF00"/>
                </a:solidFill>
              </a:rPr>
              <a:t>Dobrovolníci byli i z Československa pod heslem „U Madridu se bojuje za Prahu“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6021288"/>
            <a:ext cx="73448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2"/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r>
              <a:rPr lang="cs-CZ" sz="1600" dirty="0" smtClean="0"/>
              <a:t> </a:t>
            </a:r>
            <a:endParaRPr lang="cs-CZ" sz="1600" dirty="0"/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052736"/>
          </a:xfrm>
        </p:spPr>
        <p:txBody>
          <a:bodyPr/>
          <a:lstStyle/>
          <a:p>
            <a:r>
              <a:rPr lang="cs-CZ" sz="4000" dirty="0">
                <a:solidFill>
                  <a:schemeClr val="tx1"/>
                </a:solidFill>
              </a:rPr>
              <a:t>Francisco Franco na jednání v Berlíně a v roce 1969</a:t>
            </a:r>
          </a:p>
        </p:txBody>
      </p:sp>
      <p:pic>
        <p:nvPicPr>
          <p:cNvPr id="24594" name="Picture 18" descr="Soubor:Bundesarchiv Bild 183-L15327, Spanien, Heinrich Himmler bei Franco.jpg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1412776"/>
            <a:ext cx="4038600" cy="432048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97" name="Picture 21" descr="Francisco Franco na fotografii z roku 1969.">
            <a:hlinkClick r:id="rId5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412776"/>
            <a:ext cx="3527425" cy="4392488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010181"/>
            <a:ext cx="91440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[cit. 2011-01-24]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</a:p>
          <a:p>
            <a:r>
              <a:rPr lang="cs-CZ" sz="1400" dirty="0"/>
              <a:t>http://cs.wikipedia.org/wiki/Soubor:Bundesarchiv_Bild_183-L15327,_Spanien,_Heinrich_Himmler_bei_Franco.jpg a http://cs.wikipedia.org/wiki/Soubor:Franco0001.PNG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-12078"/>
            <a:ext cx="8229600" cy="1080120"/>
          </a:xfrm>
        </p:spPr>
        <p:txBody>
          <a:bodyPr/>
          <a:lstStyle/>
          <a:p>
            <a:r>
              <a:rPr lang="cs-CZ" dirty="0"/>
              <a:t>Pablo Picasso</a:t>
            </a:r>
          </a:p>
        </p:txBody>
      </p:sp>
      <p:pic>
        <p:nvPicPr>
          <p:cNvPr id="28681" name="Picture 9" descr="Soubor:Pablo picasso 1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55875" y="836713"/>
            <a:ext cx="4032250" cy="4608511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161104"/>
            <a:ext cx="89289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2011-01-24]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http://cs.wikipedia.org/wiki/Soubor:Pablo_picasso_1.jpg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Guernica</a:t>
            </a:r>
          </a:p>
        </p:txBody>
      </p:sp>
      <p:pic>
        <p:nvPicPr>
          <p:cNvPr id="30726" name="Picture 6" descr="Picasso Pablo_foto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552" y="1340768"/>
            <a:ext cx="8064500" cy="3959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7150" y="6091555"/>
            <a:ext cx="9036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2011-01-24]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http://cs.wikipedia.org/wiki/Soubor:2004-09-07_1800x2400_picasso.jpg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Občanská válka ve Španělsku 3.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539875"/>
            <a:ext cx="82296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USA, Velká Británie a Francie vyhlásily politiku nezasahování a neutrality a odmítly dodávat republikánské vládě vojenskou pomoc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FFFF00"/>
                </a:solidFill>
              </a:rPr>
              <a:t>V březnu 1939 vstoupila fašistická vojska do Madridu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FFFF00"/>
                </a:solidFill>
              </a:rPr>
              <a:t>Franco nastolil fašistickou diktaturu po vzoru </a:t>
            </a:r>
            <a:r>
              <a:rPr lang="cs-CZ" dirty="0" smtClean="0">
                <a:solidFill>
                  <a:srgbClr val="FFFF00"/>
                </a:solidFill>
              </a:rPr>
              <a:t>Itálie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lvl="2" indent="0">
              <a:lnSpc>
                <a:spcPct val="90000"/>
              </a:lnSpc>
              <a:buNone/>
            </a:pPr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1600" dirty="0" smtClean="0"/>
              <a:t> </a:t>
            </a:r>
            <a:endParaRPr lang="cs-CZ" sz="1600" dirty="0"/>
          </a:p>
          <a:p>
            <a:pPr>
              <a:lnSpc>
                <a:spcPct val="90000"/>
              </a:lnSpc>
            </a:pPr>
            <a:endParaRPr lang="cs-CZ" dirty="0">
              <a:solidFill>
                <a:srgbClr val="FFFF00"/>
              </a:solidFill>
            </a:endParaRPr>
          </a:p>
          <a:p>
            <a:pPr>
              <a:lnSpc>
                <a:spcPct val="90000"/>
              </a:lnSpc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6784975" y="1539875"/>
            <a:ext cx="1841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 sz="3200">
              <a:latin typeface="Tahoma" charset="0"/>
            </a:endParaRPr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7143750" y="3700463"/>
            <a:ext cx="18415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 sz="3200">
              <a:latin typeface="Tahoma" charset="0"/>
            </a:endParaRPr>
          </a:p>
          <a:p>
            <a:endParaRPr lang="cs-CZ" sz="3200">
              <a:latin typeface="Tahoma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1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  <p:bldP spid="15365" grpId="0" uiExpand="1" build="p"/>
      <p:bldP spid="15370" grpId="1"/>
      <p:bldP spid="15372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709</Words>
  <Application>Microsoft Office PowerPoint</Application>
  <PresentationFormat>Předvádění na obrazovce (4:3)</PresentationFormat>
  <Paragraphs>89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Výchozí návrh</vt:lpstr>
      <vt:lpstr>Textura</vt:lpstr>
      <vt:lpstr>VY_32_INOVACE_08_Nebezpečí nového válečného konfliktu</vt:lpstr>
      <vt:lpstr>Nebezpečí nového válečného konfliktu ve 30. letech ve světě</vt:lpstr>
      <vt:lpstr>Itálie v Africe</vt:lpstr>
      <vt:lpstr>Benito Mussolini</vt:lpstr>
      <vt:lpstr>Nebezpečí nového válečného konfliktu ve 30. letech v Evropě</vt:lpstr>
      <vt:lpstr>Občanská válka ve Španělsku 1.</vt:lpstr>
      <vt:lpstr>Občanská válka ve Španělsku 2.</vt:lpstr>
      <vt:lpstr>Francisco Franco na jednání v Berlíně a v roce 1969</vt:lpstr>
      <vt:lpstr>Pablo Picasso</vt:lpstr>
      <vt:lpstr>Guernica</vt:lpstr>
      <vt:lpstr>Občanská válka ve Španělsku 3.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 nového válečného konfliktu ve 30. letech ve světě</dc:title>
  <dc:creator>PC Scenic</dc:creator>
  <cp:lastModifiedBy>krejza</cp:lastModifiedBy>
  <cp:revision>14</cp:revision>
  <dcterms:created xsi:type="dcterms:W3CDTF">2010-12-28T21:47:27Z</dcterms:created>
  <dcterms:modified xsi:type="dcterms:W3CDTF">2012-03-10T17:40:37Z</dcterms:modified>
</cp:coreProperties>
</file>