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2" r:id="rId2"/>
    <p:sldId id="268" r:id="rId3"/>
    <p:sldId id="264" r:id="rId4"/>
    <p:sldId id="269" r:id="rId5"/>
    <p:sldId id="266" r:id="rId6"/>
    <p:sldId id="267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53385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73077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6422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6422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www.zaglowce.ow.pl/typy/grecja/wojenne.php" TargetMode="External"/><Relationship Id="rId7" Type="http://schemas.openxmlformats.org/officeDocument/2006/relationships/hyperlink" Target="http://cbhg.org/enseignants/page3-2/triere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hyperlink" Target="http://historie-sveta.blogspot.cz/2008/07/vk-boh-hro.html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hyperlink" Target="http://cs.wikipedia.org/wiki/Soubor:Bitva_u_Salaminy.gi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laplegariadeunpagano.wordpress.com/category/grandes-batallas/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dejepistruhla.estranky.cz/clanky/staroveke-recko-1/recko-perske-valky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blogspot.co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zskvUHsXLE&amp;feature=related" TargetMode="External"/><Relationship Id="rId2" Type="http://schemas.openxmlformats.org/officeDocument/2006/relationships/hyperlink" Target="http://www.youtube.com/watch?v=9ftAKMZfgK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im.komorow.edu.pl/prace/grecja/dziej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Bitva u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Salamíny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39194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0"/>
            <a:ext cx="9144000" cy="4525963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bitva u </a:t>
            </a:r>
            <a:r>
              <a:rPr lang="cs-CZ" sz="2400" b="1" dirty="0" err="1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Salamíny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480 př.n.l.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námořní bitva, vítězství aténského loďstva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</p:txBody>
      </p:sp>
      <p:pic>
        <p:nvPicPr>
          <p:cNvPr id="182287" name="Picture 15" descr="wioślarze na trierz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10245" y="3864404"/>
            <a:ext cx="2160587" cy="122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2289" name="Picture 17" descr="trier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6431" y="4465604"/>
            <a:ext cx="3276600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2294" name="Text Box 22"/>
          <p:cNvSpPr txBox="1">
            <a:spLocks noChangeArrowheads="1"/>
          </p:cNvSpPr>
          <p:nvPr/>
        </p:nvSpPr>
        <p:spPr bwMode="auto">
          <a:xfrm>
            <a:off x="3392487" y="5067300"/>
            <a:ext cx="7477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dirty="0"/>
              <a:t>triéry</a:t>
            </a:r>
          </a:p>
        </p:txBody>
      </p:sp>
      <p:pic>
        <p:nvPicPr>
          <p:cNvPr id="1026" name="Picture 2" descr="triere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08332" y="5067300"/>
            <a:ext cx="47625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2279" name="Picture 7" descr="Soubor:Bitva u Salaminy.gif">
            <a:hlinkClick r:id="rId9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10" cstate="print"/>
          <a:srcRect/>
          <a:stretch>
            <a:fillRect/>
          </a:stretch>
        </p:blipFill>
        <p:spPr>
          <a:xfrm>
            <a:off x="1747867" y="548680"/>
            <a:ext cx="5362563" cy="4023163"/>
          </a:xfrm>
          <a:noFill/>
        </p:spPr>
      </p:pic>
      <p:sp>
        <p:nvSpPr>
          <p:cNvPr id="4" name="Obdélník 3"/>
          <p:cNvSpPr/>
          <p:nvPr/>
        </p:nvSpPr>
        <p:spPr>
          <a:xfrm>
            <a:off x="1259632" y="367973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9869" y="471585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46899" y="636853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621056" y="49158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82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22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2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2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22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2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2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2294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260648"/>
            <a:ext cx="8712968" cy="64807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věštba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věštírny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Delfách –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Dopustí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Zeus, že Heladě zůstanou dřevěné hradby, které nápory vydrží. Prospějí vám všem i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dětem.“</a:t>
            </a:r>
          </a:p>
          <a:p>
            <a:pPr>
              <a:buFontTx/>
              <a:buChar char="-"/>
            </a:pP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Themistoklés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dřevěné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hradby 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lodě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místo bitvy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Salamína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úzké úžině Peršané nebudou moci uplatnit svoji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početní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převahu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Řekům k jejich vítězství pomohla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úzká úžina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jejich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lodě byly menší a díky tomu lépe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manévrovaly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silný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západní vítr, který nakláněl perské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lodě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dále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lepší znalost zdejších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vod</a:t>
            </a: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Peršané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útočili příliš bezhlavě ve snaze předvést se před panovníkem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únava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perských vojáků po celé noci strávené na moři.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Důsledkem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bitvy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bylo ovládnutí moře athénským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loďstvem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Persie poražena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 rok později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000" dirty="0" smtClean="0"/>
          </a:p>
        </p:txBody>
      </p:sp>
      <p:sp>
        <p:nvSpPr>
          <p:cNvPr id="9" name="AutoShape 16"/>
          <p:cNvSpPr>
            <a:spLocks noChangeArrowheads="1"/>
          </p:cNvSpPr>
          <p:nvPr/>
        </p:nvSpPr>
        <p:spPr bwMode="auto">
          <a:xfrm>
            <a:off x="3851920" y="5229200"/>
            <a:ext cx="288131" cy="935757"/>
          </a:xfrm>
          <a:prstGeom prst="downArrow">
            <a:avLst>
              <a:gd name="adj1" fmla="val 50000"/>
              <a:gd name="adj2" fmla="val 10619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592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2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2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2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2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2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2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2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82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2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2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2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2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2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2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2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2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2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2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2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2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22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22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22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22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22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822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60350"/>
            <a:ext cx="8291512" cy="6477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bitva u </a:t>
            </a:r>
            <a:r>
              <a:rPr lang="cs-CZ" sz="2400" b="1" dirty="0" err="1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Platají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479 př.n.l.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definitivní porážka Peršanů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</p:txBody>
      </p:sp>
      <p:pic>
        <p:nvPicPr>
          <p:cNvPr id="185357" name="Picture 13" descr="hoplite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892302"/>
            <a:ext cx="4232275" cy="314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5359" name="Rectangle 15"/>
          <p:cNvSpPr>
            <a:spLocks noChangeArrowheads="1"/>
          </p:cNvSpPr>
          <p:nvPr/>
        </p:nvSpPr>
        <p:spPr bwMode="auto">
          <a:xfrm>
            <a:off x="578049" y="4661116"/>
            <a:ext cx="55449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Průběh řecko-perských válek zapsal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řecký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učenec </a:t>
            </a:r>
          </a:p>
          <a:p>
            <a:r>
              <a:rPr lang="cs-CZ" sz="2400" dirty="0">
                <a:solidFill>
                  <a:schemeClr val="hlink"/>
                </a:solidFill>
                <a:latin typeface="Times New Roman" pitchFamily="18" charset="0"/>
                <a:cs typeface="Times New Roman" pitchFamily="18" charset="0"/>
              </a:rPr>
              <a:t>Herodot = „otec dějepisu“</a:t>
            </a:r>
          </a:p>
        </p:txBody>
      </p:sp>
      <p:sp>
        <p:nvSpPr>
          <p:cNvPr id="185360" name="AutoShape 16"/>
          <p:cNvSpPr>
            <a:spLocks noChangeArrowheads="1"/>
          </p:cNvSpPr>
          <p:nvPr/>
        </p:nvSpPr>
        <p:spPr bwMode="auto">
          <a:xfrm>
            <a:off x="4843463" y="1988840"/>
            <a:ext cx="576262" cy="2447925"/>
          </a:xfrm>
          <a:prstGeom prst="downArrow">
            <a:avLst>
              <a:gd name="adj1" fmla="val 50000"/>
              <a:gd name="adj2" fmla="val 10619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7" name="Picture 35" descr="P101011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205872"/>
            <a:ext cx="3110682" cy="44617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397112" y="404190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629050" y="180417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5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5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53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53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53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53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53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53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53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53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53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60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3" name="Picture 5" descr="02232314_b_1_rpv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523" y="283168"/>
            <a:ext cx="8459788" cy="643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728518" y="634956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10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Už umíš odpovědět </a:t>
            </a:r>
            <a:r>
              <a:rPr lang="cs-CZ" sz="3600" i="1" u="sng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odpovědět</a:t>
            </a:r>
            <a:r>
              <a:rPr lang="cs-CZ" sz="3600" i="1" u="sng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na otázky 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Jak se říká řeckým lodím a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proč?</a:t>
            </a:r>
            <a:endParaRPr lang="cs-CZ" sz="2400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2. Co věštila věštírna v Delfách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Aténám?</a:t>
            </a:r>
            <a:endParaRPr lang="cs-CZ" sz="2400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Jak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dosáhly Atény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vítězství?</a:t>
            </a:r>
            <a:endParaRPr lang="cs-CZ" sz="2400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4. Jak se dopadl muž, který Aténám </a:t>
            </a:r>
          </a:p>
          <a:p>
            <a:pPr>
              <a:buFontTx/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dopomohl k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vítězství?</a:t>
            </a:r>
            <a:endParaRPr lang="cs-CZ" sz="2400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sz="2400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Jak se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jmenoval muž, který zapsal 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tyto historické </a:t>
            </a:r>
            <a:r>
              <a:rPr lang="cs-CZ" sz="24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události?</a:t>
            </a:r>
            <a:endParaRPr lang="cs-CZ" sz="2400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endParaRPr lang="cs-CZ" sz="2400" i="1" dirty="0" smtClean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None/>
            </a:pPr>
            <a:endParaRPr lang="cs-CZ" sz="2000" i="1" dirty="0" smtClean="0">
              <a:solidFill>
                <a:srgbClr val="0000FF"/>
              </a:solidFill>
            </a:endParaRPr>
          </a:p>
          <a:p>
            <a:endParaRPr lang="cs-CZ" sz="2000" dirty="0" smtClean="0"/>
          </a:p>
        </p:txBody>
      </p:sp>
      <p:pic>
        <p:nvPicPr>
          <p:cNvPr id="2050" name="Picture 2" descr="http://img.mf.cz/230/201/2-question_mark_feather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3970" y="2959403"/>
            <a:ext cx="3096344" cy="339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728518" y="634956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79208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11108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r>
              <a:rPr lang="cs-CZ" sz="2000" dirty="0">
                <a:hlinkClick r:id="rId2"/>
              </a:rPr>
              <a:t>http://www.youtube.com/watch?v=9ftAKMZfgKw</a:t>
            </a:r>
            <a:endParaRPr lang="cs-CZ" sz="2000" dirty="0"/>
          </a:p>
          <a:p>
            <a:r>
              <a:rPr lang="cs-CZ" sz="2000" dirty="0">
                <a:hlinkClick r:id="rId3"/>
              </a:rPr>
              <a:t>http://www.youtube.com/watch?v=lzskvUHsXLE&amp;feature=related</a:t>
            </a:r>
            <a:endParaRPr lang="cs-CZ" sz="2000" dirty="0"/>
          </a:p>
          <a:p>
            <a:pPr marL="0" lv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OBRÁZKY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http://cs.wikipedia.org/wiki/Soubor:Bitva_u_Salaminy.gif</a:t>
            </a:r>
            <a:endParaRPr lang="cs-CZ" sz="20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historie-sveta.blogspot.cz/2008/07/vk-boh-hro.html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www.zaglowce.ow.pl/typy/grecja/wojenne.php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http://cbhg.org/enseignants/page3-2/triere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http://laplegariadeunpagano.wordpress.com/category/grandes-batallas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Foto z archívu autorky</a:t>
            </a:r>
            <a:endParaRPr lang="cs-CZ" sz="2000" dirty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www.dejepistruhla.estranky.cz/clanky/staroveke-recko-1/recko-perske-valky.html</a:t>
            </a:r>
          </a:p>
          <a:p>
            <a:pPr marL="514350" indent="-514350">
              <a:buAutoNum type="arabicPeriod"/>
            </a:pP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/>
              </a:rPr>
              <a:t>blogspot.com</a:t>
            </a:r>
          </a:p>
          <a:p>
            <a:pPr lvl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181</TotalTime>
  <Words>284</Words>
  <Application>Microsoft Office PowerPoint</Application>
  <PresentationFormat>Předvádění na obrazovce (4:3)</PresentationFormat>
  <Paragraphs>77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STAROVĚKÉ  ŘECKO</vt:lpstr>
      <vt:lpstr>Snímek 3</vt:lpstr>
      <vt:lpstr>Snímek 4</vt:lpstr>
      <vt:lpstr>Snímek 5</vt:lpstr>
      <vt:lpstr>Snímek 6</vt:lpstr>
      <vt:lpstr>Už umíš odpovědět odpovědět na otázky ?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21</cp:revision>
  <dcterms:created xsi:type="dcterms:W3CDTF">2010-07-04T09:26:34Z</dcterms:created>
  <dcterms:modified xsi:type="dcterms:W3CDTF">2013-01-04T14:52:38Z</dcterms:modified>
</cp:coreProperties>
</file>