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70" r:id="rId3"/>
    <p:sldId id="256" r:id="rId4"/>
    <p:sldId id="257" r:id="rId5"/>
    <p:sldId id="258" r:id="rId6"/>
    <p:sldId id="269" r:id="rId7"/>
    <p:sldId id="259" r:id="rId8"/>
    <p:sldId id="260" r:id="rId9"/>
    <p:sldId id="267" r:id="rId10"/>
    <p:sldId id="264" r:id="rId11"/>
    <p:sldId id="261" r:id="rId12"/>
    <p:sldId id="262" r:id="rId13"/>
    <p:sldId id="263" r:id="rId14"/>
    <p:sldId id="265" r:id="rId15"/>
    <p:sldId id="266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4B8CDA0-A00F-456C-95E8-DC4432C337EA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AB51A66-2E7A-42FE-9140-371F15665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pull dir="rd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733"/>
                <a:gridCol w="47171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10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Většina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látek kolem nás jsou směsi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Směsi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zaměřena na výklad</a:t>
            </a:r>
          </a:p>
          <a:p>
            <a:r>
              <a:rPr lang="cs-CZ" dirty="0" smtClean="0"/>
              <a:t>Třídění směsí – stejnorodé, různorodé - příklady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med">
    <p:pull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6600" dirty="0" smtClean="0"/>
              <a:t>Složení a třídění</a:t>
            </a:r>
            <a:endParaRPr lang="cs-CZ" sz="6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Směsi</a:t>
            </a:r>
            <a:endParaRPr lang="cs-CZ" sz="8800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jsou látky, které obsahují dvě nebo více složek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Směsi</a:t>
            </a:r>
            <a:endParaRPr lang="cs-CZ" sz="5400" dirty="0"/>
          </a:p>
        </p:txBody>
      </p:sp>
      <p:pic>
        <p:nvPicPr>
          <p:cNvPr id="4" name="Picture 7" descr="SKENOVAT002"/>
          <p:cNvPicPr>
            <a:picLocks noChangeAspect="1" noChangeArrowheads="1"/>
          </p:cNvPicPr>
          <p:nvPr/>
        </p:nvPicPr>
        <p:blipFill>
          <a:blip r:embed="rId2" cstate="print"/>
          <a:srcRect l="10469" t="2423" b="4906"/>
          <a:stretch>
            <a:fillRect/>
          </a:stretch>
        </p:blipFill>
        <p:spPr bwMode="auto">
          <a:xfrm>
            <a:off x="785786" y="2928934"/>
            <a:ext cx="7200900" cy="32210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dirty="0" smtClean="0"/>
              <a:t>Vzduch</a:t>
            </a:r>
            <a:endParaRPr lang="cs-CZ" sz="3200" dirty="0"/>
          </a:p>
        </p:txBody>
      </p:sp>
      <p:pic>
        <p:nvPicPr>
          <p:cNvPr id="6" name="Zástupný symbol pro obsah 5" descr="skenovat00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4257" t="31127" r="7004" b="3441"/>
          <a:stretch>
            <a:fillRect/>
          </a:stretch>
        </p:blipFill>
        <p:spPr>
          <a:xfrm>
            <a:off x="334298" y="2428868"/>
            <a:ext cx="4309140" cy="378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Zástupný symbol pro obsah 9" descr="skenovat0003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rcRect l="8347" t="19300" r="13683" b="16431"/>
          <a:stretch>
            <a:fillRect/>
          </a:stretch>
        </p:blipFill>
        <p:spPr>
          <a:xfrm>
            <a:off x="4890723" y="2428868"/>
            <a:ext cx="3709281" cy="378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Příklady směsí</a:t>
            </a:r>
            <a:endParaRPr lang="cs-CZ" sz="54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cs-CZ" sz="3200" dirty="0" smtClean="0"/>
              <a:t>Slitina - bronzová socha</a:t>
            </a:r>
            <a:endParaRPr lang="cs-CZ" sz="3200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dirty="0" smtClean="0"/>
              <a:t>Žula</a:t>
            </a:r>
            <a:endParaRPr lang="cs-CZ" sz="4000" dirty="0"/>
          </a:p>
        </p:txBody>
      </p:sp>
      <p:pic>
        <p:nvPicPr>
          <p:cNvPr id="8" name="Zástupný symbol pro obsah 7" descr="is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602418" y="2786058"/>
            <a:ext cx="4195512" cy="2786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Příklady směsí</a:t>
            </a:r>
            <a:endParaRPr lang="cs-CZ" sz="5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cs-CZ" sz="4000" dirty="0" smtClean="0"/>
              <a:t>Kouř, dým</a:t>
            </a:r>
            <a:endParaRPr lang="cs-CZ" sz="4000" dirty="0"/>
          </a:p>
        </p:txBody>
      </p:sp>
      <p:pic>
        <p:nvPicPr>
          <p:cNvPr id="7" name="Picture 9" descr="žula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324866"/>
            <a:ext cx="3747340" cy="37473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Směsi rozlišujeme podle velikosti částeček jednotlivých složek na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stejnorodé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různorodé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Třídění směsí</a:t>
            </a:r>
            <a:endParaRPr lang="cs-CZ" sz="5400" dirty="0"/>
          </a:p>
        </p:txBody>
      </p:sp>
      <p:pic>
        <p:nvPicPr>
          <p:cNvPr id="4" name="Obrázek 3" descr="skenovat0002.jpg"/>
          <p:cNvPicPr>
            <a:picLocks noChangeAspect="1"/>
          </p:cNvPicPr>
          <p:nvPr/>
        </p:nvPicPr>
        <p:blipFill>
          <a:blip r:embed="rId2" cstate="print"/>
          <a:srcRect l="2818" t="26173" r="12789" b="-1823"/>
          <a:stretch>
            <a:fillRect/>
          </a:stretch>
        </p:blipFill>
        <p:spPr>
          <a:xfrm>
            <a:off x="4786314" y="3071810"/>
            <a:ext cx="3143272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is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00100" y="4429132"/>
            <a:ext cx="3357586" cy="20460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Nazýváme je roztoky</a:t>
            </a:r>
          </a:p>
          <a:p>
            <a:r>
              <a:rPr lang="cs-CZ" sz="4000" dirty="0" smtClean="0"/>
              <a:t>Částice nelze rozeznat okem, lupou ani mikroskopem</a:t>
            </a:r>
          </a:p>
          <a:p>
            <a:pPr>
              <a:buNone/>
            </a:pPr>
            <a:r>
              <a:rPr lang="cs-CZ" sz="4000" dirty="0" smtClean="0"/>
              <a:t>Dělíme je podle skupenství na:</a:t>
            </a:r>
          </a:p>
          <a:p>
            <a:r>
              <a:rPr lang="cs-CZ" sz="4000" dirty="0" smtClean="0"/>
              <a:t>Pevné (slitiny, sklo,…)</a:t>
            </a:r>
          </a:p>
          <a:p>
            <a:r>
              <a:rPr lang="cs-CZ" sz="4000" dirty="0" smtClean="0"/>
              <a:t>Kapalné (čaj, voda,…)</a:t>
            </a:r>
          </a:p>
          <a:p>
            <a:r>
              <a:rPr lang="cs-CZ" sz="4000" dirty="0" smtClean="0"/>
              <a:t>Plynné (vzduch, zemní plyn,…)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Stejnorodé směsi </a:t>
            </a:r>
            <a:endParaRPr lang="cs-CZ" sz="5400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kenovat000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1521" r="5986" b="14270"/>
          <a:stretch>
            <a:fillRect/>
          </a:stretch>
        </p:blipFill>
        <p:spPr>
          <a:xfrm>
            <a:off x="528992" y="1857364"/>
            <a:ext cx="3400066" cy="35815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Stejnorodé směsi - příklady</a:t>
            </a:r>
            <a:endParaRPr lang="cs-CZ" sz="5400" dirty="0"/>
          </a:p>
        </p:txBody>
      </p:sp>
      <p:pic>
        <p:nvPicPr>
          <p:cNvPr id="1026" name="Picture 2" descr="D:\Documents and Settings\Aleš\Plocha\skenovat0001.jpg"/>
          <p:cNvPicPr>
            <a:picLocks noChangeAspect="1" noChangeArrowheads="1"/>
          </p:cNvPicPr>
          <p:nvPr/>
        </p:nvPicPr>
        <p:blipFill>
          <a:blip r:embed="rId3" cstate="print"/>
          <a:srcRect l="10723" t="22508" r="10723" b="13424"/>
          <a:stretch>
            <a:fillRect/>
          </a:stretch>
        </p:blipFill>
        <p:spPr bwMode="auto">
          <a:xfrm rot="10800000">
            <a:off x="4286248" y="2143116"/>
            <a:ext cx="4000533" cy="3000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Vznik roztoku</a:t>
            </a:r>
            <a:endParaRPr lang="cs-CZ" sz="5400" dirty="0"/>
          </a:p>
        </p:txBody>
      </p:sp>
      <p:pic>
        <p:nvPicPr>
          <p:cNvPr id="3074" name="Picture 2" descr="D:\Documents and Settings\Aleš\Plocha\skenovat00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9350" t="16439" r="5654" b="12379"/>
          <a:stretch>
            <a:fillRect/>
          </a:stretch>
        </p:blipFill>
        <p:spPr bwMode="auto">
          <a:xfrm>
            <a:off x="295038" y="1857364"/>
            <a:ext cx="8541500" cy="4357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Částice můžeme rozeznat okem, lupou nebo mikroskopem</a:t>
            </a:r>
          </a:p>
          <a:p>
            <a:pPr>
              <a:buNone/>
            </a:pPr>
            <a:r>
              <a:rPr lang="cs-CZ" sz="4000" dirty="0" smtClean="0"/>
              <a:t>Dělíme je na skupiny:</a:t>
            </a:r>
          </a:p>
          <a:p>
            <a:r>
              <a:rPr lang="cs-CZ" sz="4000" dirty="0" smtClean="0"/>
              <a:t>suspenze</a:t>
            </a:r>
          </a:p>
          <a:p>
            <a:r>
              <a:rPr lang="cs-CZ" sz="4000" dirty="0" smtClean="0"/>
              <a:t>emulze</a:t>
            </a:r>
          </a:p>
          <a:p>
            <a:r>
              <a:rPr lang="cs-CZ" sz="4000" dirty="0" smtClean="0"/>
              <a:t>pěna</a:t>
            </a:r>
          </a:p>
          <a:p>
            <a:r>
              <a:rPr lang="cs-CZ" sz="4000" dirty="0" smtClean="0"/>
              <a:t>aerosol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Různorodé směsi</a:t>
            </a:r>
            <a:endParaRPr lang="cs-CZ" sz="5400" dirty="0"/>
          </a:p>
        </p:txBody>
      </p:sp>
      <p:pic>
        <p:nvPicPr>
          <p:cNvPr id="2051" name="Picture 3" descr="D:\Documents and Settings\Aleš\Plocha\skenovat0003.jpg"/>
          <p:cNvPicPr>
            <a:picLocks noChangeAspect="1" noChangeArrowheads="1"/>
          </p:cNvPicPr>
          <p:nvPr/>
        </p:nvPicPr>
        <p:blipFill>
          <a:blip r:embed="rId2" cstate="print"/>
          <a:srcRect l="6182" t="14691" r="9705" b="13572"/>
          <a:stretch>
            <a:fillRect/>
          </a:stretch>
        </p:blipFill>
        <p:spPr bwMode="auto">
          <a:xfrm rot="10800000">
            <a:off x="6072198" y="2717365"/>
            <a:ext cx="2708852" cy="38549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Suspenze</a:t>
            </a:r>
            <a:endParaRPr lang="cs-CZ" sz="5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Je směs nerozpuštěné  pevné látky rozptýlené v kapalině</a:t>
            </a:r>
          </a:p>
          <a:p>
            <a:r>
              <a:rPr lang="cs-CZ" sz="4000" dirty="0" smtClean="0"/>
              <a:t>písek a voda</a:t>
            </a:r>
          </a:p>
          <a:p>
            <a:r>
              <a:rPr lang="cs-CZ" sz="4000" dirty="0" smtClean="0"/>
              <a:t>křída a voda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skenovat0001.jpg"/>
          <p:cNvPicPr>
            <a:picLocks noChangeAspect="1"/>
          </p:cNvPicPr>
          <p:nvPr/>
        </p:nvPicPr>
        <p:blipFill>
          <a:blip r:embed="rId2" cstate="print"/>
          <a:srcRect l="29921" r="10011" b="9705"/>
          <a:stretch>
            <a:fillRect/>
          </a:stretch>
        </p:blipFill>
        <p:spPr>
          <a:xfrm rot="10800000">
            <a:off x="4714876" y="738824"/>
            <a:ext cx="3929090" cy="59062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Emulze</a:t>
            </a:r>
            <a:endParaRPr lang="cs-CZ" sz="5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Je směs nerozpuštěné kapaliny rozptýlené v jiné kapalině</a:t>
            </a:r>
          </a:p>
          <a:p>
            <a:r>
              <a:rPr lang="cs-CZ" sz="4000" dirty="0" smtClean="0"/>
              <a:t>olej a voda</a:t>
            </a:r>
          </a:p>
          <a:p>
            <a:r>
              <a:rPr lang="cs-CZ" sz="4000" dirty="0" smtClean="0"/>
              <a:t>ropná skvrna</a:t>
            </a:r>
            <a:endParaRPr lang="cs-CZ" sz="4000" dirty="0"/>
          </a:p>
        </p:txBody>
      </p:sp>
      <p:pic>
        <p:nvPicPr>
          <p:cNvPr id="9" name="Obrázek 8" descr="skenovat0010.jpg"/>
          <p:cNvPicPr>
            <a:picLocks noChangeAspect="1"/>
          </p:cNvPicPr>
          <p:nvPr/>
        </p:nvPicPr>
        <p:blipFill>
          <a:blip r:embed="rId2" cstate="print"/>
          <a:srcRect l="8502" b="28428"/>
          <a:stretch>
            <a:fillRect/>
          </a:stretch>
        </p:blipFill>
        <p:spPr>
          <a:xfrm rot="10800000">
            <a:off x="4357686" y="714356"/>
            <a:ext cx="4281373" cy="32895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4" descr="na01604_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4214818"/>
            <a:ext cx="2428892" cy="242889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Pěna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Je směs plynné látky rozptýlené v kapalině</a:t>
            </a:r>
          </a:p>
          <a:p>
            <a:r>
              <a:rPr lang="cs-CZ" sz="4000" dirty="0" smtClean="0"/>
              <a:t>šlehačka</a:t>
            </a:r>
          </a:p>
          <a:p>
            <a:r>
              <a:rPr lang="cs-CZ" sz="4000" dirty="0" smtClean="0"/>
              <a:t>polystyren</a:t>
            </a:r>
            <a:endParaRPr lang="cs-CZ" sz="4000" dirty="0"/>
          </a:p>
        </p:txBody>
      </p:sp>
      <p:pic>
        <p:nvPicPr>
          <p:cNvPr id="5" name="Zástupný symbol pro obsah 4" descr="skenovat000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9299" r="9326" b="11447"/>
          <a:stretch>
            <a:fillRect/>
          </a:stretch>
        </p:blipFill>
        <p:spPr>
          <a:xfrm rot="10800000">
            <a:off x="4643438" y="1928802"/>
            <a:ext cx="4000528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Aerosol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329114" cy="4738702"/>
          </a:xfrm>
        </p:spPr>
        <p:txBody>
          <a:bodyPr>
            <a:noAutofit/>
          </a:bodyPr>
          <a:lstStyle/>
          <a:p>
            <a:r>
              <a:rPr lang="cs-CZ" sz="4000" dirty="0" smtClean="0"/>
              <a:t>Je směs kapalné látky rozptýlené v látce plynné (mlha)</a:t>
            </a:r>
          </a:p>
          <a:p>
            <a:r>
              <a:rPr lang="cs-CZ" sz="4000" dirty="0" smtClean="0"/>
              <a:t>nebo směs pevné látky rozptýlené v látce plynné      ( dým)</a:t>
            </a:r>
            <a:endParaRPr lang="cs-CZ" sz="4000" dirty="0"/>
          </a:p>
        </p:txBody>
      </p:sp>
      <p:pic>
        <p:nvPicPr>
          <p:cNvPr id="5" name="Zástupný symbol pro obsah 4" descr="skenovat000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5555" r="12475" b="7510"/>
          <a:stretch>
            <a:fillRect/>
          </a:stretch>
        </p:blipFill>
        <p:spPr>
          <a:xfrm rot="10800000">
            <a:off x="4749474" y="785794"/>
            <a:ext cx="3823054" cy="27724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skenovat0004.jpg"/>
          <p:cNvPicPr>
            <a:picLocks noChangeAspect="1"/>
          </p:cNvPicPr>
          <p:nvPr/>
        </p:nvPicPr>
        <p:blipFill>
          <a:blip r:embed="rId3" cstate="print"/>
          <a:srcRect l="6437" r="12475" b="4853"/>
          <a:stretch>
            <a:fillRect/>
          </a:stretch>
        </p:blipFill>
        <p:spPr>
          <a:xfrm rot="10800000">
            <a:off x="4714876" y="3713566"/>
            <a:ext cx="3786214" cy="2855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Úvod do obecné a anorganické chemie, </a:t>
            </a:r>
            <a:r>
              <a:rPr lang="cs-CZ" dirty="0" smtClean="0"/>
              <a:t>Josef Mach</a:t>
            </a:r>
            <a:r>
              <a:rPr lang="cs-CZ" dirty="0" smtClean="0"/>
              <a:t>, Irena </a:t>
            </a:r>
            <a:r>
              <a:rPr lang="cs-CZ" dirty="0" err="1" smtClean="0"/>
              <a:t>Plucková</a:t>
            </a:r>
            <a:r>
              <a:rPr lang="cs-CZ" dirty="0" smtClean="0"/>
              <a:t>, Jiří </a:t>
            </a:r>
            <a:r>
              <a:rPr lang="cs-CZ" dirty="0" err="1" smtClean="0"/>
              <a:t>Šibor</a:t>
            </a:r>
            <a:r>
              <a:rPr lang="cs-CZ" dirty="0" smtClean="0"/>
              <a:t>, </a:t>
            </a:r>
            <a:r>
              <a:rPr lang="cs-CZ" dirty="0" err="1" smtClean="0"/>
              <a:t>nakl</a:t>
            </a:r>
            <a:r>
              <a:rPr lang="cs-CZ" dirty="0" smtClean="0"/>
              <a:t>. Nová škola</a:t>
            </a:r>
          </a:p>
          <a:p>
            <a:r>
              <a:rPr lang="cs-CZ" dirty="0" smtClean="0"/>
              <a:t>Chemie učebnice pro ZŠ a víceletá gymnázia, Jiří Škoda, Pavel </a:t>
            </a:r>
            <a:r>
              <a:rPr lang="cs-CZ" dirty="0" err="1" smtClean="0"/>
              <a:t>Doulík</a:t>
            </a:r>
            <a:r>
              <a:rPr lang="cs-CZ" dirty="0" smtClean="0"/>
              <a:t>,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dirty="0" smtClean="0"/>
              <a:t>Chemie I, Ivo </a:t>
            </a:r>
            <a:r>
              <a:rPr lang="cs-CZ" dirty="0" err="1" smtClean="0"/>
              <a:t>Karger</a:t>
            </a:r>
            <a:r>
              <a:rPr lang="cs-CZ" dirty="0" smtClean="0"/>
              <a:t>, Danuše </a:t>
            </a:r>
            <a:r>
              <a:rPr lang="cs-CZ" dirty="0" err="1" smtClean="0"/>
              <a:t>Pečová</a:t>
            </a:r>
            <a:r>
              <a:rPr lang="cs-CZ" dirty="0" smtClean="0"/>
              <a:t>, Pavel Peč,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216</TotalTime>
  <Words>289</Words>
  <Application>Microsoft Office PowerPoint</Application>
  <PresentationFormat>Předvádění na obrazovce (4:3)</PresentationFormat>
  <Paragraphs>72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Snímek 1</vt:lpstr>
      <vt:lpstr>Anotace</vt:lpstr>
      <vt:lpstr>Směsi</vt:lpstr>
      <vt:lpstr>Směsi</vt:lpstr>
      <vt:lpstr>Příklady směsí</vt:lpstr>
      <vt:lpstr>Příklady směsí</vt:lpstr>
      <vt:lpstr>Třídění směsí</vt:lpstr>
      <vt:lpstr>Stejnorodé směsi </vt:lpstr>
      <vt:lpstr>Stejnorodé směsi - příklady</vt:lpstr>
      <vt:lpstr>Vznik roztoku</vt:lpstr>
      <vt:lpstr>Různorodé směsi</vt:lpstr>
      <vt:lpstr>Suspenze</vt:lpstr>
      <vt:lpstr>Emulze</vt:lpstr>
      <vt:lpstr>Pěna</vt:lpstr>
      <vt:lpstr>Aerosol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Směsi</dc:title>
  <dc:subject>Chemie 8</dc:subject>
  <dc:creator>Přibíková</dc:creator>
  <cp:lastModifiedBy>Aleš</cp:lastModifiedBy>
  <cp:revision>27</cp:revision>
  <dcterms:created xsi:type="dcterms:W3CDTF">2010-11-06T18:30:15Z</dcterms:created>
  <dcterms:modified xsi:type="dcterms:W3CDTF">2012-12-31T14:10:24Z</dcterms:modified>
</cp:coreProperties>
</file>