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6" r:id="rId3"/>
    <p:sldId id="256" r:id="rId4"/>
    <p:sldId id="257" r:id="rId5"/>
    <p:sldId id="259" r:id="rId6"/>
    <p:sldId id="258" r:id="rId7"/>
    <p:sldId id="260" r:id="rId8"/>
    <p:sldId id="261" r:id="rId9"/>
    <p:sldId id="262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00"/>
    <a:srgbClr val="CCCC00"/>
    <a:srgbClr val="CC6600"/>
    <a:srgbClr val="996633"/>
    <a:srgbClr val="A50021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7D0E1F-4C09-46F5-B0F3-F7F9BBA4E93D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2083AF81-790C-4F54-A3CB-C578D5FEEA2D}">
      <dgm:prSet phldrT="[Text]" custT="1"/>
      <dgm:spPr/>
      <dgm:t>
        <a:bodyPr/>
        <a:lstStyle/>
        <a:p>
          <a:r>
            <a:rPr lang="cs-CZ" sz="5400" b="1" dirty="0" err="1" smtClean="0">
              <a:latin typeface="Comic Sans MS" pitchFamily="66" charset="0"/>
            </a:rPr>
            <a:t>m</a:t>
          </a:r>
          <a:r>
            <a:rPr lang="cs-CZ" sz="3200" b="1" dirty="0" err="1" smtClean="0">
              <a:latin typeface="Comic Sans MS" pitchFamily="66" charset="0"/>
            </a:rPr>
            <a:t>A</a:t>
          </a:r>
          <a:endParaRPr lang="cs-CZ" sz="5400" b="1" dirty="0">
            <a:latin typeface="Comic Sans MS" pitchFamily="66" charset="0"/>
          </a:endParaRPr>
        </a:p>
      </dgm:t>
    </dgm:pt>
    <dgm:pt modelId="{636F81F6-9E88-4284-821E-74E942F48A97}" type="parTrans" cxnId="{D8FB1018-4E9F-404A-B3A6-6BF34D8010ED}">
      <dgm:prSet/>
      <dgm:spPr/>
      <dgm:t>
        <a:bodyPr/>
        <a:lstStyle/>
        <a:p>
          <a:endParaRPr lang="cs-CZ"/>
        </a:p>
      </dgm:t>
    </dgm:pt>
    <dgm:pt modelId="{45121FD5-948D-4D71-9A6E-AC84C7B1D131}" type="sibTrans" cxnId="{D8FB1018-4E9F-404A-B3A6-6BF34D8010ED}">
      <dgm:prSet/>
      <dgm:spPr/>
      <dgm:t>
        <a:bodyPr/>
        <a:lstStyle/>
        <a:p>
          <a:endParaRPr lang="cs-CZ"/>
        </a:p>
      </dgm:t>
    </dgm:pt>
    <dgm:pt modelId="{E4A16245-4767-4221-9A2F-87129E036808}">
      <dgm:prSet phldrT="[Text]" custT="1"/>
      <dgm:spPr/>
      <dgm:t>
        <a:bodyPr/>
        <a:lstStyle/>
        <a:p>
          <a:r>
            <a:rPr lang="cs-CZ" sz="5400" b="1" dirty="0" err="1" smtClean="0">
              <a:latin typeface="Comic Sans MS" pitchFamily="66" charset="0"/>
            </a:rPr>
            <a:t>w</a:t>
          </a:r>
          <a:r>
            <a:rPr lang="cs-CZ" sz="3200" b="1" dirty="0" err="1" smtClean="0">
              <a:latin typeface="Comic Sans MS" pitchFamily="66" charset="0"/>
            </a:rPr>
            <a:t>A</a:t>
          </a:r>
          <a:r>
            <a:rPr lang="cs-CZ" sz="5400" b="1" dirty="0" smtClean="0">
              <a:latin typeface="Comic Sans MS" pitchFamily="66" charset="0"/>
            </a:rPr>
            <a:t> . m</a:t>
          </a:r>
          <a:endParaRPr lang="cs-CZ" sz="5400" b="1" dirty="0">
            <a:latin typeface="Comic Sans MS" pitchFamily="66" charset="0"/>
          </a:endParaRPr>
        </a:p>
      </dgm:t>
    </dgm:pt>
    <dgm:pt modelId="{13F7FB31-4DBD-498C-9586-B76F8018F371}" type="parTrans" cxnId="{5B8392F9-0943-485D-A49B-5F87E82E0213}">
      <dgm:prSet/>
      <dgm:spPr/>
      <dgm:t>
        <a:bodyPr/>
        <a:lstStyle/>
        <a:p>
          <a:endParaRPr lang="cs-CZ"/>
        </a:p>
      </dgm:t>
    </dgm:pt>
    <dgm:pt modelId="{694DE2A3-1585-4757-9F78-72A73E1D01B1}" type="sibTrans" cxnId="{5B8392F9-0943-485D-A49B-5F87E82E0213}">
      <dgm:prSet/>
      <dgm:spPr/>
      <dgm:t>
        <a:bodyPr/>
        <a:lstStyle/>
        <a:p>
          <a:endParaRPr lang="cs-CZ"/>
        </a:p>
      </dgm:t>
    </dgm:pt>
    <dgm:pt modelId="{8122CAC4-CD29-4D2B-AE2D-A74CD90F4F0F}" type="pres">
      <dgm:prSet presAssocID="{CA7D0E1F-4C09-46F5-B0F3-F7F9BBA4E93D}" presName="Name0" presStyleCnt="0">
        <dgm:presLayoutVars>
          <dgm:dir/>
          <dgm:animLvl val="lvl"/>
          <dgm:resizeHandles val="exact"/>
        </dgm:presLayoutVars>
      </dgm:prSet>
      <dgm:spPr/>
    </dgm:pt>
    <dgm:pt modelId="{B91F40CA-F20A-4A9F-990B-1C3C0FB27629}" type="pres">
      <dgm:prSet presAssocID="{2083AF81-790C-4F54-A3CB-C578D5FEEA2D}" presName="Name8" presStyleCnt="0"/>
      <dgm:spPr/>
    </dgm:pt>
    <dgm:pt modelId="{EAB77E01-7CC1-49AA-AFC3-05254B78CE91}" type="pres">
      <dgm:prSet presAssocID="{2083AF81-790C-4F54-A3CB-C578D5FEEA2D}" presName="level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A6E180-6DDD-41B3-B170-764842F00B9B}" type="pres">
      <dgm:prSet presAssocID="{2083AF81-790C-4F54-A3CB-C578D5FEEA2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7D285F-BA84-47E1-98E5-6FAE8FFD7DA8}" type="pres">
      <dgm:prSet presAssocID="{E4A16245-4767-4221-9A2F-87129E036808}" presName="Name8" presStyleCnt="0"/>
      <dgm:spPr/>
    </dgm:pt>
    <dgm:pt modelId="{CA4AEBA1-B854-4363-B683-4988A14D6322}" type="pres">
      <dgm:prSet presAssocID="{E4A16245-4767-4221-9A2F-87129E036808}" presName="level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1CD7F4-D921-424E-B970-1A1DC5A520CD}" type="pres">
      <dgm:prSet presAssocID="{E4A16245-4767-4221-9A2F-87129E03680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5EB60D4-8777-4884-A2DB-C5B8F2DE6178}" type="presOf" srcId="{2083AF81-790C-4F54-A3CB-C578D5FEEA2D}" destId="{63A6E180-6DDD-41B3-B170-764842F00B9B}" srcOrd="1" destOrd="0" presId="urn:microsoft.com/office/officeart/2005/8/layout/pyramid1"/>
    <dgm:cxn modelId="{6D8776A1-93DC-4B48-9D40-F57CEF2E8351}" type="presOf" srcId="{E4A16245-4767-4221-9A2F-87129E036808}" destId="{E41CD7F4-D921-424E-B970-1A1DC5A520CD}" srcOrd="1" destOrd="0" presId="urn:microsoft.com/office/officeart/2005/8/layout/pyramid1"/>
    <dgm:cxn modelId="{1729C003-824D-46FC-9F0A-A63C8D6B8769}" type="presOf" srcId="{E4A16245-4767-4221-9A2F-87129E036808}" destId="{CA4AEBA1-B854-4363-B683-4988A14D6322}" srcOrd="0" destOrd="0" presId="urn:microsoft.com/office/officeart/2005/8/layout/pyramid1"/>
    <dgm:cxn modelId="{C5CBF32C-D7BB-4B02-97B2-4F9605B81DFC}" type="presOf" srcId="{2083AF81-790C-4F54-A3CB-C578D5FEEA2D}" destId="{EAB77E01-7CC1-49AA-AFC3-05254B78CE91}" srcOrd="0" destOrd="0" presId="urn:microsoft.com/office/officeart/2005/8/layout/pyramid1"/>
    <dgm:cxn modelId="{316F6535-6E8C-4988-AA77-51BD15D9DE63}" type="presOf" srcId="{CA7D0E1F-4C09-46F5-B0F3-F7F9BBA4E93D}" destId="{8122CAC4-CD29-4D2B-AE2D-A74CD90F4F0F}" srcOrd="0" destOrd="0" presId="urn:microsoft.com/office/officeart/2005/8/layout/pyramid1"/>
    <dgm:cxn modelId="{D8FB1018-4E9F-404A-B3A6-6BF34D8010ED}" srcId="{CA7D0E1F-4C09-46F5-B0F3-F7F9BBA4E93D}" destId="{2083AF81-790C-4F54-A3CB-C578D5FEEA2D}" srcOrd="0" destOrd="0" parTransId="{636F81F6-9E88-4284-821E-74E942F48A97}" sibTransId="{45121FD5-948D-4D71-9A6E-AC84C7B1D131}"/>
    <dgm:cxn modelId="{5B8392F9-0943-485D-A49B-5F87E82E0213}" srcId="{CA7D0E1F-4C09-46F5-B0F3-F7F9BBA4E93D}" destId="{E4A16245-4767-4221-9A2F-87129E036808}" srcOrd="1" destOrd="0" parTransId="{13F7FB31-4DBD-498C-9586-B76F8018F371}" sibTransId="{694DE2A3-1585-4757-9F78-72A73E1D01B1}"/>
    <dgm:cxn modelId="{8F377587-C162-4480-8105-7EBBAB91B135}" type="presParOf" srcId="{8122CAC4-CD29-4D2B-AE2D-A74CD90F4F0F}" destId="{B91F40CA-F20A-4A9F-990B-1C3C0FB27629}" srcOrd="0" destOrd="0" presId="urn:microsoft.com/office/officeart/2005/8/layout/pyramid1"/>
    <dgm:cxn modelId="{B44B5D5A-923C-4292-BCF2-56707300B9FA}" type="presParOf" srcId="{B91F40CA-F20A-4A9F-990B-1C3C0FB27629}" destId="{EAB77E01-7CC1-49AA-AFC3-05254B78CE91}" srcOrd="0" destOrd="0" presId="urn:microsoft.com/office/officeart/2005/8/layout/pyramid1"/>
    <dgm:cxn modelId="{0809154C-4ABC-4338-A75E-A49DA4B7839E}" type="presParOf" srcId="{B91F40CA-F20A-4A9F-990B-1C3C0FB27629}" destId="{63A6E180-6DDD-41B3-B170-764842F00B9B}" srcOrd="1" destOrd="0" presId="urn:microsoft.com/office/officeart/2005/8/layout/pyramid1"/>
    <dgm:cxn modelId="{BA4055C4-ED77-402D-A0D2-E30A7AF1F1C6}" type="presParOf" srcId="{8122CAC4-CD29-4D2B-AE2D-A74CD90F4F0F}" destId="{7D7D285F-BA84-47E1-98E5-6FAE8FFD7DA8}" srcOrd="1" destOrd="0" presId="urn:microsoft.com/office/officeart/2005/8/layout/pyramid1"/>
    <dgm:cxn modelId="{3BFAEC5D-9FF2-47F8-8348-72113300DA94}" type="presParOf" srcId="{7D7D285F-BA84-47E1-98E5-6FAE8FFD7DA8}" destId="{CA4AEBA1-B854-4363-B683-4988A14D6322}" srcOrd="0" destOrd="0" presId="urn:microsoft.com/office/officeart/2005/8/layout/pyramid1"/>
    <dgm:cxn modelId="{1D93E5CB-52DF-4490-B227-4FE9AFEBF9C5}" type="presParOf" srcId="{7D7D285F-BA84-47E1-98E5-6FAE8FFD7DA8}" destId="{E41CD7F4-D921-424E-B970-1A1DC5A520C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AB77E01-7CC1-49AA-AFC3-05254B78CE91}">
      <dsp:nvSpPr>
        <dsp:cNvPr id="0" name=""/>
        <dsp:cNvSpPr/>
      </dsp:nvSpPr>
      <dsp:spPr>
        <a:xfrm>
          <a:off x="1035851" y="0"/>
          <a:ext cx="2071701" cy="1551785"/>
        </a:xfrm>
        <a:prstGeom prst="trapezoid">
          <a:avLst>
            <a:gd name="adj" fmla="val 6675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b="1" kern="1200" dirty="0" err="1" smtClean="0">
              <a:latin typeface="Comic Sans MS" pitchFamily="66" charset="0"/>
            </a:rPr>
            <a:t>m</a:t>
          </a:r>
          <a:r>
            <a:rPr lang="cs-CZ" sz="3200" b="1" kern="1200" dirty="0" err="1" smtClean="0">
              <a:latin typeface="Comic Sans MS" pitchFamily="66" charset="0"/>
            </a:rPr>
            <a:t>A</a:t>
          </a:r>
          <a:endParaRPr lang="cs-CZ" sz="5400" b="1" kern="1200" dirty="0">
            <a:latin typeface="Comic Sans MS" pitchFamily="66" charset="0"/>
          </a:endParaRPr>
        </a:p>
      </dsp:txBody>
      <dsp:txXfrm>
        <a:off x="1035851" y="0"/>
        <a:ext cx="2071701" cy="1551785"/>
      </dsp:txXfrm>
    </dsp:sp>
    <dsp:sp modelId="{CA4AEBA1-B854-4363-B683-4988A14D6322}">
      <dsp:nvSpPr>
        <dsp:cNvPr id="0" name=""/>
        <dsp:cNvSpPr/>
      </dsp:nvSpPr>
      <dsp:spPr>
        <a:xfrm>
          <a:off x="0" y="1551785"/>
          <a:ext cx="4143403" cy="1551785"/>
        </a:xfrm>
        <a:prstGeom prst="trapezoid">
          <a:avLst>
            <a:gd name="adj" fmla="val 6675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b="1" kern="1200" dirty="0" err="1" smtClean="0">
              <a:latin typeface="Comic Sans MS" pitchFamily="66" charset="0"/>
            </a:rPr>
            <a:t>w</a:t>
          </a:r>
          <a:r>
            <a:rPr lang="cs-CZ" sz="3200" b="1" kern="1200" dirty="0" err="1" smtClean="0">
              <a:latin typeface="Comic Sans MS" pitchFamily="66" charset="0"/>
            </a:rPr>
            <a:t>A</a:t>
          </a:r>
          <a:r>
            <a:rPr lang="cs-CZ" sz="5400" b="1" kern="1200" dirty="0" smtClean="0">
              <a:latin typeface="Comic Sans MS" pitchFamily="66" charset="0"/>
            </a:rPr>
            <a:t> . m</a:t>
          </a:r>
          <a:endParaRPr lang="cs-CZ" sz="5400" b="1" kern="1200" dirty="0">
            <a:latin typeface="Comic Sans MS" pitchFamily="66" charset="0"/>
          </a:endParaRPr>
        </a:p>
      </dsp:txBody>
      <dsp:txXfrm>
        <a:off x="725095" y="1551785"/>
        <a:ext cx="2693212" cy="15517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5213E-B80C-46E5-8FD6-4D4A9FF24C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cover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A2262-49AB-4ADB-B8C7-1FB5921BC8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cover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8809E-FD5E-4415-971A-237762533A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cover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5EB4FA-CD51-464B-A93B-4ADDE49DB9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cover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E3B9D3-9DEA-4331-B69C-D8D357ACCA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cover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E8388-D94F-4A07-A2A6-1CE0BE74EF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cover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CF4C6-C965-4022-BBDC-95D3DEFE4A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cover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5E8AC5-6464-42A4-B24A-79F55BD8F8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cover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54B52-F7F0-469F-B963-F9C16EA411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cover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F4FF4-7B90-4A75-9F16-A3EDB24D61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cover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812A46-F72F-4EA6-8173-843F01B377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cover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4FABE1-0FA0-4290-BA17-0DBC1BB686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cover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8A72CE0-BACB-4CF6-AD5E-323C376D12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ransition spd="med">
    <p:cover dir="l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755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8364"/>
                <a:gridCol w="5062476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Projekt: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Číslo projektu: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Autor: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Mgr. Alena </a:t>
                      </a:r>
                      <a:r>
                        <a:rPr lang="cs-CZ" b="1" dirty="0" err="1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Přibíková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Číslo DUM: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Ch8 - 3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Datum ověření ve výuce: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14.</a:t>
                      </a:r>
                      <a:r>
                        <a:rPr lang="cs-CZ" b="1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 10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. 2010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Ročník: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8.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Vzdělávací oblast: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Člověk a příroda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Vzdělávací obor: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Chemie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Tematický okruh: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Většina</a:t>
                      </a:r>
                      <a:r>
                        <a:rPr lang="cs-CZ" b="1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 látek kolem nás jsou směsi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Téma: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Hmotnostní</a:t>
                      </a:r>
                      <a:r>
                        <a:rPr lang="cs-CZ" b="1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 zlomek</a:t>
                      </a:r>
                      <a:endParaRPr lang="cs-CZ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ver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Anotace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V úvodní části prezentace je formou výkladu zaveden hmotnostní zlomek</a:t>
            </a:r>
          </a:p>
          <a:p>
            <a:r>
              <a:rPr lang="cs-CZ" dirty="0" smtClean="0">
                <a:latin typeface="Comic Sans MS" pitchFamily="66" charset="0"/>
              </a:rPr>
              <a:t>Následuje několik typových příkladů </a:t>
            </a:r>
            <a:r>
              <a:rPr lang="cs-CZ" dirty="0" smtClean="0">
                <a:latin typeface="Comic Sans MS" pitchFamily="66" charset="0"/>
              </a:rPr>
              <a:t>                 s </a:t>
            </a:r>
            <a:r>
              <a:rPr lang="cs-CZ" dirty="0" smtClean="0">
                <a:latin typeface="Comic Sans MS" pitchFamily="66" charset="0"/>
              </a:rPr>
              <a:t>postupem řešení</a:t>
            </a:r>
          </a:p>
          <a:p>
            <a:r>
              <a:rPr lang="cs-CZ" dirty="0" smtClean="0">
                <a:latin typeface="Comic Sans MS" pitchFamily="66" charset="0"/>
              </a:rPr>
              <a:t>V závěrečné části je zařazena samostatná práce na procvičení vzorce</a:t>
            </a:r>
          </a:p>
          <a:p>
            <a:r>
              <a:rPr lang="cs-CZ" dirty="0" smtClean="0">
                <a:latin typeface="Comic Sans MS" pitchFamily="66" charset="0"/>
              </a:rPr>
              <a:t>Je možné tabulku pro žáky předem vytisknout</a:t>
            </a: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cover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6600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Chemické výpočty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827088" y="1773238"/>
            <a:ext cx="7416800" cy="1150937"/>
          </a:xfrm>
        </p:spPr>
        <p:txBody>
          <a:bodyPr/>
          <a:lstStyle/>
          <a:p>
            <a:pPr marL="0" indent="0" algn="ctr" eaLnBrk="1" hangingPunct="1">
              <a:buFontTx/>
              <a:buNone/>
              <a:defRPr/>
            </a:pPr>
            <a:r>
              <a:rPr lang="cs-CZ" sz="4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Hmotnostní zlomek</a:t>
            </a:r>
          </a:p>
        </p:txBody>
      </p:sp>
      <p:pic>
        <p:nvPicPr>
          <p:cNvPr id="2052" name="Picture 4" descr="che1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78200" y="2708275"/>
            <a:ext cx="1681163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Hmotnostní zlomek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040312"/>
          </a:xfrm>
        </p:spPr>
        <p:txBody>
          <a:bodyPr/>
          <a:lstStyle/>
          <a:p>
            <a:pPr eaLnBrk="1" hangingPunct="1"/>
            <a:r>
              <a:rPr lang="cs-CZ" sz="3600" b="1" dirty="0" smtClean="0">
                <a:latin typeface="Comic Sans MS" pitchFamily="66" charset="0"/>
              </a:rPr>
              <a:t>Udává zastoupení jednotlivých látek v roztoku</a:t>
            </a:r>
          </a:p>
          <a:p>
            <a:pPr eaLnBrk="1" hangingPunct="1">
              <a:buFontTx/>
              <a:buNone/>
            </a:pPr>
            <a:r>
              <a:rPr lang="cs-CZ" sz="3600" b="1" u="sng" dirty="0" smtClean="0">
                <a:latin typeface="Comic Sans MS" pitchFamily="66" charset="0"/>
              </a:rPr>
              <a:t>Vyjadřuje se</a:t>
            </a:r>
          </a:p>
          <a:p>
            <a:pPr eaLnBrk="1" hangingPunct="1"/>
            <a:r>
              <a:rPr lang="cs-CZ" sz="3600" b="1" dirty="0" smtClean="0">
                <a:latin typeface="Comic Sans MS" pitchFamily="66" charset="0"/>
              </a:rPr>
              <a:t>Zlomkem</a:t>
            </a:r>
          </a:p>
          <a:p>
            <a:pPr eaLnBrk="1" hangingPunct="1"/>
            <a:r>
              <a:rPr lang="cs-CZ" sz="3600" b="1" dirty="0" smtClean="0">
                <a:latin typeface="Comic Sans MS" pitchFamily="66" charset="0"/>
              </a:rPr>
              <a:t>V procentech</a:t>
            </a:r>
          </a:p>
          <a:p>
            <a:pPr eaLnBrk="1" hangingPunct="1"/>
            <a:r>
              <a:rPr lang="cs-CZ" sz="3600" b="1" dirty="0" smtClean="0">
                <a:latin typeface="Comic Sans MS" pitchFamily="66" charset="0"/>
              </a:rPr>
              <a:t>Desetinným číslem</a:t>
            </a:r>
          </a:p>
          <a:p>
            <a:pPr algn="r" eaLnBrk="1" hangingPunct="1">
              <a:buFontTx/>
              <a:buNone/>
            </a:pPr>
            <a:r>
              <a:rPr lang="cs-CZ" sz="3600" b="1" dirty="0" smtClean="0">
                <a:latin typeface="Comic Sans MS" pitchFamily="66" charset="0"/>
              </a:rPr>
              <a:t>Roztok = rozpouštědlo + rozpuštěná                 látka</a:t>
            </a:r>
          </a:p>
          <a:p>
            <a:pPr eaLnBrk="1" hangingPunct="1"/>
            <a:endParaRPr lang="cs-CZ" sz="3600" b="1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2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2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2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2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2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Hmotnostní zlomek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259263" cy="4525963"/>
          </a:xfrm>
        </p:spPr>
        <p:txBody>
          <a:bodyPr/>
          <a:lstStyle/>
          <a:p>
            <a:pPr eaLnBrk="1" hangingPunct="1"/>
            <a:r>
              <a:rPr lang="cs-CZ" sz="3600" b="1" smtClean="0">
                <a:latin typeface="Comic Sans MS" pitchFamily="66" charset="0"/>
              </a:rPr>
              <a:t>Označuje se w</a:t>
            </a:r>
            <a:r>
              <a:rPr lang="cs-CZ" sz="1800" b="1" smtClean="0">
                <a:latin typeface="Comic Sans MS" pitchFamily="66" charset="0"/>
              </a:rPr>
              <a:t>A</a:t>
            </a:r>
            <a:endParaRPr lang="cs-CZ" sz="3600" b="1" smtClean="0">
              <a:latin typeface="Comic Sans MS" pitchFamily="66" charset="0"/>
            </a:endParaRPr>
          </a:p>
          <a:p>
            <a:pPr eaLnBrk="1" hangingPunct="1"/>
            <a:r>
              <a:rPr lang="cs-CZ" sz="3600" b="1" smtClean="0">
                <a:latin typeface="Comic Sans MS" pitchFamily="66" charset="0"/>
              </a:rPr>
              <a:t>Je bezrozměrná veličina</a:t>
            </a:r>
          </a:p>
          <a:p>
            <a:pPr eaLnBrk="1" hangingPunct="1"/>
            <a:r>
              <a:rPr lang="cs-CZ" sz="3600" b="1" smtClean="0">
                <a:latin typeface="Comic Sans MS" pitchFamily="66" charset="0"/>
              </a:rPr>
              <a:t>m – hmotnost celého roztoku</a:t>
            </a:r>
          </a:p>
          <a:p>
            <a:pPr eaLnBrk="1" hangingPunct="1"/>
            <a:r>
              <a:rPr lang="cs-CZ" sz="3600" b="1" smtClean="0">
                <a:latin typeface="Comic Sans MS" pitchFamily="66" charset="0"/>
              </a:rPr>
              <a:t>m</a:t>
            </a:r>
            <a:r>
              <a:rPr lang="cs-CZ" sz="1800" b="1" smtClean="0">
                <a:latin typeface="Comic Sans MS" pitchFamily="66" charset="0"/>
              </a:rPr>
              <a:t>A</a:t>
            </a:r>
            <a:r>
              <a:rPr lang="cs-CZ" sz="3600" b="1" smtClean="0">
                <a:latin typeface="Comic Sans MS" pitchFamily="66" charset="0"/>
              </a:rPr>
              <a:t> – hmotnost rozpuštěné látky</a:t>
            </a:r>
          </a:p>
          <a:p>
            <a:pPr eaLnBrk="1" hangingPunct="1"/>
            <a:endParaRPr lang="cs-CZ" sz="3600" b="1" smtClean="0">
              <a:latin typeface="Comic Sans MS" pitchFamily="66" charset="0"/>
            </a:endParaRPr>
          </a:p>
        </p:txBody>
      </p:sp>
      <p:sp>
        <p:nvSpPr>
          <p:cNvPr id="4100" name="Rectangle 11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graphicFrame>
        <p:nvGraphicFramePr>
          <p:cNvPr id="7" name="Diagram 6"/>
          <p:cNvGraphicFramePr/>
          <p:nvPr/>
        </p:nvGraphicFramePr>
        <p:xfrm>
          <a:off x="4714876" y="2571744"/>
          <a:ext cx="4143404" cy="310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  <p:bldGraphic spid="7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713788" cy="2001837"/>
          </a:xfrm>
          <a:solidFill>
            <a:srgbClr val="FFCC00">
              <a:alpha val="50980"/>
            </a:srgbClr>
          </a:solidFill>
        </p:spPr>
        <p:txBody>
          <a:bodyPr/>
          <a:lstStyle/>
          <a:p>
            <a:pPr algn="l" eaLnBrk="1" hangingPunct="1"/>
            <a:r>
              <a:rPr lang="cs-CZ" sz="3600" b="1" smtClean="0">
                <a:latin typeface="Comic Sans MS" pitchFamily="66" charset="0"/>
              </a:rPr>
              <a:t>Vypočítej hmotnostní zlomek kuchyňské soli v roztoku, který obsahuje 5 g kuchyňské soli a 95 g vody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349500"/>
            <a:ext cx="8686800" cy="4248150"/>
          </a:xfrm>
        </p:spPr>
        <p:txBody>
          <a:bodyPr/>
          <a:lstStyle/>
          <a:p>
            <a:pPr eaLnBrk="1" hangingPunct="1"/>
            <a:r>
              <a:rPr lang="cs-CZ" sz="3600" b="1" dirty="0" err="1" smtClean="0">
                <a:latin typeface="Comic Sans MS" pitchFamily="66" charset="0"/>
              </a:rPr>
              <a:t>m</a:t>
            </a:r>
            <a:r>
              <a:rPr lang="cs-CZ" sz="1800" b="1" dirty="0" err="1" smtClean="0">
                <a:latin typeface="Comic Sans MS" pitchFamily="66" charset="0"/>
              </a:rPr>
              <a:t>A</a:t>
            </a:r>
            <a:r>
              <a:rPr lang="cs-CZ" sz="3600" b="1" dirty="0" smtClean="0">
                <a:latin typeface="Comic Sans MS" pitchFamily="66" charset="0"/>
              </a:rPr>
              <a:t> = 5 g (kuchyňská sůl)</a:t>
            </a:r>
          </a:p>
          <a:p>
            <a:pPr eaLnBrk="1" hangingPunct="1"/>
            <a:r>
              <a:rPr lang="cs-CZ" sz="3600" b="1" dirty="0" smtClean="0">
                <a:latin typeface="Comic Sans MS" pitchFamily="66" charset="0"/>
              </a:rPr>
              <a:t>m = 5 g + 95 g = 100 g (sůl+voda)</a:t>
            </a:r>
          </a:p>
          <a:p>
            <a:pPr eaLnBrk="1" hangingPunct="1"/>
            <a:r>
              <a:rPr lang="cs-CZ" sz="3600" b="1" u="sng" dirty="0" err="1" smtClean="0">
                <a:latin typeface="Comic Sans MS" pitchFamily="66" charset="0"/>
              </a:rPr>
              <a:t>w</a:t>
            </a:r>
            <a:r>
              <a:rPr lang="cs-CZ" sz="1800" b="1" u="sng" dirty="0" err="1" smtClean="0">
                <a:latin typeface="Comic Sans MS" pitchFamily="66" charset="0"/>
              </a:rPr>
              <a:t>A</a:t>
            </a:r>
            <a:r>
              <a:rPr lang="cs-CZ" sz="3600" b="1" u="sng" dirty="0" smtClean="0">
                <a:latin typeface="Comic Sans MS" pitchFamily="66" charset="0"/>
              </a:rPr>
              <a:t> = ?</a:t>
            </a:r>
          </a:p>
          <a:p>
            <a:pPr eaLnBrk="1" hangingPunct="1"/>
            <a:r>
              <a:rPr lang="cs-CZ" sz="3600" b="1" dirty="0" err="1" smtClean="0">
                <a:latin typeface="Comic Sans MS" pitchFamily="66" charset="0"/>
              </a:rPr>
              <a:t>w</a:t>
            </a:r>
            <a:r>
              <a:rPr lang="cs-CZ" sz="1800" b="1" dirty="0" err="1" smtClean="0">
                <a:latin typeface="Comic Sans MS" pitchFamily="66" charset="0"/>
              </a:rPr>
              <a:t>A</a:t>
            </a:r>
            <a:r>
              <a:rPr lang="cs-CZ" sz="3600" b="1" dirty="0" smtClean="0">
                <a:latin typeface="Comic Sans MS" pitchFamily="66" charset="0"/>
              </a:rPr>
              <a:t> = </a:t>
            </a:r>
            <a:r>
              <a:rPr lang="cs-CZ" sz="3600" b="1" dirty="0" err="1" smtClean="0">
                <a:latin typeface="Comic Sans MS" pitchFamily="66" charset="0"/>
              </a:rPr>
              <a:t>m</a:t>
            </a:r>
            <a:r>
              <a:rPr lang="cs-CZ" sz="1800" b="1" dirty="0" err="1" smtClean="0">
                <a:latin typeface="Comic Sans MS" pitchFamily="66" charset="0"/>
              </a:rPr>
              <a:t>A</a:t>
            </a:r>
            <a:r>
              <a:rPr lang="cs-CZ" sz="3600" b="1" dirty="0" smtClean="0">
                <a:latin typeface="Comic Sans MS" pitchFamily="66" charset="0"/>
              </a:rPr>
              <a:t> : m</a:t>
            </a:r>
          </a:p>
          <a:p>
            <a:pPr eaLnBrk="1" hangingPunct="1"/>
            <a:r>
              <a:rPr lang="cs-CZ" sz="3600" b="1" dirty="0" err="1" smtClean="0">
                <a:latin typeface="Comic Sans MS" pitchFamily="66" charset="0"/>
              </a:rPr>
              <a:t>w</a:t>
            </a:r>
            <a:r>
              <a:rPr lang="cs-CZ" sz="1800" b="1" dirty="0" err="1" smtClean="0">
                <a:latin typeface="Comic Sans MS" pitchFamily="66" charset="0"/>
              </a:rPr>
              <a:t>A</a:t>
            </a:r>
            <a:r>
              <a:rPr lang="cs-CZ" sz="3600" b="1" dirty="0" smtClean="0">
                <a:latin typeface="Comic Sans MS" pitchFamily="66" charset="0"/>
              </a:rPr>
              <a:t> = 5 g : 100 g</a:t>
            </a:r>
          </a:p>
          <a:p>
            <a:pPr eaLnBrk="1" hangingPunct="1"/>
            <a:r>
              <a:rPr lang="cs-CZ" sz="3600" b="1" u="sng" dirty="0" err="1" smtClean="0">
                <a:latin typeface="Comic Sans MS" pitchFamily="66" charset="0"/>
              </a:rPr>
              <a:t>w</a:t>
            </a:r>
            <a:r>
              <a:rPr lang="cs-CZ" sz="1800" b="1" u="sng" dirty="0" err="1" smtClean="0">
                <a:latin typeface="Comic Sans MS" pitchFamily="66" charset="0"/>
              </a:rPr>
              <a:t>A</a:t>
            </a:r>
            <a:r>
              <a:rPr lang="cs-CZ" sz="3600" b="1" u="sng" dirty="0" smtClean="0">
                <a:latin typeface="Comic Sans MS" pitchFamily="66" charset="0"/>
              </a:rPr>
              <a:t> = 0,05 = 5 %</a:t>
            </a:r>
          </a:p>
          <a:p>
            <a:pPr eaLnBrk="1" hangingPunct="1"/>
            <a:r>
              <a:rPr lang="cs-CZ" sz="3600" b="1" dirty="0" smtClean="0">
                <a:latin typeface="Comic Sans MS" pitchFamily="66" charset="0"/>
              </a:rPr>
              <a:t>Hmotnostní zlomek je 5 </a:t>
            </a:r>
            <a:r>
              <a:rPr lang="cs-CZ" sz="3600" b="1" dirty="0" smtClean="0">
                <a:latin typeface="Comic Sans MS" pitchFamily="66" charset="0"/>
              </a:rPr>
              <a:t>%.</a:t>
            </a:r>
            <a:endParaRPr lang="cs-CZ" sz="3600" b="1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425575"/>
          </a:xfrm>
          <a:solidFill>
            <a:srgbClr val="FF99CC">
              <a:alpha val="56862"/>
            </a:srgbClr>
          </a:solidFill>
        </p:spPr>
        <p:txBody>
          <a:bodyPr/>
          <a:lstStyle/>
          <a:p>
            <a:pPr eaLnBrk="1" hangingPunct="1"/>
            <a:r>
              <a:rPr lang="cs-CZ" sz="3600" b="1" smtClean="0">
                <a:latin typeface="Comic Sans MS" pitchFamily="66" charset="0"/>
              </a:rPr>
              <a:t>Kolik g cukru je rozpuštěno v 250 g 8 % roztoku?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16113"/>
            <a:ext cx="8686800" cy="4752975"/>
          </a:xfrm>
        </p:spPr>
        <p:txBody>
          <a:bodyPr/>
          <a:lstStyle/>
          <a:p>
            <a:pPr eaLnBrk="1" hangingPunct="1"/>
            <a:r>
              <a:rPr lang="cs-CZ" sz="3600" b="1" dirty="0" smtClean="0">
                <a:latin typeface="Comic Sans MS" pitchFamily="66" charset="0"/>
              </a:rPr>
              <a:t>m = 250 g (cukr + voda)</a:t>
            </a:r>
          </a:p>
          <a:p>
            <a:pPr eaLnBrk="1" hangingPunct="1"/>
            <a:r>
              <a:rPr lang="cs-CZ" b="1" dirty="0" err="1" smtClean="0">
                <a:latin typeface="Comic Sans MS" pitchFamily="66" charset="0"/>
              </a:rPr>
              <a:t>w</a:t>
            </a:r>
            <a:r>
              <a:rPr lang="cs-CZ" sz="1800" b="1" dirty="0" err="1" smtClean="0">
                <a:latin typeface="Comic Sans MS" pitchFamily="66" charset="0"/>
              </a:rPr>
              <a:t>A</a:t>
            </a:r>
            <a:r>
              <a:rPr lang="cs-CZ" sz="3600" b="1" dirty="0" smtClean="0">
                <a:latin typeface="Comic Sans MS" pitchFamily="66" charset="0"/>
              </a:rPr>
              <a:t> = 8 % = 0,08</a:t>
            </a:r>
          </a:p>
          <a:p>
            <a:pPr eaLnBrk="1" hangingPunct="1"/>
            <a:r>
              <a:rPr lang="cs-CZ" sz="3600" b="1" u="sng" dirty="0" err="1" smtClean="0">
                <a:latin typeface="Comic Sans MS" pitchFamily="66" charset="0"/>
              </a:rPr>
              <a:t>m</a:t>
            </a:r>
            <a:r>
              <a:rPr lang="cs-CZ" sz="1800" b="1" u="sng" dirty="0" err="1" smtClean="0">
                <a:latin typeface="Comic Sans MS" pitchFamily="66" charset="0"/>
              </a:rPr>
              <a:t>A</a:t>
            </a:r>
            <a:r>
              <a:rPr lang="cs-CZ" sz="3600" b="1" u="sng" dirty="0" smtClean="0">
                <a:latin typeface="Comic Sans MS" pitchFamily="66" charset="0"/>
              </a:rPr>
              <a:t> = ? (cukr)</a:t>
            </a:r>
          </a:p>
          <a:p>
            <a:pPr eaLnBrk="1" hangingPunct="1"/>
            <a:r>
              <a:rPr lang="cs-CZ" sz="3600" b="1" dirty="0" err="1" smtClean="0">
                <a:latin typeface="Comic Sans MS" pitchFamily="66" charset="0"/>
              </a:rPr>
              <a:t>m</a:t>
            </a:r>
            <a:r>
              <a:rPr lang="cs-CZ" sz="1800" b="1" dirty="0" err="1" smtClean="0">
                <a:latin typeface="Comic Sans MS" pitchFamily="66" charset="0"/>
              </a:rPr>
              <a:t>A</a:t>
            </a:r>
            <a:r>
              <a:rPr lang="cs-CZ" sz="3600" b="1" dirty="0" smtClean="0">
                <a:latin typeface="Comic Sans MS" pitchFamily="66" charset="0"/>
              </a:rPr>
              <a:t> = </a:t>
            </a:r>
            <a:r>
              <a:rPr lang="cs-CZ" sz="3600" b="1" dirty="0" err="1" smtClean="0">
                <a:latin typeface="Comic Sans MS" pitchFamily="66" charset="0"/>
              </a:rPr>
              <a:t>w</a:t>
            </a:r>
            <a:r>
              <a:rPr lang="cs-CZ" sz="1800" b="1" dirty="0" err="1" smtClean="0">
                <a:latin typeface="Comic Sans MS" pitchFamily="66" charset="0"/>
              </a:rPr>
              <a:t>A</a:t>
            </a:r>
            <a:r>
              <a:rPr lang="cs-CZ" sz="3600" b="1" dirty="0" smtClean="0">
                <a:latin typeface="Comic Sans MS" pitchFamily="66" charset="0"/>
              </a:rPr>
              <a:t> . m</a:t>
            </a:r>
          </a:p>
          <a:p>
            <a:pPr eaLnBrk="1" hangingPunct="1"/>
            <a:r>
              <a:rPr lang="cs-CZ" sz="3600" b="1" dirty="0" err="1" smtClean="0">
                <a:latin typeface="Comic Sans MS" pitchFamily="66" charset="0"/>
              </a:rPr>
              <a:t>m</a:t>
            </a:r>
            <a:r>
              <a:rPr lang="cs-CZ" sz="1800" b="1" dirty="0" err="1" smtClean="0">
                <a:latin typeface="Comic Sans MS" pitchFamily="66" charset="0"/>
              </a:rPr>
              <a:t>A</a:t>
            </a:r>
            <a:r>
              <a:rPr lang="cs-CZ" sz="3600" b="1" dirty="0" smtClean="0">
                <a:latin typeface="Comic Sans MS" pitchFamily="66" charset="0"/>
              </a:rPr>
              <a:t> = 0,08 . 250 g</a:t>
            </a:r>
          </a:p>
          <a:p>
            <a:pPr eaLnBrk="1" hangingPunct="1"/>
            <a:r>
              <a:rPr lang="cs-CZ" sz="3600" b="1" u="sng" dirty="0" err="1" smtClean="0">
                <a:latin typeface="Comic Sans MS" pitchFamily="66" charset="0"/>
              </a:rPr>
              <a:t>m</a:t>
            </a:r>
            <a:r>
              <a:rPr lang="cs-CZ" sz="1800" b="1" u="sng" dirty="0" err="1" smtClean="0">
                <a:latin typeface="Comic Sans MS" pitchFamily="66" charset="0"/>
              </a:rPr>
              <a:t>A</a:t>
            </a:r>
            <a:r>
              <a:rPr lang="cs-CZ" sz="3600" b="1" u="sng" dirty="0" smtClean="0">
                <a:latin typeface="Comic Sans MS" pitchFamily="66" charset="0"/>
              </a:rPr>
              <a:t> = 20 g</a:t>
            </a:r>
          </a:p>
          <a:p>
            <a:pPr eaLnBrk="1" hangingPunct="1"/>
            <a:r>
              <a:rPr lang="cs-CZ" sz="3600" b="1" dirty="0" smtClean="0">
                <a:latin typeface="Comic Sans MS" pitchFamily="66" charset="0"/>
              </a:rPr>
              <a:t>V roztoku je rozpuštěno 20 g </a:t>
            </a:r>
            <a:r>
              <a:rPr lang="cs-CZ" sz="3600" b="1" dirty="0" smtClean="0">
                <a:latin typeface="Comic Sans MS" pitchFamily="66" charset="0"/>
              </a:rPr>
              <a:t>cukru.</a:t>
            </a:r>
            <a:endParaRPr lang="cs-CZ" sz="3600" b="1" dirty="0" smtClean="0">
              <a:latin typeface="Comic Sans MS" pitchFamily="66" charset="0"/>
            </a:endParaRPr>
          </a:p>
          <a:p>
            <a:pPr eaLnBrk="1" hangingPunct="1"/>
            <a:endParaRPr lang="cs-CZ" sz="3600" b="1" u="sng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  <p:bldP spid="1638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0"/>
            <a:ext cx="8640763" cy="1844675"/>
          </a:xfrm>
          <a:solidFill>
            <a:srgbClr val="99CCFF">
              <a:alpha val="52156"/>
            </a:srgbClr>
          </a:solidFill>
        </p:spPr>
        <p:txBody>
          <a:bodyPr/>
          <a:lstStyle/>
          <a:p>
            <a:pPr eaLnBrk="1" hangingPunct="1"/>
            <a:r>
              <a:rPr lang="cs-CZ" sz="3200" b="1" smtClean="0">
                <a:latin typeface="Comic Sans MS" pitchFamily="66" charset="0"/>
              </a:rPr>
              <a:t>Kolik gramů peroxidu vodíku a kolik g vody  je potřeba k přípravě 200 g 3 % roztoku peroxidu vodíku ?</a:t>
            </a:r>
            <a:br>
              <a:rPr lang="cs-CZ" sz="3200" b="1" smtClean="0">
                <a:latin typeface="Comic Sans MS" pitchFamily="66" charset="0"/>
              </a:rPr>
            </a:br>
            <a:r>
              <a:rPr lang="cs-CZ" sz="3200" b="1" smtClean="0">
                <a:latin typeface="Comic Sans MS" pitchFamily="66" charset="0"/>
              </a:rPr>
              <a:t>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89138"/>
            <a:ext cx="8218487" cy="48688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3600" b="1" dirty="0" smtClean="0">
                <a:latin typeface="Comic Sans MS" pitchFamily="66" charset="0"/>
              </a:rPr>
              <a:t>m = 200 g (peroxid vodíku+voda)</a:t>
            </a:r>
          </a:p>
          <a:p>
            <a:pPr eaLnBrk="1" hangingPunct="1">
              <a:lnSpc>
                <a:spcPct val="90000"/>
              </a:lnSpc>
            </a:pPr>
            <a:r>
              <a:rPr lang="cs-CZ" sz="3600" b="1" dirty="0" err="1" smtClean="0">
                <a:latin typeface="Comic Sans MS" pitchFamily="66" charset="0"/>
              </a:rPr>
              <a:t>w</a:t>
            </a:r>
            <a:r>
              <a:rPr lang="cs-CZ" sz="1800" b="1" dirty="0" err="1" smtClean="0">
                <a:latin typeface="Comic Sans MS" pitchFamily="66" charset="0"/>
              </a:rPr>
              <a:t>A</a:t>
            </a:r>
            <a:r>
              <a:rPr lang="cs-CZ" sz="3600" b="1" dirty="0" smtClean="0">
                <a:latin typeface="Comic Sans MS" pitchFamily="66" charset="0"/>
              </a:rPr>
              <a:t> = 3 % = 0,03</a:t>
            </a:r>
          </a:p>
          <a:p>
            <a:pPr eaLnBrk="1" hangingPunct="1">
              <a:lnSpc>
                <a:spcPct val="90000"/>
              </a:lnSpc>
            </a:pPr>
            <a:r>
              <a:rPr lang="cs-CZ" sz="3600" b="1" u="sng" dirty="0" err="1" smtClean="0">
                <a:latin typeface="Comic Sans MS" pitchFamily="66" charset="0"/>
              </a:rPr>
              <a:t>m</a:t>
            </a:r>
            <a:r>
              <a:rPr lang="cs-CZ" sz="1800" b="1" u="sng" dirty="0" err="1" smtClean="0">
                <a:latin typeface="Comic Sans MS" pitchFamily="66" charset="0"/>
              </a:rPr>
              <a:t>A</a:t>
            </a:r>
            <a:r>
              <a:rPr lang="cs-CZ" sz="1800" b="1" u="sng" dirty="0" smtClean="0">
                <a:latin typeface="Comic Sans MS" pitchFamily="66" charset="0"/>
              </a:rPr>
              <a:t> </a:t>
            </a:r>
            <a:r>
              <a:rPr lang="cs-CZ" sz="3600" b="1" u="sng" dirty="0" smtClean="0">
                <a:latin typeface="Comic Sans MS" pitchFamily="66" charset="0"/>
              </a:rPr>
              <a:t>= ? (peroxid vodíku)</a:t>
            </a:r>
          </a:p>
          <a:p>
            <a:pPr eaLnBrk="1" hangingPunct="1">
              <a:lnSpc>
                <a:spcPct val="90000"/>
              </a:lnSpc>
            </a:pPr>
            <a:r>
              <a:rPr lang="cs-CZ" sz="3600" b="1" dirty="0" err="1" smtClean="0">
                <a:latin typeface="Comic Sans MS" pitchFamily="66" charset="0"/>
              </a:rPr>
              <a:t>m</a:t>
            </a:r>
            <a:r>
              <a:rPr lang="cs-CZ" sz="1800" b="1" dirty="0" err="1" smtClean="0">
                <a:latin typeface="Comic Sans MS" pitchFamily="66" charset="0"/>
              </a:rPr>
              <a:t>A</a:t>
            </a:r>
            <a:r>
              <a:rPr lang="cs-CZ" sz="3600" b="1" dirty="0" smtClean="0">
                <a:latin typeface="Comic Sans MS" pitchFamily="66" charset="0"/>
              </a:rPr>
              <a:t>= </a:t>
            </a:r>
            <a:r>
              <a:rPr lang="cs-CZ" sz="3600" b="1" dirty="0" err="1" smtClean="0">
                <a:latin typeface="Comic Sans MS" pitchFamily="66" charset="0"/>
              </a:rPr>
              <a:t>w</a:t>
            </a:r>
            <a:r>
              <a:rPr lang="cs-CZ" sz="1800" b="1" dirty="0" err="1" smtClean="0">
                <a:latin typeface="Comic Sans MS" pitchFamily="66" charset="0"/>
              </a:rPr>
              <a:t>A</a:t>
            </a:r>
            <a:r>
              <a:rPr lang="cs-CZ" sz="3600" b="1" dirty="0" smtClean="0">
                <a:latin typeface="Comic Sans MS" pitchFamily="66" charset="0"/>
              </a:rPr>
              <a:t> . m</a:t>
            </a:r>
          </a:p>
          <a:p>
            <a:pPr eaLnBrk="1" hangingPunct="1">
              <a:lnSpc>
                <a:spcPct val="90000"/>
              </a:lnSpc>
            </a:pPr>
            <a:r>
              <a:rPr lang="cs-CZ" sz="3600" b="1" dirty="0" err="1" smtClean="0">
                <a:latin typeface="Comic Sans MS" pitchFamily="66" charset="0"/>
              </a:rPr>
              <a:t>m</a:t>
            </a:r>
            <a:r>
              <a:rPr lang="cs-CZ" sz="1800" b="1" dirty="0" err="1" smtClean="0">
                <a:latin typeface="Comic Sans MS" pitchFamily="66" charset="0"/>
              </a:rPr>
              <a:t>A</a:t>
            </a:r>
            <a:r>
              <a:rPr lang="cs-CZ" sz="3600" b="1" dirty="0" smtClean="0">
                <a:latin typeface="Comic Sans MS" pitchFamily="66" charset="0"/>
              </a:rPr>
              <a:t> = 0,03 . 200 g</a:t>
            </a:r>
          </a:p>
          <a:p>
            <a:pPr eaLnBrk="1" hangingPunct="1">
              <a:lnSpc>
                <a:spcPct val="90000"/>
              </a:lnSpc>
            </a:pPr>
            <a:r>
              <a:rPr lang="cs-CZ" sz="3600" b="1" u="sng" dirty="0" err="1" smtClean="0">
                <a:latin typeface="Comic Sans MS" pitchFamily="66" charset="0"/>
              </a:rPr>
              <a:t>m</a:t>
            </a:r>
            <a:r>
              <a:rPr lang="cs-CZ" sz="1800" b="1" u="sng" dirty="0" err="1" smtClean="0">
                <a:latin typeface="Comic Sans MS" pitchFamily="66" charset="0"/>
              </a:rPr>
              <a:t>A</a:t>
            </a:r>
            <a:r>
              <a:rPr lang="cs-CZ" sz="3600" b="1" u="sng" dirty="0" smtClean="0">
                <a:latin typeface="Comic Sans MS" pitchFamily="66" charset="0"/>
              </a:rPr>
              <a:t> = 6 g</a:t>
            </a:r>
            <a:r>
              <a:rPr lang="cs-CZ" sz="3600" b="1" dirty="0" smtClean="0">
                <a:latin typeface="Comic Sans MS" pitchFamily="66" charset="0"/>
              </a:rPr>
              <a:t> peroxidu vodíku</a:t>
            </a:r>
          </a:p>
          <a:p>
            <a:pPr eaLnBrk="1" hangingPunct="1">
              <a:lnSpc>
                <a:spcPct val="90000"/>
              </a:lnSpc>
            </a:pPr>
            <a:r>
              <a:rPr lang="cs-CZ" sz="3600" b="1" dirty="0" smtClean="0">
                <a:latin typeface="Comic Sans MS" pitchFamily="66" charset="0"/>
              </a:rPr>
              <a:t>Je potřeba 6 g peroxidu vodíku </a:t>
            </a:r>
            <a:r>
              <a:rPr lang="cs-CZ" sz="3600" b="1" dirty="0" smtClean="0">
                <a:latin typeface="Comic Sans MS" pitchFamily="66" charset="0"/>
              </a:rPr>
              <a:t>            a </a:t>
            </a:r>
            <a:r>
              <a:rPr lang="cs-CZ" sz="3600" b="1" dirty="0" smtClean="0">
                <a:latin typeface="Comic Sans MS" pitchFamily="66" charset="0"/>
              </a:rPr>
              <a:t>194 g </a:t>
            </a:r>
            <a:r>
              <a:rPr lang="cs-CZ" sz="3600" b="1" dirty="0" smtClean="0">
                <a:latin typeface="Comic Sans MS" pitchFamily="66" charset="0"/>
              </a:rPr>
              <a:t>vody.</a:t>
            </a:r>
            <a:endParaRPr lang="cs-CZ" sz="3600" b="1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</a:pPr>
            <a:endParaRPr lang="cs-CZ" sz="3600" b="1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  <p:bldP spid="1741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75" name="Rectangle 4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Samostatná práce</a:t>
            </a:r>
          </a:p>
        </p:txBody>
      </p:sp>
      <p:graphicFrame>
        <p:nvGraphicFramePr>
          <p:cNvPr id="18486" name="Group 5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75073"/>
        </p:xfrm>
        <a:graphic>
          <a:graphicData uri="http://schemas.openxmlformats.org/drawingml/2006/table">
            <a:tbl>
              <a:tblPr/>
              <a:tblGrid>
                <a:gridCol w="1646238"/>
                <a:gridCol w="1646237"/>
                <a:gridCol w="1644650"/>
                <a:gridCol w="1646238"/>
                <a:gridCol w="1646237"/>
              </a:tblGrid>
              <a:tr h="904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příklad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</a:tr>
              <a:tr h="904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m</a:t>
                      </a: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28 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15 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</a:tr>
              <a:tr h="906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100 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130 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25 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</a:tr>
              <a:tr h="904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w</a:t>
                      </a: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A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0,05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</a:tr>
              <a:tr h="904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w</a:t>
                      </a: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%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33 %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14 %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8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7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u="sng" smtClean="0">
                <a:latin typeface="Comic Sans MS" pitchFamily="66" charset="0"/>
              </a:rPr>
              <a:t>Výsledky</a:t>
            </a:r>
          </a:p>
        </p:txBody>
      </p:sp>
      <p:graphicFrame>
        <p:nvGraphicFramePr>
          <p:cNvPr id="21507" name="Group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75073"/>
        </p:xfrm>
        <a:graphic>
          <a:graphicData uri="http://schemas.openxmlformats.org/drawingml/2006/table">
            <a:tbl>
              <a:tblPr/>
              <a:tblGrid>
                <a:gridCol w="1646238"/>
                <a:gridCol w="1646237"/>
                <a:gridCol w="1644650"/>
                <a:gridCol w="1646238"/>
                <a:gridCol w="1646237"/>
              </a:tblGrid>
              <a:tr h="904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příklad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</a:tr>
              <a:tr h="904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m</a:t>
                      </a: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  <a:latin typeface="Comic Sans MS" pitchFamily="66" charset="0"/>
                        </a:rPr>
                        <a:t>33 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  <a:latin typeface="Comic Sans MS" pitchFamily="66" charset="0"/>
                        </a:rPr>
                        <a:t>6,5 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28 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15 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</a:tr>
              <a:tr h="906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100 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130 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  <a:latin typeface="Comic Sans MS" pitchFamily="66" charset="0"/>
                        </a:rPr>
                        <a:t>200 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25 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</a:tr>
              <a:tr h="904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w</a:t>
                      </a: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A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  <a:latin typeface="Comic Sans MS" pitchFamily="66" charset="0"/>
                        </a:rPr>
                        <a:t>0,33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0,05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  <a:latin typeface="Comic Sans MS" pitchFamily="66" charset="0"/>
                        </a:rPr>
                        <a:t>0,14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  <a:latin typeface="Comic Sans MS" pitchFamily="66" charset="0"/>
                        </a:rPr>
                        <a:t>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</a:tr>
              <a:tr h="904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w</a:t>
                      </a: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%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33 %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  <a:latin typeface="Comic Sans MS" pitchFamily="66" charset="0"/>
                        </a:rPr>
                        <a:t>5 %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14 %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  <a:latin typeface="Comic Sans MS" pitchFamily="66" charset="0"/>
                        </a:rPr>
                        <a:t>60 %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latin typeface="Comic Sans MS" pitchFamily="66" charset="0"/>
              </a:rPr>
              <a:t>Zdroje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latin typeface="Comic Sans MS" pitchFamily="66" charset="0"/>
              </a:rPr>
              <a:t>Úvod do obecné a anorganické chemie, J. Mach, I. Plucková, J. Šibor, nakladatelství Nová škola</a:t>
            </a:r>
            <a:endParaRPr lang="cs-CZ" b="1" smtClean="0"/>
          </a:p>
          <a:p>
            <a:pPr eaLnBrk="1" hangingPunct="1"/>
            <a:r>
              <a:rPr lang="cs-CZ" b="1" smtClean="0"/>
              <a:t>http://www.gify.nou.cz/lid_chemie.htm</a:t>
            </a:r>
          </a:p>
          <a:p>
            <a:pPr eaLnBrk="1" hangingPunct="1"/>
            <a:endParaRPr lang="cs-CZ" b="1" smtClean="0"/>
          </a:p>
        </p:txBody>
      </p:sp>
    </p:spTree>
  </p:cSld>
  <p:clrMapOvr>
    <a:masterClrMapping/>
  </p:clrMapOvr>
  <p:transition spd="med">
    <p:cover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423</Words>
  <Application>Microsoft Office PowerPoint</Application>
  <PresentationFormat>Předvádění na obrazovce (4:3)</PresentationFormat>
  <Paragraphs>114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Výchozí návrh</vt:lpstr>
      <vt:lpstr>Snímek 1</vt:lpstr>
      <vt:lpstr>Anotace</vt:lpstr>
      <vt:lpstr>Chemické výpočty</vt:lpstr>
      <vt:lpstr>Hmotnostní zlomek</vt:lpstr>
      <vt:lpstr>Hmotnostní zlomek</vt:lpstr>
      <vt:lpstr>Vypočítej hmotnostní zlomek kuchyňské soli v roztoku, který obsahuje 5 g kuchyňské soli a 95 g vody</vt:lpstr>
      <vt:lpstr>Kolik g cukru je rozpuštěno v 250 g 8 % roztoku?</vt:lpstr>
      <vt:lpstr>Kolik gramů peroxidu vodíku a kolik g vody  je potřeba k přípravě 200 g 3 % roztoku peroxidu vodíku ?  </vt:lpstr>
      <vt:lpstr>Samostatná práce</vt:lpstr>
      <vt:lpstr>Výsledky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Hmotnostní zlomek</dc:title>
  <dc:subject>Chemie 8</dc:subject>
  <dc:creator>Přibíková</dc:creator>
  <cp:lastModifiedBy>Dum</cp:lastModifiedBy>
  <cp:revision>8</cp:revision>
  <dcterms:created xsi:type="dcterms:W3CDTF">2010-11-21T14:48:23Z</dcterms:created>
  <dcterms:modified xsi:type="dcterms:W3CDTF">2013-01-02T10:28:37Z</dcterms:modified>
</cp:coreProperties>
</file>