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  <p:sldMasterId id="2147483660" r:id="rId2"/>
  </p:sldMasterIdLst>
  <p:notesMasterIdLst>
    <p:notesMasterId r:id="rId18"/>
  </p:notesMasterIdLst>
  <p:sldIdLst>
    <p:sldId id="288" r:id="rId3"/>
    <p:sldId id="256" r:id="rId4"/>
    <p:sldId id="275" r:id="rId5"/>
    <p:sldId id="276" r:id="rId6"/>
    <p:sldId id="280" r:id="rId7"/>
    <p:sldId id="281" r:id="rId8"/>
    <p:sldId id="282" r:id="rId9"/>
    <p:sldId id="283" r:id="rId10"/>
    <p:sldId id="287" r:id="rId11"/>
    <p:sldId id="277" r:id="rId12"/>
    <p:sldId id="285" r:id="rId13"/>
    <p:sldId id="286" r:id="rId14"/>
    <p:sldId id="278" r:id="rId15"/>
    <p:sldId id="279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1" autoAdjust="0"/>
    <p:restoredTop sz="90645" autoAdjust="0"/>
  </p:normalViewPr>
  <p:slideViewPr>
    <p:cSldViewPr>
      <p:cViewPr varScale="1">
        <p:scale>
          <a:sx n="68" d="100"/>
          <a:sy n="68" d="100"/>
        </p:scale>
        <p:origin x="-13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829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29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29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829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BF20052-44F2-43AC-A8DB-D3FE07F79B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43556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1E3CF9-C8FE-4DBE-9132-5426654864C1}" type="slidenum">
              <a:rPr lang="cs-CZ"/>
              <a:pPr/>
              <a:t>2</a:t>
            </a:fld>
            <a:endParaRPr lang="cs-CZ"/>
          </a:p>
        </p:txBody>
      </p:sp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AADC71-9D0B-4791-81E1-E9CFB2BE72D7}" type="slidenum">
              <a:rPr lang="cs-CZ"/>
              <a:pPr/>
              <a:t>3</a:t>
            </a:fld>
            <a:endParaRPr lang="cs-CZ"/>
          </a:p>
        </p:txBody>
      </p:sp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499F23-838B-4589-B562-B82334E5C743}" type="slidenum">
              <a:rPr lang="cs-CZ"/>
              <a:pPr/>
              <a:t>4</a:t>
            </a:fld>
            <a:endParaRPr lang="cs-CZ"/>
          </a:p>
        </p:txBody>
      </p:sp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8E3427E-53E5-450C-AD58-A0BE4860058E}" type="slidenum">
              <a:rPr lang="cs-CZ"/>
              <a:pPr/>
              <a:t>5</a:t>
            </a:fld>
            <a:endParaRPr lang="cs-CZ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-02-11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http://cs.wikipedia.org/wiki/Soubor:Spytihnev2_vitraz_Svabinsky.jpg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903E1B7-C47B-4C9C-945B-871FD5224725}" type="slidenum">
              <a:rPr lang="cs-CZ"/>
              <a:pPr/>
              <a:t>6</a:t>
            </a:fld>
            <a:endParaRPr lang="cs-CZ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-02-11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http://cs.wikipedia.org/wiki/Soubor:Alfons_Mucha_LOC_3c05828u.jpg a http://cs.wikipedia.org/wiki/Soubor:Mucha-Maud_Adams_as_Joan_of_Arc-1909.jpg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9EA418-D466-48D6-AEF9-6CCF9D952207}" type="slidenum">
              <a:rPr lang="cs-CZ"/>
              <a:pPr/>
              <a:t>7</a:t>
            </a:fld>
            <a:endParaRPr lang="cs-CZ"/>
          </a:p>
        </p:txBody>
      </p:sp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80BCA37-7679-4C17-AEAA-48A5E28E3A76}" type="slidenum">
              <a:rPr lang="cs-CZ"/>
              <a:pPr/>
              <a:t>8</a:t>
            </a:fld>
            <a:endParaRPr lang="cs-CZ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-02-11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http://cs.wikipedia.org/wiki/Soubor:Toyen1930.jpg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CE8CE13-0B4B-4424-A8EA-6787A42CF7FA}" type="slidenum">
              <a:rPr lang="cs-CZ"/>
              <a:pPr/>
              <a:t>9</a:t>
            </a:fld>
            <a:endParaRPr lang="cs-CZ"/>
          </a:p>
        </p:txBody>
      </p:sp>
      <p:sp>
        <p:nvSpPr>
          <p:cNvPr id="983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FFA2917-6859-40FD-BEAE-BB2D09EF66B0}" type="slidenum">
              <a:rPr lang="cs-CZ"/>
              <a:pPr/>
              <a:t>10</a:t>
            </a:fld>
            <a:endParaRPr lang="cs-CZ"/>
          </a:p>
        </p:txBody>
      </p:sp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DB4FE0-379D-41E2-9159-89202552867A}" type="slidenum">
              <a:rPr lang="cs-CZ"/>
              <a:pPr/>
              <a:t>11</a:t>
            </a:fld>
            <a:endParaRPr lang="cs-CZ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-02-11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http://commons.wikimedia.org/wiki/File:Voskovec_a_Werich.jpg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CC48A4-6383-4C77-929A-AD8E2007C841}" type="slidenum">
              <a:rPr lang="cs-CZ"/>
              <a:pPr/>
              <a:t>12</a:t>
            </a:fld>
            <a:endParaRPr lang="cs-CZ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-02-11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http://cs.wikipedia.org/wiki/Soubor:Traxler_a_Je%C5%BEek-1938.jpg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45E648-2BC2-4C8D-982A-E156FB4DC0BD}" type="slidenum">
              <a:rPr lang="cs-CZ"/>
              <a:pPr/>
              <a:t>13</a:t>
            </a:fld>
            <a:endParaRPr lang="cs-CZ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8BA059B-8205-4D8D-B983-18D33F52EE7D}" type="slidenum">
              <a:rPr lang="cs-CZ"/>
              <a:pPr/>
              <a:t>14</a:t>
            </a:fld>
            <a:endParaRPr lang="cs-CZ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101D6A-F138-448A-843B-58077796EA8C}" type="slidenum">
              <a:rPr lang="cs-CZ"/>
              <a:pPr/>
              <a:t>15</a:t>
            </a:fld>
            <a:endParaRPr lang="cs-CZ"/>
          </a:p>
        </p:txBody>
      </p:sp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2684E4-FE9A-402A-BDB3-ABD3182FF1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775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2C5E85-4A04-4FE5-8A81-C5F76BED89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46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D95A86-2A72-4D61-B4F0-6E2CB0CE43C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57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6CEFB2-46AC-4F4B-9365-F1AAEC0136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115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5F44F3-7077-4D01-9319-C8A7E9F6289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494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E99B67-F6EC-498F-A575-96ADE73897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077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689845-FFEB-4C31-BA55-1728AC25D8D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174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5F34DA-2F20-409E-AD68-1AAF230EC2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634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6911F6-D86B-43AC-84EE-89E918B31B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02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478EB4-D322-4DFE-8AC9-698B6E05F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902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970C3C-8FF0-477A-9A2C-2C8C38D1171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0347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738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116739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0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1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2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3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4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5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6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7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8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49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0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1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2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3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4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5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6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7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6758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6759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6760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6761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6762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6763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6764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0DB5F4E-E318-4A50-9738-93EDE63E47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6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67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60" grpId="0"/>
      <p:bldP spid="116761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67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676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C37496E-CF8E-47FE-8E21-0B87A05EF85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2161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34E5BF9-D10D-4A23-AB1A-C538F5AFE21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7131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3709F2D-8722-4092-820A-B359CC85EB0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280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6BFC9C-0636-4D5C-B19A-F362D94CF9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40117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29D9D90-96E6-4091-BAAE-94B0604BB9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7438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D378071-0ADE-4EA2-90C5-67AC23033DB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4468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C25C72-3AEF-4A3E-BE6B-059359D7CDD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5206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98BC2C5-429F-4953-A7AC-603B901588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72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450EF7E-0B05-4136-8A04-7BC32B75E9B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26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21210E9-D2F7-4DA8-9A11-3895BA18060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982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7186E2B-7192-4B42-87C1-B80D38CC26C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035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6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136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136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899BC34-31B1-42AC-932F-242CE8931CF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3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3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3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36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36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6" grpId="0"/>
      <p:bldP spid="11366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3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366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3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366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3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366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3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366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366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366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5714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115715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16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17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18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19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0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1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2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3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4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5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6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7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8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29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30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31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32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33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5734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5735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15736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5737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5738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15739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88AC1B22-11C4-40FC-A9AB-926A0EBA297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15740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5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57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57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157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157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7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57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736" grpId="0"/>
      <p:bldP spid="11573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573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573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573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573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573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573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573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573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1573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1573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d/d9/Spytihnev2_vitraz_Svabinsky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c/Mucha-Maud_Adams_as_Joan_of_Arc-1909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.jpeg"/><Relationship Id="rId5" Type="http://schemas.openxmlformats.org/officeDocument/2006/relationships/hyperlink" Target="http://upload.wikimedia.org/wikipedia/commons/2/29/Alfons_Mucha_LOC_3c05828u.jpg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Toyen1930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9/93/Karel_Josef_Capkovi_radio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axler_a_Je%C5%BEek-1938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VY_32_INOVACE_14_Kultura za první republiky</a:t>
            </a:r>
          </a:p>
        </p:txBody>
      </p:sp>
      <p:pic>
        <p:nvPicPr>
          <p:cNvPr id="11264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hlink"/>
                </a:solidFill>
              </a:rPr>
              <a:t>Všeobecný vzestup kultury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hlink"/>
                </a:solidFill>
              </a:rPr>
              <a:t>Dochází k rozvoji kultury české i slovenské</a:t>
            </a:r>
          </a:p>
          <a:p>
            <a:r>
              <a:rPr lang="cs-CZ" dirty="0">
                <a:solidFill>
                  <a:schemeClr val="hlink"/>
                </a:solidFill>
              </a:rPr>
              <a:t>Je oslaben  vliv německé kultury, ta se rozvíjí odděleně</a:t>
            </a:r>
          </a:p>
          <a:p>
            <a:r>
              <a:rPr lang="cs-CZ" dirty="0">
                <a:solidFill>
                  <a:schemeClr val="hlink"/>
                </a:solidFill>
              </a:rPr>
              <a:t>Na Podkarpatské Rusy dochází doslova k „národnímu obrození</a:t>
            </a:r>
            <a:r>
              <a:rPr lang="cs-CZ" dirty="0" smtClean="0">
                <a:solidFill>
                  <a:schemeClr val="hlink"/>
                </a:solidFill>
              </a:rPr>
              <a:t>“</a:t>
            </a:r>
          </a:p>
          <a:p>
            <a:endParaRPr lang="cs-CZ" dirty="0">
              <a:solidFill>
                <a:schemeClr val="hlink"/>
              </a:solidFill>
            </a:endParaRPr>
          </a:p>
          <a:p>
            <a:endParaRPr lang="cs-CZ" dirty="0" smtClean="0">
              <a:solidFill>
                <a:schemeClr val="hlink"/>
              </a:solidFill>
            </a:endParaRPr>
          </a:p>
          <a:p>
            <a:pPr marL="0" lvl="2" indent="0">
              <a:buClr>
                <a:schemeClr val="hlink"/>
              </a:buClr>
              <a:buNone/>
            </a:pPr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pPr marL="0" indent="0">
              <a:buNone/>
            </a:pPr>
            <a:endParaRPr lang="cs-CZ" sz="1600" dirty="0"/>
          </a:p>
          <a:p>
            <a:endParaRPr lang="cs-CZ" dirty="0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 dirty="0"/>
              <a:t>Osobnosti meziválečného sochařství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Štursa – zakladatel moderního sochařství</a:t>
            </a:r>
          </a:p>
          <a:p>
            <a:r>
              <a:rPr lang="cs-CZ" dirty="0"/>
              <a:t>Bohumil Kafka – socha Jana Žižky na </a:t>
            </a:r>
            <a:r>
              <a:rPr lang="cs-CZ" dirty="0" smtClean="0"/>
              <a:t>Vítkově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lvl="2" indent="0">
              <a:buClr>
                <a:schemeClr val="hlink"/>
              </a:buClr>
              <a:buNone/>
            </a:pPr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pPr marL="0" indent="0">
              <a:buNone/>
            </a:pPr>
            <a:endParaRPr lang="cs-CZ" sz="16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Malířství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sz="2800" dirty="0"/>
              <a:t>Malíři a výtvarníci se soustřeďovali ve spolcích jako:</a:t>
            </a:r>
          </a:p>
          <a:p>
            <a:pPr lvl="1"/>
            <a:r>
              <a:rPr lang="cs-CZ" sz="2400" dirty="0"/>
              <a:t>Umělecká beseda, Mánes, Devětsil, Tvrdošíjní, Osma</a:t>
            </a:r>
          </a:p>
          <a:p>
            <a:pPr lvl="1"/>
            <a:r>
              <a:rPr lang="cs-CZ" sz="2400" dirty="0">
                <a:solidFill>
                  <a:srgbClr val="FFFF00"/>
                </a:solidFill>
              </a:rPr>
              <a:t>Max Švabinský – grafik, portrétista</a:t>
            </a:r>
          </a:p>
          <a:p>
            <a:pPr lvl="1"/>
            <a:r>
              <a:rPr lang="cs-CZ" sz="2400" dirty="0">
                <a:solidFill>
                  <a:srgbClr val="FFFF00"/>
                </a:solidFill>
              </a:rPr>
              <a:t>Alfons Mucha – představitel secese</a:t>
            </a:r>
          </a:p>
          <a:p>
            <a:pPr lvl="1"/>
            <a:r>
              <a:rPr lang="cs-CZ" sz="2400" dirty="0">
                <a:solidFill>
                  <a:srgbClr val="FFFF00"/>
                </a:solidFill>
              </a:rPr>
              <a:t>Václav Rabas, Josef Lada – krajináři</a:t>
            </a:r>
          </a:p>
          <a:p>
            <a:pPr lvl="1"/>
            <a:r>
              <a:rPr lang="cs-CZ" sz="2400" dirty="0">
                <a:solidFill>
                  <a:srgbClr val="FFFF00"/>
                </a:solidFill>
              </a:rPr>
              <a:t>Emil Filla, Josef Čapek, Václav </a:t>
            </a:r>
            <a:r>
              <a:rPr lang="cs-CZ" sz="2400" dirty="0" err="1">
                <a:solidFill>
                  <a:srgbClr val="FFFF00"/>
                </a:solidFill>
              </a:rPr>
              <a:t>Špála</a:t>
            </a:r>
            <a:r>
              <a:rPr lang="cs-CZ" sz="2400" dirty="0">
                <a:solidFill>
                  <a:srgbClr val="FFFF00"/>
                </a:solidFill>
              </a:rPr>
              <a:t>, </a:t>
            </a:r>
            <a:r>
              <a:rPr lang="cs-CZ" sz="2400" dirty="0" err="1">
                <a:solidFill>
                  <a:srgbClr val="FFFF00"/>
                </a:solidFill>
              </a:rPr>
              <a:t>Toyen</a:t>
            </a:r>
            <a:r>
              <a:rPr lang="cs-CZ" sz="2400" dirty="0">
                <a:solidFill>
                  <a:srgbClr val="FFFF00"/>
                </a:solidFill>
              </a:rPr>
              <a:t> – moderna</a:t>
            </a:r>
          </a:p>
          <a:p>
            <a:pPr lvl="1"/>
            <a:r>
              <a:rPr lang="cs-CZ" sz="2400" dirty="0">
                <a:solidFill>
                  <a:srgbClr val="FFFF00"/>
                </a:solidFill>
              </a:rPr>
              <a:t>Jan Zrzavý – zvláštní básnivý </a:t>
            </a:r>
            <a:r>
              <a:rPr lang="cs-CZ" sz="2400" dirty="0" smtClean="0">
                <a:solidFill>
                  <a:srgbClr val="FFFF00"/>
                </a:solidFill>
              </a:rPr>
              <a:t>svět</a:t>
            </a:r>
          </a:p>
          <a:p>
            <a:pPr marL="457200" lvl="1" indent="0">
              <a:buNone/>
            </a:pPr>
            <a:endParaRPr lang="cs-CZ" sz="2400" dirty="0">
              <a:solidFill>
                <a:srgbClr val="FFFF00"/>
              </a:solidFill>
            </a:endParaRPr>
          </a:p>
          <a:p>
            <a:pPr marL="457200" lvl="1" indent="0">
              <a:buNone/>
            </a:pPr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pPr marL="457200" lvl="1" indent="0">
              <a:buNone/>
            </a:pPr>
            <a:endParaRPr lang="cs-CZ" sz="1600" dirty="0"/>
          </a:p>
          <a:p>
            <a:pPr marL="457200" lvl="1" indent="0">
              <a:buNone/>
            </a:pPr>
            <a:endParaRPr lang="cs-CZ" sz="24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Max Švabinský</a:t>
            </a:r>
          </a:p>
        </p:txBody>
      </p:sp>
      <p:pic>
        <p:nvPicPr>
          <p:cNvPr id="67591" name="Picture 7" descr="Švabinský_foto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268413"/>
            <a:ext cx="3311525" cy="417681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7594" name="Picture 10" descr="Soubor:Spytihnev2 vitraz Svabinsky.jpg">
            <a:hlinkClick r:id="rId4"/>
          </p:cNvPr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638" y="1268413"/>
            <a:ext cx="3208337" cy="4176811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751752"/>
            <a:ext cx="9036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cit. 2011-02-11]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http://cs.wikipedia.org/wiki/Soubor:Spytihnev2_vitraz_Svabinsky.jpg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Alfons Mucha</a:t>
            </a:r>
          </a:p>
        </p:txBody>
      </p:sp>
      <p:pic>
        <p:nvPicPr>
          <p:cNvPr id="69643" name="Picture 11" descr="Soubor:Mucha-Maud Adams as Joan of Arc-1909.jpg">
            <a:hlinkClick r:id="rId3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5963" y="1125538"/>
            <a:ext cx="2198687" cy="453571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9646" name="Picture 14" descr="Soubor:Alfons Mucha LOC 3c05828u.jpg">
            <a:hlinkClick r:id="rId5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624" y="1268760"/>
            <a:ext cx="3455987" cy="424815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19088" y="594928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cit. 2011-02-11]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http://cs.wikipedia.org/wiki/Soubor:Alfons_Mucha_LOC_3c05828u.jpg a http://cs.wikipedia.org/wiki/Soubor:Mucha-Maud_Adams_as_Joan_of_Arc-1909.jpg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Jan Zrzavý</a:t>
            </a:r>
          </a:p>
        </p:txBody>
      </p:sp>
      <p:pic>
        <p:nvPicPr>
          <p:cNvPr id="71686" name="Picture 6" descr="Zrzavý_foto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576" y="1196752"/>
            <a:ext cx="3529013" cy="44640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687" name="Picture 7" descr="Zrzavý_foto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8024" y="1196753"/>
            <a:ext cx="3597275" cy="43924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21768" y="6237312"/>
            <a:ext cx="903649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Toyen</a:t>
            </a:r>
          </a:p>
        </p:txBody>
      </p:sp>
      <p:pic>
        <p:nvPicPr>
          <p:cNvPr id="73735" name="Picture 7" descr="Toyen_foto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00563" y="1412875"/>
            <a:ext cx="3384550" cy="403234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3738" name="Picture 10" descr="220px-Toyen1930">
            <a:hlinkClick r:id="rId4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341438"/>
            <a:ext cx="3240087" cy="4103687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6021288"/>
            <a:ext cx="87129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cit. 2011-02-11]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http://cs.wikipedia.org/wiki/Soubor:Toyen1930.jpg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Josef a Karel Čapek</a:t>
            </a:r>
          </a:p>
        </p:txBody>
      </p:sp>
      <p:pic>
        <p:nvPicPr>
          <p:cNvPr id="80902" name="Picture 6" descr="Čapek Josef_foto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9700" y="1196975"/>
            <a:ext cx="3529013" cy="4679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0906" name="Picture 10" descr="Soubor:Karel Josef Capkovi radio.jpg">
            <a:hlinkClick r:id="rId4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1412875"/>
            <a:ext cx="4681537" cy="3657600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021288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-02-11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http://cs.wikipedia.org/wiki/Soubor:Karel_Josef_Capkovi_radio.jpg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Divadlo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268760"/>
            <a:ext cx="8229600" cy="5328592"/>
          </a:xfrm>
        </p:spPr>
        <p:txBody>
          <a:bodyPr/>
          <a:lstStyle/>
          <a:p>
            <a:r>
              <a:rPr lang="cs-CZ" dirty="0"/>
              <a:t>„</a:t>
            </a:r>
            <a:r>
              <a:rPr lang="cs-CZ" dirty="0">
                <a:solidFill>
                  <a:srgbClr val="FFFF00"/>
                </a:solidFill>
              </a:rPr>
              <a:t>Kamenná“ divadla: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Národní divadlo, Divadlo na Vinohradech</a:t>
            </a:r>
          </a:p>
          <a:p>
            <a:r>
              <a:rPr lang="cs-CZ" dirty="0">
                <a:solidFill>
                  <a:srgbClr val="FFFF00"/>
                </a:solidFill>
              </a:rPr>
              <a:t>„Avantgardní divadla“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Osvobozené divadlo – </a:t>
            </a:r>
            <a:r>
              <a:rPr lang="cs-CZ" dirty="0" err="1">
                <a:solidFill>
                  <a:srgbClr val="FFFF00"/>
                </a:solidFill>
              </a:rPr>
              <a:t>Jíří</a:t>
            </a:r>
            <a:r>
              <a:rPr lang="cs-CZ" dirty="0">
                <a:solidFill>
                  <a:srgbClr val="FFFF00"/>
                </a:solidFill>
              </a:rPr>
              <a:t> Voskovec a Jan Werich + Jaroslav Ježek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E. F. Burian avantgardní režisér a skladatel</a:t>
            </a:r>
          </a:p>
          <a:p>
            <a:r>
              <a:rPr lang="cs-CZ" dirty="0">
                <a:solidFill>
                  <a:srgbClr val="FFFF00"/>
                </a:solidFill>
              </a:rPr>
              <a:t>Kabarety: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Červená sedma – satirické </a:t>
            </a:r>
            <a:r>
              <a:rPr lang="cs-CZ" dirty="0" smtClean="0">
                <a:solidFill>
                  <a:srgbClr val="FFFF00"/>
                </a:solidFill>
              </a:rPr>
              <a:t>pořady</a:t>
            </a:r>
          </a:p>
          <a:p>
            <a:pPr marL="457200" lvl="1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457200" lvl="1" indent="0">
              <a:buNone/>
            </a:pPr>
            <a:r>
              <a:rPr lang="cs-CZ" sz="1600" dirty="0">
                <a:solidFill>
                  <a:srgbClr val="FFFF00"/>
                </a:solidFill>
              </a:rPr>
              <a:t>Jan Kuklík, Jiří Kocian: Dějepis – Nejnovější dějiny, pro 9. ročník základní </a:t>
            </a:r>
            <a:r>
              <a:rPr lang="cs-CZ" sz="1600" dirty="0" smtClean="0">
                <a:solidFill>
                  <a:srgbClr val="FFFF00"/>
                </a:solidFill>
              </a:rPr>
              <a:t>školy, </a:t>
            </a:r>
            <a:r>
              <a:rPr lang="cs-CZ" sz="1600" dirty="0"/>
              <a:t>SPN, 2002</a:t>
            </a:r>
          </a:p>
          <a:p>
            <a:pPr marL="457200" lvl="1" indent="0">
              <a:buNone/>
            </a:pPr>
            <a:endParaRPr lang="cs-CZ" sz="1600" dirty="0">
              <a:solidFill>
                <a:srgbClr val="FFFF00"/>
              </a:solidFill>
            </a:endParaRPr>
          </a:p>
          <a:p>
            <a:pPr lvl="1"/>
            <a:endParaRPr lang="cs-CZ" dirty="0">
              <a:solidFill>
                <a:srgbClr val="FFFF00"/>
              </a:solidFill>
            </a:endParaRPr>
          </a:p>
          <a:p>
            <a:pPr lvl="1"/>
            <a:endParaRPr lang="cs-CZ" dirty="0">
              <a:solidFill>
                <a:srgbClr val="FFFF00"/>
              </a:solidFill>
            </a:endParaRPr>
          </a:p>
          <a:p>
            <a:pPr lvl="1"/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Voskovec a Werich</a:t>
            </a:r>
          </a:p>
        </p:txBody>
      </p:sp>
      <p:pic>
        <p:nvPicPr>
          <p:cNvPr id="77831" name="Picture 7" descr="VW_foto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27650" y="1484313"/>
            <a:ext cx="3348806" cy="388890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7835" name="Picture 11" descr="Voskovec_a_Werich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412875"/>
            <a:ext cx="4572000" cy="396034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5877272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cit. 2011-02-11]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http://commons.wikimedia.org/wiki/File:Voskovec_a_Werich.jpg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Jaroslav Ježek</a:t>
            </a:r>
          </a:p>
        </p:txBody>
      </p:sp>
      <p:pic>
        <p:nvPicPr>
          <p:cNvPr id="79877" name="Picture 5" descr="Jiří Traxler a Jaroslav Ježek (vpravo)">
            <a:hlinkClick r:id="rId3" tooltip="Jiří Traxler a Jaroslav Ježek (vpravo)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600" y="1268760"/>
            <a:ext cx="7056784" cy="4752527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093296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cit. 2011-02-11]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http://cs.wikipedia.org/wiki/Soubor:Traxler_a_Je%C5%BEek-1938.jpg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Hudba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dirty="0"/>
              <a:t>Žáci Antonína Dvořáka:</a:t>
            </a:r>
          </a:p>
          <a:p>
            <a:pPr lvl="1"/>
            <a:r>
              <a:rPr lang="cs-CZ" dirty="0"/>
              <a:t>Josef Suk, Vítězslav Novák</a:t>
            </a:r>
          </a:p>
          <a:p>
            <a:r>
              <a:rPr lang="cs-CZ" dirty="0"/>
              <a:t>Nastává již rozvoj gramofonového průmyslu:</a:t>
            </a:r>
          </a:p>
          <a:p>
            <a:pPr lvl="1"/>
            <a:r>
              <a:rPr lang="cs-CZ" dirty="0" err="1"/>
              <a:t>Ultraphon</a:t>
            </a:r>
            <a:endParaRPr lang="cs-CZ" dirty="0"/>
          </a:p>
          <a:p>
            <a:r>
              <a:rPr lang="cs-CZ" dirty="0"/>
              <a:t>Moderní taneční hudba ( po vzoru USA ) – orchestr R. A. </a:t>
            </a:r>
            <a:r>
              <a:rPr lang="cs-CZ" dirty="0" smtClean="0"/>
              <a:t>Dvorského</a:t>
            </a:r>
          </a:p>
          <a:p>
            <a:endParaRPr lang="cs-CZ" sz="1600" dirty="0"/>
          </a:p>
          <a:p>
            <a:endParaRPr lang="cs-CZ" sz="1600" dirty="0" smtClean="0"/>
          </a:p>
          <a:p>
            <a:pPr marL="0" lvl="2" indent="0">
              <a:buClr>
                <a:schemeClr val="hlink"/>
              </a:buClr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pPr marL="0" indent="0">
              <a:buNone/>
            </a:pPr>
            <a:endParaRPr lang="cs-CZ" sz="16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Literatura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Zlatý věk moderní české literatury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Karel Čapek – prozaik, dramatik, novinář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Jaroslav Hašek – humorista</a:t>
            </a:r>
          </a:p>
          <a:p>
            <a:pPr lvl="1"/>
            <a:r>
              <a:rPr lang="cs-CZ" dirty="0">
                <a:solidFill>
                  <a:srgbClr val="FFFF00"/>
                </a:solidFill>
              </a:rPr>
              <a:t>Franc Kafka – německá židovská literatura</a:t>
            </a:r>
          </a:p>
        </p:txBody>
      </p:sp>
      <p:sp>
        <p:nvSpPr>
          <p:cNvPr id="2" name="Obdélník 1"/>
          <p:cNvSpPr/>
          <p:nvPr/>
        </p:nvSpPr>
        <p:spPr>
          <a:xfrm>
            <a:off x="179512" y="5661248"/>
            <a:ext cx="86409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2"/>
            <a:r>
              <a:rPr lang="cs-CZ" sz="1600" dirty="0"/>
              <a:t>Jan Kuklík, Jiří Kocian: Dějepis – Nejnovější dějiny, pro 9. ročník základní </a:t>
            </a:r>
            <a:r>
              <a:rPr lang="cs-CZ" sz="1600" dirty="0"/>
              <a:t>školy, SPN, 2002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Kdo to byl malíř Toyen a kde působil</a:t>
            </a:r>
          </a:p>
          <a:p>
            <a:pPr>
              <a:lnSpc>
                <a:spcPct val="90000"/>
              </a:lnSpc>
            </a:pPr>
            <a:r>
              <a:rPr lang="cs-CZ"/>
              <a:t>Jmenujte alespoň tři slavné herce z první republiky, kteří působili na divadle a ve filmu ještě dlouho po válce</a:t>
            </a:r>
          </a:p>
          <a:p>
            <a:pPr>
              <a:lnSpc>
                <a:spcPct val="90000"/>
              </a:lnSpc>
            </a:pPr>
            <a:r>
              <a:rPr lang="cs-CZ"/>
              <a:t>Kde se nacházel po celou dobu po válce slavný cyklus obrazů Slovanská epopej a kdo je autorem</a:t>
            </a:r>
          </a:p>
          <a:p>
            <a:pPr>
              <a:lnSpc>
                <a:spcPct val="90000"/>
              </a:lnSpc>
            </a:pPr>
            <a:r>
              <a:rPr lang="cs-CZ"/>
              <a:t>Jak se jmenuje nejslavnější román Jaroslava Haška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781</TotalTime>
  <Words>729</Words>
  <Application>Microsoft Office PowerPoint</Application>
  <PresentationFormat>Předvádění na obrazovce (4:3)</PresentationFormat>
  <Paragraphs>109</Paragraphs>
  <Slides>15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Výchozí návrh</vt:lpstr>
      <vt:lpstr>Opona</vt:lpstr>
      <vt:lpstr>VY_32_INOVACE_14_Kultura za první republiky</vt:lpstr>
      <vt:lpstr>Všeobecný vzestup kultury</vt:lpstr>
      <vt:lpstr>Osobnosti meziválečného sochařství</vt:lpstr>
      <vt:lpstr>Malířství</vt:lpstr>
      <vt:lpstr>Max Švabinský</vt:lpstr>
      <vt:lpstr>Alfons Mucha</vt:lpstr>
      <vt:lpstr>Jan Zrzavý</vt:lpstr>
      <vt:lpstr>Toyen</vt:lpstr>
      <vt:lpstr>Josef a Karel Čapek</vt:lpstr>
      <vt:lpstr>Divadlo</vt:lpstr>
      <vt:lpstr>Voskovec a Werich</vt:lpstr>
      <vt:lpstr>Jaroslav Ježek</vt:lpstr>
      <vt:lpstr>Hudba</vt:lpstr>
      <vt:lpstr>Literatura</vt:lpstr>
      <vt:lpstr>Otázky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 1.</dc:title>
  <dc:creator>Karel Krejza</dc:creator>
  <cp:lastModifiedBy>krejza</cp:lastModifiedBy>
  <cp:revision>24</cp:revision>
  <dcterms:created xsi:type="dcterms:W3CDTF">2010-12-20T09:08:41Z</dcterms:created>
  <dcterms:modified xsi:type="dcterms:W3CDTF">2012-03-10T17:43:18Z</dcterms:modified>
</cp:coreProperties>
</file>