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5" r:id="rId3"/>
    <p:sldId id="256" r:id="rId4"/>
    <p:sldId id="257" r:id="rId5"/>
    <p:sldId id="258" r:id="rId6"/>
    <p:sldId id="271" r:id="rId7"/>
    <p:sldId id="263" r:id="rId8"/>
    <p:sldId id="259" r:id="rId9"/>
    <p:sldId id="260" r:id="rId10"/>
    <p:sldId id="261" r:id="rId11"/>
    <p:sldId id="264" r:id="rId12"/>
    <p:sldId id="265" r:id="rId13"/>
    <p:sldId id="266" r:id="rId14"/>
    <p:sldId id="272" r:id="rId15"/>
    <p:sldId id="267" r:id="rId16"/>
    <p:sldId id="268" r:id="rId17"/>
    <p:sldId id="273" r:id="rId18"/>
    <p:sldId id="269" r:id="rId19"/>
    <p:sldId id="274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3000"/>
            <a:lum/>
          </a:blip>
          <a:srcRect/>
          <a:tile tx="0" ty="0" sx="100000" sy="100000" flip="xy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6C2D1F-70FC-45EF-91ED-FA9C132BD764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8C46EB-68CD-4C23-9349-B59B9B114F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lu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3733"/>
                <a:gridCol w="471710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Ch8 - 4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19. 10. 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2010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Většina látek kolem nás jsou směsi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Oddělování složek směsí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formou výkladu seznamuje žáky s jednotlivými dělícími metodami</a:t>
            </a:r>
          </a:p>
          <a:p>
            <a:r>
              <a:rPr lang="cs-CZ" dirty="0" smtClean="0"/>
              <a:t>Je doplněna mnoha obrázky a příklady využití jednotlivých </a:t>
            </a:r>
            <a:r>
              <a:rPr lang="cs-CZ" smtClean="0"/>
              <a:t>metod v </a:t>
            </a:r>
            <a:r>
              <a:rPr lang="cs-CZ" dirty="0" smtClean="0"/>
              <a:t>praxi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1285884"/>
          </a:xfrm>
        </p:spPr>
        <p:txBody>
          <a:bodyPr>
            <a:noAutofit/>
          </a:bodyPr>
          <a:lstStyle/>
          <a:p>
            <a:r>
              <a:rPr lang="cs-CZ" sz="8000" b="1" u="sng" dirty="0" smtClean="0"/>
              <a:t>Oddělování složek směsí</a:t>
            </a:r>
            <a:endParaRPr lang="cs-CZ" sz="8000" b="1" u="sng" dirty="0"/>
          </a:p>
        </p:txBody>
      </p:sp>
      <p:pic>
        <p:nvPicPr>
          <p:cNvPr id="3" name="Picture 2" descr="D:\Documents and Settings\Aleš\Plocha\che14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2643182"/>
            <a:ext cx="3498948" cy="384732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Oddělování složek směsí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Při práci v laboratoři, v průmyslu i v běžném životě je často nutné ze směsi získat jednotlivé složky</a:t>
            </a:r>
          </a:p>
          <a:p>
            <a:r>
              <a:rPr lang="cs-CZ" sz="3600" b="1" dirty="0" smtClean="0"/>
              <a:t>K oddělování se používají </a:t>
            </a:r>
            <a:r>
              <a:rPr lang="cs-CZ" sz="3600" b="1" u="sng" dirty="0" smtClean="0"/>
              <a:t>různé postupy</a:t>
            </a:r>
          </a:p>
          <a:p>
            <a:r>
              <a:rPr lang="cs-CZ" sz="3600" b="1" dirty="0" smtClean="0"/>
              <a:t>Využívají se </a:t>
            </a:r>
            <a:r>
              <a:rPr lang="cs-CZ" sz="3600" b="1" u="sng" dirty="0" smtClean="0"/>
              <a:t>rozdílné vlastnosti </a:t>
            </a:r>
            <a:r>
              <a:rPr lang="cs-CZ" sz="3600" b="1" dirty="0" smtClean="0"/>
              <a:t>jednotlivých složek směsi</a:t>
            </a:r>
            <a:endParaRPr lang="cs-CZ" sz="3600" b="1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3"/>
          <p:cNvPicPr>
            <a:picLocks/>
          </p:cNvPicPr>
          <p:nvPr/>
        </p:nvPicPr>
        <p:blipFill>
          <a:blip r:embed="rId2" cstate="print"/>
          <a:srcRect l="12679" t="5669" r="70917" b="68818"/>
          <a:stretch>
            <a:fillRect/>
          </a:stretch>
        </p:blipFill>
        <p:spPr>
          <a:xfrm rot="10800000">
            <a:off x="5500694" y="0"/>
            <a:ext cx="3643306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U</a:t>
            </a:r>
            <a:r>
              <a:rPr lang="cs-CZ" b="1" u="sng" dirty="0" smtClean="0"/>
              <a:t>sazování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b="1" dirty="0" smtClean="0"/>
              <a:t>Je oddělování vzájemně nerozpustných složek směsí na základě jejich </a:t>
            </a:r>
            <a:r>
              <a:rPr lang="cs-CZ" sz="3600" b="1" u="sng" dirty="0" smtClean="0"/>
              <a:t>rozdílné hustoty</a:t>
            </a:r>
          </a:p>
          <a:p>
            <a:r>
              <a:rPr lang="cs-CZ" sz="3600" b="1" dirty="0" smtClean="0"/>
              <a:t>Olej a voda, písek a voda ,…</a:t>
            </a:r>
          </a:p>
          <a:p>
            <a:pPr>
              <a:buNone/>
            </a:pPr>
            <a:r>
              <a:rPr lang="cs-CZ" sz="3600" b="1" u="sng" dirty="0" smtClean="0"/>
              <a:t>Využití:</a:t>
            </a:r>
          </a:p>
          <a:p>
            <a:r>
              <a:rPr lang="cs-CZ" sz="3600" b="1" dirty="0" smtClean="0"/>
              <a:t>Čištění vody ve vodárnách</a:t>
            </a:r>
          </a:p>
          <a:p>
            <a:r>
              <a:rPr lang="cs-CZ" sz="3600" b="1" dirty="0" smtClean="0"/>
              <a:t>Čištění ropy v rafinériích</a:t>
            </a:r>
          </a:p>
          <a:p>
            <a:r>
              <a:rPr lang="cs-CZ" sz="3600" b="1" dirty="0" smtClean="0"/>
              <a:t>Příprava kávy</a:t>
            </a:r>
          </a:p>
          <a:p>
            <a:endParaRPr lang="cs-CZ" sz="3600" b="1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Oddělování v dělící nálevce</a:t>
            </a:r>
            <a:endParaRPr lang="cs-CZ" b="1" u="sng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30575" t="5669" r="51917" b="69258"/>
          <a:stretch>
            <a:fillRect/>
          </a:stretch>
        </p:blipFill>
        <p:spPr>
          <a:xfrm rot="10800000">
            <a:off x="6286512" y="1714488"/>
            <a:ext cx="2857488" cy="44291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71606" t="5229" b="68818"/>
          <a:stretch>
            <a:fillRect/>
          </a:stretch>
        </p:blipFill>
        <p:spPr>
          <a:xfrm rot="10800000">
            <a:off x="0" y="1643050"/>
            <a:ext cx="3643306" cy="45005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3"/>
          <p:cNvPicPr>
            <a:picLocks/>
          </p:cNvPicPr>
          <p:nvPr/>
        </p:nvPicPr>
        <p:blipFill>
          <a:blip r:embed="rId2" cstate="print"/>
          <a:srcRect l="51351" t="5229" r="29933" b="68753"/>
          <a:stretch>
            <a:fillRect/>
          </a:stretch>
        </p:blipFill>
        <p:spPr>
          <a:xfrm rot="10800000">
            <a:off x="3643306" y="1643050"/>
            <a:ext cx="2786082" cy="45005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Odstřeďování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4038600" cy="5643578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/>
              <a:t>Rychlejší způsob usazování v odstředivkách</a:t>
            </a:r>
          </a:p>
          <a:p>
            <a:r>
              <a:rPr lang="cs-CZ" sz="3200" b="1" dirty="0" smtClean="0"/>
              <a:t>(odšťavňovač, ždímačka)</a:t>
            </a:r>
          </a:p>
          <a:p>
            <a:pPr>
              <a:buNone/>
            </a:pPr>
            <a:r>
              <a:rPr lang="cs-CZ" sz="3200" b="1" u="sng" dirty="0" smtClean="0"/>
              <a:t>Využití:</a:t>
            </a:r>
          </a:p>
          <a:p>
            <a:r>
              <a:rPr lang="cs-CZ" sz="3200" b="1" dirty="0" smtClean="0"/>
              <a:t>Výroba cukru</a:t>
            </a:r>
          </a:p>
          <a:p>
            <a:r>
              <a:rPr lang="cs-CZ" sz="3200" b="1" dirty="0" smtClean="0"/>
              <a:t>Oddělování krevních složek</a:t>
            </a:r>
          </a:p>
          <a:p>
            <a:r>
              <a:rPr lang="cs-CZ" sz="3200" b="1" dirty="0" smtClean="0"/>
              <a:t>Odstřeďování mléka</a:t>
            </a:r>
            <a:endParaRPr lang="cs-CZ" sz="3200" b="1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9009" t="60541" r="74435" b="6794"/>
          <a:stretch>
            <a:fillRect/>
          </a:stretch>
        </p:blipFill>
        <p:spPr>
          <a:xfrm rot="10800000">
            <a:off x="4929190" y="1428736"/>
            <a:ext cx="3571900" cy="52149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/>
          <a:lstStyle/>
          <a:p>
            <a:r>
              <a:rPr lang="cs-CZ" b="1" u="sng" dirty="0" smtClean="0"/>
              <a:t>Filtrace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Je oddělování pevných složek z kapalných a plynných směsí</a:t>
            </a:r>
          </a:p>
          <a:p>
            <a:r>
              <a:rPr lang="cs-CZ" b="1" dirty="0" smtClean="0"/>
              <a:t>Filtrační materiál – filtrační papír, vata, plátno, písek, síto</a:t>
            </a:r>
          </a:p>
          <a:p>
            <a:r>
              <a:rPr lang="cs-CZ" b="1" u="sng" dirty="0" smtClean="0"/>
              <a:t>Využití:</a:t>
            </a:r>
          </a:p>
          <a:p>
            <a:r>
              <a:rPr lang="cs-CZ" b="1" dirty="0" smtClean="0"/>
              <a:t>Příprava čaje</a:t>
            </a:r>
          </a:p>
          <a:p>
            <a:r>
              <a:rPr lang="cs-CZ" b="1" dirty="0" smtClean="0"/>
              <a:t>Čištění vody ve vodárnách</a:t>
            </a:r>
          </a:p>
          <a:p>
            <a:r>
              <a:rPr lang="cs-CZ" b="1" dirty="0" smtClean="0"/>
              <a:t>Vysávání prachu</a:t>
            </a:r>
          </a:p>
          <a:p>
            <a:r>
              <a:rPr lang="cs-CZ" b="1" dirty="0" smtClean="0"/>
              <a:t>Čištění vzduchu</a:t>
            </a:r>
            <a:endParaRPr lang="cs-CZ" b="1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u="sng" dirty="0"/>
          </a:p>
        </p:txBody>
      </p:sp>
      <p:pic>
        <p:nvPicPr>
          <p:cNvPr id="2050" name="Picture 2" descr="D:\Documents and Settings\Aleš\Plocha\skenovat0005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l="7725" t="21752" r="9038" b="8928"/>
          <a:stretch>
            <a:fillRect/>
          </a:stretch>
        </p:blipFill>
        <p:spPr bwMode="auto">
          <a:xfrm>
            <a:off x="1357290" y="0"/>
            <a:ext cx="6437839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Destilace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Oddělování složek stejnorodých směsí na základě rozdílných teplot varu</a:t>
            </a:r>
          </a:p>
          <a:p>
            <a:r>
              <a:rPr lang="cs-CZ" b="1" dirty="0" smtClean="0"/>
              <a:t>Voda a líh</a:t>
            </a:r>
          </a:p>
          <a:p>
            <a:pPr>
              <a:buNone/>
            </a:pPr>
            <a:r>
              <a:rPr lang="cs-CZ" b="1" u="sng" dirty="0" smtClean="0"/>
              <a:t>Využití</a:t>
            </a:r>
          </a:p>
          <a:p>
            <a:r>
              <a:rPr lang="cs-CZ" b="1" dirty="0" smtClean="0"/>
              <a:t>Výroba destilované vody</a:t>
            </a:r>
          </a:p>
          <a:p>
            <a:r>
              <a:rPr lang="cs-CZ" b="1" dirty="0" smtClean="0"/>
              <a:t>Výroba </a:t>
            </a:r>
            <a:r>
              <a:rPr lang="cs-CZ" b="1" dirty="0" err="1" smtClean="0"/>
              <a:t>ethanolu</a:t>
            </a:r>
            <a:endParaRPr lang="cs-CZ" b="1" dirty="0" smtClean="0"/>
          </a:p>
          <a:p>
            <a:r>
              <a:rPr lang="cs-CZ" b="1" dirty="0" smtClean="0"/>
              <a:t>Získávání benzínu z ropy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4503" t="10195" r="33456" b="2276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Krystalizace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Je oddělování rozpuštěných složek stejnorodé směsi</a:t>
            </a:r>
          </a:p>
          <a:p>
            <a:r>
              <a:rPr lang="cs-CZ" b="1" dirty="0" smtClean="0"/>
              <a:t>Vyloučení pevných látek z roztoků v podobě krystalů </a:t>
            </a:r>
          </a:p>
          <a:p>
            <a:r>
              <a:rPr lang="cs-CZ" b="1" dirty="0" smtClean="0"/>
              <a:t>Je založena na odpaření rozpouštědla</a:t>
            </a:r>
          </a:p>
          <a:p>
            <a:pPr>
              <a:buNone/>
            </a:pPr>
            <a:r>
              <a:rPr lang="cs-CZ" b="1" u="sng" dirty="0" smtClean="0"/>
              <a:t>Využití</a:t>
            </a:r>
          </a:p>
          <a:p>
            <a:r>
              <a:rPr lang="cs-CZ" b="1" dirty="0" smtClean="0"/>
              <a:t>Výroba cukru</a:t>
            </a:r>
          </a:p>
          <a:p>
            <a:r>
              <a:rPr lang="cs-CZ" b="1" dirty="0" smtClean="0"/>
              <a:t>Získávání soli z mořské vody</a:t>
            </a:r>
          </a:p>
          <a:p>
            <a:r>
              <a:rPr lang="cs-CZ" b="1" dirty="0" smtClean="0"/>
              <a:t>Čištění krystalických látek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Krystalizace vyvolaná rychlým ochlazením</a:t>
            </a:r>
            <a:endParaRPr lang="cs-CZ" dirty="0"/>
          </a:p>
        </p:txBody>
      </p:sp>
      <p:pic>
        <p:nvPicPr>
          <p:cNvPr id="14" name="Zástupný symbol pro obsah 13"/>
          <p:cNvPicPr>
            <a:picLocks noGrp="1"/>
          </p:cNvPicPr>
          <p:nvPr>
            <p:ph idx="1"/>
          </p:nvPr>
        </p:nvPicPr>
        <p:blipFill>
          <a:blip r:embed="rId2" cstate="print"/>
          <a:srcRect l="15398" t="21282" r="61519" b="28665"/>
          <a:stretch>
            <a:fillRect/>
          </a:stretch>
        </p:blipFill>
        <p:spPr>
          <a:xfrm rot="10800000">
            <a:off x="6286512" y="1928802"/>
            <a:ext cx="2857488" cy="335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Zástupný symbol pro obsah 13"/>
          <p:cNvPicPr>
            <a:picLocks/>
          </p:cNvPicPr>
          <p:nvPr/>
        </p:nvPicPr>
        <p:blipFill>
          <a:blip r:embed="rId2" cstate="print"/>
          <a:srcRect l="74812" t="21653" r="377" b="26440"/>
          <a:stretch>
            <a:fillRect/>
          </a:stretch>
        </p:blipFill>
        <p:spPr>
          <a:xfrm rot="10800000">
            <a:off x="0" y="1571612"/>
            <a:ext cx="3428992" cy="3714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Zástupný symbol pro obsah 13"/>
          <p:cNvPicPr>
            <a:picLocks/>
          </p:cNvPicPr>
          <p:nvPr/>
        </p:nvPicPr>
        <p:blipFill>
          <a:blip r:embed="rId2" cstate="print"/>
          <a:srcRect l="45868" t="19404" r="29700" b="26155"/>
          <a:stretch>
            <a:fillRect/>
          </a:stretch>
        </p:blipFill>
        <p:spPr>
          <a:xfrm rot="10800000">
            <a:off x="3428992" y="1928802"/>
            <a:ext cx="2928958" cy="3429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10"/>
          <p:cNvPicPr>
            <a:picLocks noGrp="1"/>
          </p:cNvPicPr>
          <p:nvPr>
            <p:ph idx="1"/>
          </p:nvPr>
        </p:nvPicPr>
        <p:blipFill>
          <a:blip r:embed="rId2" cstate="print"/>
          <a:srcRect l="6667" t="12451" r="69804" b="53136"/>
          <a:stretch>
            <a:fillRect/>
          </a:stretch>
        </p:blipFill>
        <p:spPr>
          <a:xfrm rot="10800000">
            <a:off x="857224" y="0"/>
            <a:ext cx="7000924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Sublimace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slouží k oddělení látek, které sublimují (např. jod)</a:t>
            </a:r>
          </a:p>
          <a:p>
            <a:r>
              <a:rPr lang="cs-CZ" b="1" dirty="0" smtClean="0"/>
              <a:t>mění se z pevného skupenství přímo v plynné (např. jod, naftalen) </a:t>
            </a:r>
          </a:p>
          <a:p>
            <a:pPr>
              <a:buNone/>
            </a:pPr>
            <a:r>
              <a:rPr lang="cs-CZ" b="1" u="sng" dirty="0" smtClean="0"/>
              <a:t>Využití</a:t>
            </a:r>
          </a:p>
          <a:p>
            <a:r>
              <a:rPr lang="cs-CZ" b="1" dirty="0" smtClean="0"/>
              <a:t>Přečišťování pevných sublimujících látek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D:\Documents and Settings\Aleš\Plocha\skenovat00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11054" b="21011"/>
          <a:stretch>
            <a:fillRect/>
          </a:stretch>
        </p:blipFill>
        <p:spPr bwMode="auto">
          <a:xfrm>
            <a:off x="1000100" y="-59807"/>
            <a:ext cx="6715172" cy="69618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2181" t="20133" r="23529" b="7260"/>
          <a:stretch>
            <a:fillRect/>
          </a:stretch>
        </p:blipFill>
        <p:spPr>
          <a:xfrm rot="10800000">
            <a:off x="4572000" y="-1"/>
            <a:ext cx="4572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Zástupný symbol pro obsah 7"/>
          <p:cNvPicPr>
            <a:picLocks noGrp="1"/>
          </p:cNvPicPr>
          <p:nvPr>
            <p:ph sz="half" idx="1"/>
          </p:nvPr>
        </p:nvPicPr>
        <p:blipFill>
          <a:blip r:embed="rId3" cstate="print"/>
          <a:srcRect l="39025" t="8808" r="2950" b="17798"/>
          <a:stretch>
            <a:fillRect/>
          </a:stretch>
        </p:blipFill>
        <p:spPr>
          <a:xfrm>
            <a:off x="0" y="0"/>
            <a:ext cx="4643438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Chromatografie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 oddělování složek směsi na základě jejich rozdílné schopnosti vázat se ke dvěma látkám</a:t>
            </a:r>
          </a:p>
          <a:p>
            <a:r>
              <a:rPr lang="cs-CZ" b="1" dirty="0" smtClean="0"/>
              <a:t>Rozklad barev</a:t>
            </a:r>
          </a:p>
          <a:p>
            <a:pPr>
              <a:buNone/>
            </a:pPr>
            <a:r>
              <a:rPr lang="cs-CZ" b="1" u="sng" dirty="0" smtClean="0"/>
              <a:t>Využití</a:t>
            </a:r>
          </a:p>
          <a:p>
            <a:r>
              <a:rPr lang="cs-CZ" b="1" dirty="0" smtClean="0"/>
              <a:t>Získávání barviv z rostlinných směsí</a:t>
            </a:r>
          </a:p>
          <a:p>
            <a:r>
              <a:rPr lang="cs-CZ" b="1" dirty="0" smtClean="0"/>
              <a:t>Zjišťování chemických látek přidávaných do potravin</a:t>
            </a:r>
            <a:endParaRPr lang="cs-CZ" b="1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Rozdělení barviva hnědého fixu pomocí chromatografie</a:t>
            </a:r>
            <a:endParaRPr lang="cs-CZ" b="1" u="sng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8151" t="28411" b="11637"/>
          <a:stretch>
            <a:fillRect/>
          </a:stretch>
        </p:blipFill>
        <p:spPr>
          <a:xfrm rot="10800000">
            <a:off x="214282" y="1428735"/>
            <a:ext cx="8786874" cy="50720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Úvod do obecné a anorganické chemie, J. Mach., I. </a:t>
            </a:r>
            <a:r>
              <a:rPr lang="cs-CZ" dirty="0" err="1" smtClean="0"/>
              <a:t>Plucková</a:t>
            </a:r>
            <a:r>
              <a:rPr lang="cs-CZ" dirty="0" smtClean="0"/>
              <a:t>, J. </a:t>
            </a:r>
            <a:r>
              <a:rPr lang="cs-CZ" dirty="0" err="1" smtClean="0"/>
              <a:t>Šibor</a:t>
            </a:r>
            <a:r>
              <a:rPr lang="cs-CZ" dirty="0" smtClean="0"/>
              <a:t>, nakladatelství Nová škola</a:t>
            </a:r>
          </a:p>
          <a:p>
            <a:r>
              <a:rPr lang="cs-CZ" dirty="0" smtClean="0"/>
              <a:t>Základy chemie 1, P. Beneš, V. </a:t>
            </a:r>
            <a:r>
              <a:rPr lang="cs-CZ" dirty="0" err="1" smtClean="0"/>
              <a:t>Pumpr</a:t>
            </a:r>
            <a:r>
              <a:rPr lang="cs-CZ" dirty="0" smtClean="0"/>
              <a:t>, J. </a:t>
            </a:r>
            <a:r>
              <a:rPr lang="cs-CZ" dirty="0" err="1" smtClean="0"/>
              <a:t>Banýr</a:t>
            </a:r>
            <a:r>
              <a:rPr lang="cs-CZ" dirty="0" smtClean="0"/>
              <a:t>, nakladatelství Fortuna</a:t>
            </a:r>
          </a:p>
          <a:p>
            <a:r>
              <a:rPr lang="cs-CZ" dirty="0" smtClean="0"/>
              <a:t>Chemie 8, J. Škoda, P. </a:t>
            </a:r>
            <a:r>
              <a:rPr lang="cs-CZ" dirty="0" err="1" smtClean="0"/>
              <a:t>Doulík</a:t>
            </a:r>
            <a:r>
              <a:rPr lang="cs-CZ" dirty="0" smtClean="0"/>
              <a:t>, nakladatelství </a:t>
            </a:r>
            <a:r>
              <a:rPr lang="cs-CZ" smtClean="0"/>
              <a:t>Fraus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390</Words>
  <Application>Microsoft Office PowerPoint</Application>
  <PresentationFormat>Předvádění na obrazovce (4:3)</PresentationFormat>
  <Paragraphs>83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Anotace</vt:lpstr>
      <vt:lpstr>Oddělování složek směsí</vt:lpstr>
      <vt:lpstr>Oddělování složek směsí</vt:lpstr>
      <vt:lpstr>Usazování</vt:lpstr>
      <vt:lpstr>Oddělování v dělící nálevce</vt:lpstr>
      <vt:lpstr>Odstřeďování</vt:lpstr>
      <vt:lpstr>Filtrace</vt:lpstr>
      <vt:lpstr>Snímek 9</vt:lpstr>
      <vt:lpstr>Destilace</vt:lpstr>
      <vt:lpstr>Snímek 11</vt:lpstr>
      <vt:lpstr>Krystalizace</vt:lpstr>
      <vt:lpstr>Krystalizace vyvolaná rychlým ochlazením</vt:lpstr>
      <vt:lpstr>Snímek 14</vt:lpstr>
      <vt:lpstr>Sublimace</vt:lpstr>
      <vt:lpstr>Snímek 16</vt:lpstr>
      <vt:lpstr>Snímek 17</vt:lpstr>
      <vt:lpstr>Chromatografie</vt:lpstr>
      <vt:lpstr>Rozdělení barviva hnědého fixu pomocí chromatografie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Oddělování složek směsí</dc:title>
  <dc:subject>Chemie 8</dc:subject>
  <dc:creator>Přibíková</dc:creator>
  <cp:lastModifiedBy>Aleš</cp:lastModifiedBy>
  <cp:revision>30</cp:revision>
  <dcterms:created xsi:type="dcterms:W3CDTF">2010-11-17T19:27:45Z</dcterms:created>
  <dcterms:modified xsi:type="dcterms:W3CDTF">2012-12-31T14:11:26Z</dcterms:modified>
</cp:coreProperties>
</file>