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56" r:id="rId4"/>
    <p:sldId id="267" r:id="rId5"/>
    <p:sldId id="266" r:id="rId6"/>
    <p:sldId id="259" r:id="rId7"/>
    <p:sldId id="270" r:id="rId8"/>
    <p:sldId id="260" r:id="rId9"/>
    <p:sldId id="268" r:id="rId10"/>
    <p:sldId id="261" r:id="rId11"/>
    <p:sldId id="262" r:id="rId12"/>
    <p:sldId id="263" r:id="rId13"/>
    <p:sldId id="264" r:id="rId14"/>
    <p:sldId id="271" r:id="rId15"/>
    <p:sldId id="272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6810D-B016-40EB-9544-AEACA318F7A3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D7886-4D7A-42CE-9408-07BC1E0B50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kobydleni.eu/tag/dest" TargetMode="External"/><Relationship Id="rId7" Type="http://schemas.openxmlformats.org/officeDocument/2006/relationships/hyperlink" Target="http://ga.water.usgs.gov/edu/watercycleczech.html" TargetMode="External"/><Relationship Id="rId2" Type="http://schemas.openxmlformats.org/officeDocument/2006/relationships/hyperlink" Target="http://www.ondrasovka.cz/deleni-balenych-vo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ivan.cz/innovation-city/uzaver-korunni" TargetMode="External"/><Relationship Id="rId5" Type="http://schemas.openxmlformats.org/officeDocument/2006/relationships/hyperlink" Target="http://www.vodni-kamen.cz/tvrdost-vody.html" TargetMode="External"/><Relationship Id="rId4" Type="http://schemas.openxmlformats.org/officeDocument/2006/relationships/hyperlink" Target="http://www.e-drogerie.cz/destilovana-voda-5-l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464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7749"/>
                <a:gridCol w="457309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Projekt: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700" b="1" kern="1200" dirty="0" smtClean="0">
                          <a:solidFill>
                            <a:schemeClr val="tx1"/>
                          </a:solidFill>
                          <a:latin typeface="Georgia" pitchFamily="18" charset="0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Číslo projektu: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b="1" kern="1200" dirty="0" smtClean="0">
                          <a:solidFill>
                            <a:schemeClr val="dk1"/>
                          </a:solidFill>
                          <a:latin typeface="Georgia" pitchFamily="18" charset="0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Autor: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Mgr. Alena </a:t>
                      </a:r>
                      <a:r>
                        <a:rPr lang="cs-CZ" sz="1700" b="1" dirty="0" err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Přibíková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Číslo DUM: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Ch8 - 5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Datum ověření ve výuce: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4.</a:t>
                      </a:r>
                      <a:r>
                        <a:rPr lang="cs-CZ" sz="1700" b="1" baseline="0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 11</a:t>
                      </a:r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. 2010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Ročník: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8.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Vzdělávací oblast: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Člověk a příroda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Vzdělávací obor: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Chemie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Tematický okruh: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Voda a vzduch – základ života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z="1700" b="1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Téma: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700" b="1" dirty="0" smtClean="0">
                          <a:solidFill>
                            <a:schemeClr val="tx1"/>
                          </a:solidFill>
                          <a:latin typeface="Georgia" pitchFamily="18" charset="0"/>
                        </a:rPr>
                        <a:t>Druhy vod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Georgi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Anotace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Prezentace formou výkladu seznamuje žáky s jednotlivými druhy vod podle obsahu rozpuštěných látek, podle místa výskytu, podle způsobu užití</a:t>
            </a:r>
            <a:endParaRPr lang="cs-CZ" dirty="0">
              <a:latin typeface="Georgia" pitchFamily="18" charset="0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>
                <a:latin typeface="Georgia" pitchFamily="18" charset="0"/>
              </a:rPr>
              <a:t>Druhy vod</a:t>
            </a:r>
            <a:endParaRPr lang="cs-CZ" sz="8800" dirty="0"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33875" y="2000250"/>
            <a:ext cx="4810125" cy="4857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u="sng" dirty="0" smtClean="0">
                <a:solidFill>
                  <a:schemeClr val="tx1"/>
                </a:solidFill>
                <a:latin typeface="Georgia" pitchFamily="18" charset="0"/>
              </a:rPr>
              <a:t>Druhy vod podle obsahu rozpuštěných látek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115328" cy="4525963"/>
          </a:xfrm>
        </p:spPr>
        <p:txBody>
          <a:bodyPr/>
          <a:lstStyle/>
          <a:p>
            <a:pPr marL="742950" indent="-742950">
              <a:lnSpc>
                <a:spcPct val="80000"/>
              </a:lnSpc>
              <a:buAutoNum type="arabicPeriod"/>
              <a:defRPr/>
            </a:pPr>
            <a:r>
              <a:rPr lang="cs-CZ" sz="3600" b="1" u="sng" dirty="0" smtClean="0">
                <a:latin typeface="Georgia" pitchFamily="18" charset="0"/>
              </a:rPr>
              <a:t>Destilovaná</a:t>
            </a:r>
          </a:p>
          <a:p>
            <a:pPr marL="742950" indent="-742950">
              <a:lnSpc>
                <a:spcPct val="80000"/>
              </a:lnSpc>
              <a:defRPr/>
            </a:pPr>
            <a:r>
              <a:rPr lang="cs-CZ" sz="3600" dirty="0" smtClean="0">
                <a:latin typeface="Georgia" pitchFamily="18" charset="0"/>
              </a:rPr>
              <a:t>chemicky čistá látka</a:t>
            </a:r>
          </a:p>
          <a:p>
            <a:pPr marL="742950" indent="-742950">
              <a:lnSpc>
                <a:spcPct val="80000"/>
              </a:lnSpc>
              <a:buNone/>
              <a:defRPr/>
            </a:pPr>
            <a:r>
              <a:rPr lang="cs-CZ" sz="3600" dirty="0" smtClean="0">
                <a:latin typeface="Georgia" pitchFamily="18" charset="0"/>
              </a:rPr>
              <a:t>Využívá se:</a:t>
            </a:r>
          </a:p>
          <a:p>
            <a:pPr marL="742950" indent="-742950">
              <a:lnSpc>
                <a:spcPct val="80000"/>
              </a:lnSpc>
              <a:defRPr/>
            </a:pPr>
            <a:r>
              <a:rPr lang="cs-CZ" sz="3600" dirty="0" smtClean="0">
                <a:latin typeface="Georgia" pitchFamily="18" charset="0"/>
              </a:rPr>
              <a:t>v laboratořích, </a:t>
            </a:r>
          </a:p>
          <a:p>
            <a:pPr marL="742950" indent="-742950">
              <a:lnSpc>
                <a:spcPct val="80000"/>
              </a:lnSpc>
              <a:defRPr/>
            </a:pPr>
            <a:r>
              <a:rPr lang="cs-CZ" sz="3600" dirty="0" smtClean="0">
                <a:latin typeface="Georgia" pitchFamily="18" charset="0"/>
              </a:rPr>
              <a:t>do chladičů a akumulátorů automobilů</a:t>
            </a:r>
          </a:p>
          <a:p>
            <a:pPr marL="742950" indent="-742950">
              <a:lnSpc>
                <a:spcPct val="80000"/>
              </a:lnSpc>
              <a:defRPr/>
            </a:pPr>
            <a:r>
              <a:rPr lang="cs-CZ" sz="3600" dirty="0" smtClean="0">
                <a:latin typeface="Georgia" pitchFamily="18" charset="0"/>
              </a:rPr>
              <a:t>jako náplň do napařovacích žehliček </a:t>
            </a:r>
          </a:p>
          <a:p>
            <a:pPr marL="742950" indent="-742950">
              <a:lnSpc>
                <a:spcPct val="80000"/>
              </a:lnSpc>
              <a:defRPr/>
            </a:pP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Georgia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sz="3600" b="1" dirty="0" smtClean="0">
              <a:solidFill>
                <a:srgbClr val="FF33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u="sng" dirty="0" smtClean="0">
                <a:solidFill>
                  <a:schemeClr val="tx1"/>
                </a:solidFill>
                <a:latin typeface="Georgia" pitchFamily="18" charset="0"/>
              </a:rPr>
              <a:t>Druhy vody podle obsahu rozpuštěných látek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4000" b="1" u="sng" dirty="0" smtClean="0">
                <a:latin typeface="Georgia" pitchFamily="18" charset="0"/>
              </a:rPr>
              <a:t>2. Měkká voda</a:t>
            </a:r>
          </a:p>
          <a:p>
            <a:pPr eaLnBrk="1" hangingPunct="1"/>
            <a:r>
              <a:rPr lang="cs-CZ" sz="3600" dirty="0" smtClean="0">
                <a:latin typeface="Georgia" pitchFamily="18" charset="0"/>
              </a:rPr>
              <a:t>obsahuje málo rozpuštěných látek</a:t>
            </a:r>
          </a:p>
          <a:p>
            <a:pPr eaLnBrk="1" hangingPunct="1"/>
            <a:r>
              <a:rPr lang="cs-CZ" sz="3600" dirty="0" smtClean="0">
                <a:latin typeface="Georgia" pitchFamily="18" charset="0"/>
              </a:rPr>
              <a:t>Je to voda dešťová</a:t>
            </a:r>
          </a:p>
          <a:p>
            <a:pPr eaLnBrk="1" hangingPunct="1">
              <a:buNone/>
            </a:pPr>
            <a:r>
              <a:rPr lang="cs-CZ" sz="3600" dirty="0" smtClean="0">
                <a:latin typeface="Georgia" pitchFamily="18" charset="0"/>
              </a:rPr>
              <a:t>   a voda ve vodních </a:t>
            </a:r>
          </a:p>
          <a:p>
            <a:pPr eaLnBrk="1" hangingPunct="1">
              <a:buNone/>
            </a:pPr>
            <a:r>
              <a:rPr lang="cs-CZ" sz="3600" dirty="0" smtClean="0">
                <a:latin typeface="Georgia" pitchFamily="18" charset="0"/>
              </a:rPr>
              <a:t>   tocích a nádržích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071810"/>
            <a:ext cx="4073875" cy="33670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u="sng" dirty="0" smtClean="0">
                <a:solidFill>
                  <a:schemeClr val="tx1"/>
                </a:solidFill>
                <a:latin typeface="Georgia" pitchFamily="18" charset="0"/>
              </a:rPr>
              <a:t>Druhy vody podle obsahu rozpuštěných látek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4000" b="1" u="sng" dirty="0" smtClean="0">
                <a:latin typeface="Georgia" pitchFamily="18" charset="0"/>
              </a:rPr>
              <a:t>3. Tvrdá voda</a:t>
            </a:r>
          </a:p>
          <a:p>
            <a:pPr eaLnBrk="1" hangingPunct="1"/>
            <a:r>
              <a:rPr lang="cs-CZ" sz="3600" dirty="0" smtClean="0">
                <a:latin typeface="Georgia" pitchFamily="18" charset="0"/>
              </a:rPr>
              <a:t>obsahuje velké množství rozpuštěných látek</a:t>
            </a:r>
          </a:p>
          <a:p>
            <a:pPr eaLnBrk="1" hangingPunct="1"/>
            <a:r>
              <a:rPr lang="cs-CZ" sz="3600" dirty="0" smtClean="0">
                <a:latin typeface="Georgia" pitchFamily="18" charset="0"/>
              </a:rPr>
              <a:t>je to voda podzemní z pramenů, studní, vrtů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914356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8775" y="3152775"/>
            <a:ext cx="3705225" cy="3705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u="sng" dirty="0" smtClean="0">
                <a:solidFill>
                  <a:schemeClr val="tx1"/>
                </a:solidFill>
                <a:latin typeface="Georgia" pitchFamily="18" charset="0"/>
              </a:rPr>
              <a:t>Druhy vody podle obsahu rozpuštěných látek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3600" b="1" u="sng" dirty="0" smtClean="0">
                <a:latin typeface="Georgia" pitchFamily="18" charset="0"/>
              </a:rPr>
              <a:t>4. Minerální vody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mají vysoký obsah minerálních látek a rozpuštěných plynů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využívají se k prevenci a léčení některých chorob</a:t>
            </a:r>
          </a:p>
          <a:p>
            <a:pPr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v místech, kde pramení, byly vybudovány lázně (Luhačovice, Karlovy Vary,…)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b="1" u="sng" dirty="0" smtClean="0">
                <a:solidFill>
                  <a:schemeClr val="tx1"/>
                </a:solidFill>
                <a:latin typeface="Georgia" pitchFamily="18" charset="0"/>
              </a:rPr>
              <a:t>Rozdělení vod podle místa, kde se nachází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z="4000" b="1" u="sng" dirty="0" smtClean="0">
                <a:latin typeface="Georgia" pitchFamily="18" charset="0"/>
              </a:rPr>
              <a:t>Voda podzemní</a:t>
            </a:r>
          </a:p>
          <a:p>
            <a:pPr marL="609600" indent="-609600" eaLnBrk="1" hangingPunct="1">
              <a:spcBef>
                <a:spcPct val="50000"/>
              </a:spcBef>
              <a:buFontTx/>
              <a:buNone/>
            </a:pPr>
            <a:r>
              <a:rPr lang="cs-CZ" sz="3600" dirty="0" smtClean="0">
                <a:latin typeface="Georgia" pitchFamily="18" charset="0"/>
              </a:rPr>
              <a:t>Prameny, studny, vrty</a:t>
            </a:r>
          </a:p>
          <a:p>
            <a:pPr marL="609600" indent="-609600" eaLnBrk="1" hangingPunct="1">
              <a:spcBef>
                <a:spcPct val="50000"/>
              </a:spcBef>
              <a:buFontTx/>
              <a:buNone/>
            </a:pPr>
            <a:r>
              <a:rPr lang="cs-CZ" sz="4000" b="1" dirty="0" smtClean="0">
                <a:latin typeface="Georgia" pitchFamily="18" charset="0"/>
              </a:rPr>
              <a:t>2. </a:t>
            </a:r>
            <a:r>
              <a:rPr lang="cs-CZ" sz="4000" b="1" u="sng" dirty="0" smtClean="0">
                <a:latin typeface="Georgia" pitchFamily="18" charset="0"/>
              </a:rPr>
              <a:t>Voda povrchová</a:t>
            </a:r>
          </a:p>
          <a:p>
            <a:pPr marL="609600" indent="-609600" eaLnBrk="1" hangingPunct="1">
              <a:spcBef>
                <a:spcPct val="50000"/>
              </a:spcBef>
              <a:buFontTx/>
              <a:buNone/>
            </a:pPr>
            <a:r>
              <a:rPr lang="cs-CZ" sz="3600" dirty="0" smtClean="0">
                <a:latin typeface="Georgia" pitchFamily="18" charset="0"/>
              </a:rPr>
              <a:t>Moře, oceány, ledovce, vodní toky, srážky</a:t>
            </a:r>
          </a:p>
          <a:p>
            <a:pPr marL="609600" indent="-609600" eaLnBrk="1" hangingPunct="1">
              <a:buFontTx/>
              <a:buAutoNum type="arabicPeriod"/>
            </a:pPr>
            <a:endParaRPr lang="cs-CZ" sz="4000" b="1" dirty="0" smtClean="0">
              <a:solidFill>
                <a:schemeClr val="bg1"/>
              </a:solidFill>
              <a:latin typeface="Georgia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95950" y="1643050"/>
            <a:ext cx="3448050" cy="24574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3" y="0"/>
            <a:ext cx="4286248" cy="69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4000" b="1" u="sng" dirty="0" smtClean="0">
                <a:solidFill>
                  <a:schemeClr val="tx1"/>
                </a:solidFill>
                <a:latin typeface="Georgia" pitchFamily="18" charset="0"/>
              </a:rPr>
              <a:t>Podle způsobu užití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cs-CZ" sz="4000" b="1" u="sng" dirty="0" smtClean="0">
                <a:latin typeface="Georgia" pitchFamily="18" charset="0"/>
              </a:rPr>
              <a:t>Pitná voda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Stejnorodá směs více látek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Získává se z podzemních pramenů nebo z povrchové vody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Upravuje se ve vodárnách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Musí být zdravotně nezávadná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4000" b="1" u="sng" dirty="0" smtClean="0">
                <a:solidFill>
                  <a:schemeClr val="tx1"/>
                </a:solidFill>
                <a:latin typeface="Georgia" pitchFamily="18" charset="0"/>
              </a:rPr>
              <a:t>Podle způsobu užití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4000" b="1" u="sng" dirty="0" smtClean="0">
                <a:latin typeface="Georgia" pitchFamily="18" charset="0"/>
              </a:rPr>
              <a:t>2. Užitková voda</a:t>
            </a:r>
          </a:p>
          <a:p>
            <a:pPr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Na čistotu a biologickou nezávadnost se nekladou přísné požadavky</a:t>
            </a:r>
          </a:p>
          <a:p>
            <a:pPr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Zpravidla se jedná o říční vodu</a:t>
            </a:r>
          </a:p>
          <a:p>
            <a:pPr>
              <a:lnSpc>
                <a:spcPct val="90000"/>
              </a:lnSpc>
            </a:pPr>
            <a:r>
              <a:rPr lang="cs-CZ" sz="3600" dirty="0" smtClean="0">
                <a:latin typeface="Georgia" pitchFamily="18" charset="0"/>
              </a:rPr>
              <a:t>Používá se v průmyslové výrobě, </a:t>
            </a:r>
            <a:r>
              <a:rPr lang="cs-CZ" sz="3600" dirty="0" smtClean="0">
                <a:latin typeface="Georgia" pitchFamily="18" charset="0"/>
              </a:rPr>
              <a:t>                  k </a:t>
            </a:r>
            <a:r>
              <a:rPr lang="cs-CZ" sz="3600" dirty="0" smtClean="0">
                <a:latin typeface="Georgia" pitchFamily="18" charset="0"/>
              </a:rPr>
              <a:t>mytí aut, praní nebo na toaletách</a:t>
            </a:r>
          </a:p>
          <a:p>
            <a:pPr>
              <a:lnSpc>
                <a:spcPct val="90000"/>
              </a:lnSpc>
            </a:pPr>
            <a:r>
              <a:rPr lang="cs-CZ" sz="3600" b="1" dirty="0" smtClean="0">
                <a:latin typeface="Georgia" pitchFamily="18" charset="0"/>
              </a:rPr>
              <a:t>Nesmí se používat k pití</a:t>
            </a:r>
            <a:r>
              <a:rPr lang="cs-CZ" sz="3600" b="1" dirty="0" smtClean="0">
                <a:latin typeface="Georgia" pitchFamily="18" charset="0"/>
              </a:rPr>
              <a:t>,                          </a:t>
            </a:r>
            <a:r>
              <a:rPr lang="cs-CZ" sz="3600" dirty="0" smtClean="0">
                <a:latin typeface="Georgia" pitchFamily="18" charset="0"/>
              </a:rPr>
              <a:t>k </a:t>
            </a:r>
            <a:r>
              <a:rPr lang="cs-CZ" sz="3600" dirty="0" smtClean="0">
                <a:latin typeface="Georgia" pitchFamily="18" charset="0"/>
              </a:rPr>
              <a:t>přípravě potravy ani k mytí nádobí</a:t>
            </a:r>
            <a:endParaRPr lang="cs-CZ" sz="3600" b="1" dirty="0" smtClean="0">
              <a:latin typeface="Georgia" pitchFamily="18" charset="0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dirty="0" smtClean="0">
                <a:solidFill>
                  <a:schemeClr val="tx1"/>
                </a:solidFill>
                <a:latin typeface="Georgia" pitchFamily="18" charset="0"/>
              </a:rPr>
              <a:t>Podle způsobu užití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b="1" u="sng" dirty="0" smtClean="0">
                <a:latin typeface="Georgia" pitchFamily="18" charset="0"/>
              </a:rPr>
              <a:t>3. Odpadní voda</a:t>
            </a:r>
          </a:p>
          <a:p>
            <a:pPr eaLnBrk="1" hangingPunct="1"/>
            <a:r>
              <a:rPr lang="cs-CZ" sz="3600" dirty="0" smtClean="0">
                <a:latin typeface="Georgia" pitchFamily="18" charset="0"/>
              </a:rPr>
              <a:t>Vzniká činností člověka v domácnosti, průmyslu, zemědělství</a:t>
            </a:r>
          </a:p>
          <a:p>
            <a:pPr eaLnBrk="1" hangingPunct="1"/>
            <a:r>
              <a:rPr lang="cs-CZ" sz="3600" dirty="0" smtClean="0">
                <a:latin typeface="Georgia" pitchFamily="18" charset="0"/>
              </a:rPr>
              <a:t>Před vypuštěním do vodních toků je třeba ji vyčistit v čističkách odpadních vod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-23489"/>
            <a:ext cx="6429420" cy="6881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earthwheredistribution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7842" y="0"/>
            <a:ext cx="8801876" cy="6880711"/>
          </a:xfr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eorgia" pitchFamily="18" charset="0"/>
              </a:rPr>
              <a:t>Zdroj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latin typeface="Georgia" pitchFamily="18" charset="0"/>
              </a:rPr>
              <a:t>Úvod do obecné a anorganické chemie, J. Mach, I. </a:t>
            </a:r>
            <a:r>
              <a:rPr lang="cs-CZ" sz="2800" dirty="0" err="1" smtClean="0">
                <a:latin typeface="Georgia" pitchFamily="18" charset="0"/>
              </a:rPr>
              <a:t>Plucková</a:t>
            </a:r>
            <a:r>
              <a:rPr lang="cs-CZ" sz="2800" dirty="0" smtClean="0">
                <a:latin typeface="Georgia" pitchFamily="18" charset="0"/>
              </a:rPr>
              <a:t>, J. </a:t>
            </a:r>
            <a:r>
              <a:rPr lang="cs-CZ" sz="2800" dirty="0" err="1" smtClean="0">
                <a:latin typeface="Georgia" pitchFamily="18" charset="0"/>
              </a:rPr>
              <a:t>Šibor</a:t>
            </a:r>
            <a:r>
              <a:rPr lang="cs-CZ" sz="2800" dirty="0" smtClean="0">
                <a:latin typeface="Georgia" pitchFamily="18" charset="0"/>
              </a:rPr>
              <a:t>, </a:t>
            </a:r>
            <a:r>
              <a:rPr lang="cs-CZ" sz="2800" dirty="0" err="1" smtClean="0">
                <a:latin typeface="Georgia" pitchFamily="18" charset="0"/>
              </a:rPr>
              <a:t>nakl</a:t>
            </a:r>
            <a:r>
              <a:rPr lang="cs-CZ" sz="2800" dirty="0" smtClean="0">
                <a:latin typeface="Georgia" pitchFamily="18" charset="0"/>
              </a:rPr>
              <a:t>. Nová škola</a:t>
            </a:r>
          </a:p>
          <a:p>
            <a:r>
              <a:rPr lang="cs-CZ" sz="2800" dirty="0" smtClean="0">
                <a:latin typeface="Georgia" pitchFamily="18" charset="0"/>
                <a:hlinkClick r:id="rId2"/>
              </a:rPr>
              <a:t>http://www.</a:t>
            </a:r>
            <a:r>
              <a:rPr lang="cs-CZ" sz="2800" dirty="0" err="1" smtClean="0">
                <a:latin typeface="Georgia" pitchFamily="18" charset="0"/>
                <a:hlinkClick r:id="rId2"/>
              </a:rPr>
              <a:t>ondrasovka.cz</a:t>
            </a:r>
            <a:r>
              <a:rPr lang="cs-CZ" sz="2800" dirty="0" smtClean="0">
                <a:latin typeface="Georgia" pitchFamily="18" charset="0"/>
                <a:hlinkClick r:id="rId2"/>
              </a:rPr>
              <a:t>/</a:t>
            </a:r>
            <a:r>
              <a:rPr lang="cs-CZ" sz="2800" dirty="0" err="1" smtClean="0">
                <a:latin typeface="Georgia" pitchFamily="18" charset="0"/>
                <a:hlinkClick r:id="rId2"/>
              </a:rPr>
              <a:t>deleni</a:t>
            </a:r>
            <a:r>
              <a:rPr lang="cs-CZ" sz="2800" dirty="0" smtClean="0">
                <a:latin typeface="Georgia" pitchFamily="18" charset="0"/>
                <a:hlinkClick r:id="rId2"/>
              </a:rPr>
              <a:t>-</a:t>
            </a:r>
            <a:r>
              <a:rPr lang="cs-CZ" sz="2800" dirty="0" err="1" smtClean="0">
                <a:latin typeface="Georgia" pitchFamily="18" charset="0"/>
                <a:hlinkClick r:id="rId2"/>
              </a:rPr>
              <a:t>balenych</a:t>
            </a:r>
            <a:r>
              <a:rPr lang="cs-CZ" sz="2800" dirty="0" smtClean="0">
                <a:latin typeface="Georgia" pitchFamily="18" charset="0"/>
                <a:hlinkClick r:id="rId2"/>
              </a:rPr>
              <a:t>-vod</a:t>
            </a:r>
            <a:endParaRPr lang="cs-CZ" sz="2800" dirty="0" smtClean="0">
              <a:latin typeface="Georgia" pitchFamily="18" charset="0"/>
            </a:endParaRPr>
          </a:p>
          <a:p>
            <a:r>
              <a:rPr lang="cs-CZ" sz="2800" dirty="0" smtClean="0">
                <a:latin typeface="Georgia" pitchFamily="18" charset="0"/>
                <a:hlinkClick r:id="rId3"/>
              </a:rPr>
              <a:t>http://www.</a:t>
            </a:r>
            <a:r>
              <a:rPr lang="cs-CZ" sz="2800" dirty="0" err="1" smtClean="0">
                <a:latin typeface="Georgia" pitchFamily="18" charset="0"/>
                <a:hlinkClick r:id="rId3"/>
              </a:rPr>
              <a:t>ekobydleni.eu</a:t>
            </a:r>
            <a:r>
              <a:rPr lang="cs-CZ" sz="2800" dirty="0" smtClean="0">
                <a:latin typeface="Georgia" pitchFamily="18" charset="0"/>
                <a:hlinkClick r:id="rId3"/>
              </a:rPr>
              <a:t>/</a:t>
            </a:r>
            <a:r>
              <a:rPr lang="cs-CZ" sz="2800" dirty="0" err="1" smtClean="0">
                <a:latin typeface="Georgia" pitchFamily="18" charset="0"/>
                <a:hlinkClick r:id="rId3"/>
              </a:rPr>
              <a:t>tag</a:t>
            </a:r>
            <a:r>
              <a:rPr lang="cs-CZ" sz="2800" dirty="0" smtClean="0">
                <a:latin typeface="Georgia" pitchFamily="18" charset="0"/>
                <a:hlinkClick r:id="rId3"/>
              </a:rPr>
              <a:t>/</a:t>
            </a:r>
            <a:r>
              <a:rPr lang="cs-CZ" sz="2800" dirty="0" err="1" smtClean="0">
                <a:latin typeface="Georgia" pitchFamily="18" charset="0"/>
                <a:hlinkClick r:id="rId3"/>
              </a:rPr>
              <a:t>dest</a:t>
            </a:r>
            <a:endParaRPr lang="cs-CZ" sz="2800" dirty="0" smtClean="0">
              <a:latin typeface="Georgia" pitchFamily="18" charset="0"/>
            </a:endParaRPr>
          </a:p>
          <a:p>
            <a:r>
              <a:rPr lang="cs-CZ" sz="2800" dirty="0" smtClean="0">
                <a:latin typeface="Georgia" pitchFamily="18" charset="0"/>
                <a:hlinkClick r:id="rId4"/>
              </a:rPr>
              <a:t>http://www.e-drogerie.</a:t>
            </a:r>
            <a:r>
              <a:rPr lang="cs-CZ" sz="2800" dirty="0" err="1" smtClean="0">
                <a:latin typeface="Georgia" pitchFamily="18" charset="0"/>
                <a:hlinkClick r:id="rId4"/>
              </a:rPr>
              <a:t>cz</a:t>
            </a:r>
            <a:r>
              <a:rPr lang="cs-CZ" sz="2800" dirty="0" smtClean="0">
                <a:latin typeface="Georgia" pitchFamily="18" charset="0"/>
                <a:hlinkClick r:id="rId4"/>
              </a:rPr>
              <a:t>/</a:t>
            </a:r>
            <a:r>
              <a:rPr lang="cs-CZ" sz="2800" dirty="0" err="1" smtClean="0">
                <a:latin typeface="Georgia" pitchFamily="18" charset="0"/>
                <a:hlinkClick r:id="rId4"/>
              </a:rPr>
              <a:t>destilovana</a:t>
            </a:r>
            <a:r>
              <a:rPr lang="cs-CZ" sz="2800" dirty="0" smtClean="0">
                <a:latin typeface="Georgia" pitchFamily="18" charset="0"/>
                <a:hlinkClick r:id="rId4"/>
              </a:rPr>
              <a:t>-voda-5-</a:t>
            </a:r>
            <a:r>
              <a:rPr lang="cs-CZ" sz="2800" dirty="0" err="1" smtClean="0">
                <a:latin typeface="Georgia" pitchFamily="18" charset="0"/>
                <a:hlinkClick r:id="rId4"/>
              </a:rPr>
              <a:t>lt.html</a:t>
            </a:r>
            <a:endParaRPr lang="cs-CZ" sz="2800" dirty="0" smtClean="0">
              <a:latin typeface="Georgia" pitchFamily="18" charset="0"/>
            </a:endParaRPr>
          </a:p>
          <a:p>
            <a:r>
              <a:rPr lang="cs-CZ" sz="2800" dirty="0" smtClean="0">
                <a:latin typeface="Georgia" pitchFamily="18" charset="0"/>
                <a:hlinkClick r:id="rId5"/>
              </a:rPr>
              <a:t>http://www.</a:t>
            </a:r>
            <a:r>
              <a:rPr lang="cs-CZ" sz="2800" dirty="0" err="1" smtClean="0">
                <a:latin typeface="Georgia" pitchFamily="18" charset="0"/>
                <a:hlinkClick r:id="rId5"/>
              </a:rPr>
              <a:t>vodni</a:t>
            </a:r>
            <a:r>
              <a:rPr lang="cs-CZ" sz="2800" dirty="0" smtClean="0">
                <a:latin typeface="Georgia" pitchFamily="18" charset="0"/>
                <a:hlinkClick r:id="rId5"/>
              </a:rPr>
              <a:t>-kamen.</a:t>
            </a:r>
            <a:r>
              <a:rPr lang="cs-CZ" sz="2800" dirty="0" err="1" smtClean="0">
                <a:latin typeface="Georgia" pitchFamily="18" charset="0"/>
                <a:hlinkClick r:id="rId5"/>
              </a:rPr>
              <a:t>cz</a:t>
            </a:r>
            <a:r>
              <a:rPr lang="cs-CZ" sz="2800" dirty="0" smtClean="0">
                <a:latin typeface="Georgia" pitchFamily="18" charset="0"/>
                <a:hlinkClick r:id="rId5"/>
              </a:rPr>
              <a:t>/tvrdost-vody.</a:t>
            </a:r>
            <a:r>
              <a:rPr lang="cs-CZ" sz="2800" dirty="0" err="1" smtClean="0">
                <a:latin typeface="Georgia" pitchFamily="18" charset="0"/>
                <a:hlinkClick r:id="rId5"/>
              </a:rPr>
              <a:t>html</a:t>
            </a:r>
            <a:endParaRPr lang="cs-CZ" sz="2800" dirty="0" smtClean="0">
              <a:latin typeface="Georgia" pitchFamily="18" charset="0"/>
            </a:endParaRPr>
          </a:p>
          <a:p>
            <a:r>
              <a:rPr lang="cs-CZ" sz="2800" dirty="0" smtClean="0">
                <a:latin typeface="Georgia" pitchFamily="18" charset="0"/>
                <a:hlinkClick r:id="rId6"/>
              </a:rPr>
              <a:t>http://www.divan.</a:t>
            </a:r>
            <a:r>
              <a:rPr lang="cs-CZ" sz="2800" dirty="0" err="1" smtClean="0">
                <a:latin typeface="Georgia" pitchFamily="18" charset="0"/>
                <a:hlinkClick r:id="rId6"/>
              </a:rPr>
              <a:t>cz</a:t>
            </a:r>
            <a:r>
              <a:rPr lang="cs-CZ" sz="2800" dirty="0" smtClean="0">
                <a:latin typeface="Georgia" pitchFamily="18" charset="0"/>
                <a:hlinkClick r:id="rId6"/>
              </a:rPr>
              <a:t>/</a:t>
            </a:r>
            <a:r>
              <a:rPr lang="cs-CZ" sz="2800" dirty="0" err="1" smtClean="0">
                <a:latin typeface="Georgia" pitchFamily="18" charset="0"/>
                <a:hlinkClick r:id="rId6"/>
              </a:rPr>
              <a:t>innovation</a:t>
            </a:r>
            <a:r>
              <a:rPr lang="cs-CZ" sz="2800" dirty="0" smtClean="0">
                <a:latin typeface="Georgia" pitchFamily="18" charset="0"/>
                <a:hlinkClick r:id="rId6"/>
              </a:rPr>
              <a:t>-city/</a:t>
            </a:r>
            <a:r>
              <a:rPr lang="cs-CZ" sz="2800" dirty="0" err="1" smtClean="0">
                <a:latin typeface="Georgia" pitchFamily="18" charset="0"/>
                <a:hlinkClick r:id="rId6"/>
              </a:rPr>
              <a:t>uzaver</a:t>
            </a:r>
            <a:r>
              <a:rPr lang="cs-CZ" sz="2800" dirty="0" smtClean="0">
                <a:latin typeface="Georgia" pitchFamily="18" charset="0"/>
                <a:hlinkClick r:id="rId6"/>
              </a:rPr>
              <a:t>-</a:t>
            </a:r>
            <a:r>
              <a:rPr lang="cs-CZ" sz="2800" dirty="0" err="1" smtClean="0">
                <a:latin typeface="Georgia" pitchFamily="18" charset="0"/>
                <a:hlinkClick r:id="rId6"/>
              </a:rPr>
              <a:t>korunni</a:t>
            </a:r>
            <a:endParaRPr lang="cs-CZ" sz="2800" dirty="0" smtClean="0">
              <a:latin typeface="Georgia" pitchFamily="18" charset="0"/>
            </a:endParaRPr>
          </a:p>
          <a:p>
            <a:r>
              <a:rPr lang="cs-CZ" sz="2800" dirty="0" smtClean="0">
                <a:latin typeface="Georgia" pitchFamily="18" charset="0"/>
                <a:hlinkClick r:id="rId7"/>
              </a:rPr>
              <a:t>http://ga.water.usgs.gov/edu/watercycleczech.html</a:t>
            </a:r>
            <a:endParaRPr lang="cs-CZ" sz="2800" dirty="0" smtClean="0">
              <a:latin typeface="Georgia" pitchFamily="18" charset="0"/>
            </a:endParaRPr>
          </a:p>
          <a:p>
            <a:endParaRPr lang="cs-CZ" dirty="0" smtClean="0">
              <a:latin typeface="Georgia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377</Words>
  <Application>Microsoft Office PowerPoint</Application>
  <PresentationFormat>Předvádění na obrazovce (4:3)</PresentationFormat>
  <Paragraphs>74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Druhy vod</vt:lpstr>
      <vt:lpstr>Druhy vod podle obsahu rozpuštěných látek</vt:lpstr>
      <vt:lpstr>Druhy vody podle obsahu rozpuštěných látek</vt:lpstr>
      <vt:lpstr>Druhy vody podle obsahu rozpuštěných látek</vt:lpstr>
      <vt:lpstr>Snímek 7</vt:lpstr>
      <vt:lpstr>Druhy vody podle obsahu rozpuštěných látek</vt:lpstr>
      <vt:lpstr>Snímek 9</vt:lpstr>
      <vt:lpstr>Rozdělení vod podle místa, kde se nachází</vt:lpstr>
      <vt:lpstr>Podle způsobu užití</vt:lpstr>
      <vt:lpstr>Podle způsobu užití</vt:lpstr>
      <vt:lpstr>Podle způsobu užití</vt:lpstr>
      <vt:lpstr>Snímek 14</vt:lpstr>
      <vt:lpstr>Snímek 15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vod</dc:title>
  <dc:subject>Chemie 8</dc:subject>
  <dc:creator>Přibíková</dc:creator>
  <cp:lastModifiedBy>Dum</cp:lastModifiedBy>
  <cp:revision>14</cp:revision>
  <dcterms:created xsi:type="dcterms:W3CDTF">2010-11-25T16:09:54Z</dcterms:created>
  <dcterms:modified xsi:type="dcterms:W3CDTF">2013-01-02T10:42:41Z</dcterms:modified>
</cp:coreProperties>
</file>