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61" r:id="rId3"/>
    <p:sldId id="260" r:id="rId4"/>
    <p:sldId id="257" r:id="rId5"/>
    <p:sldId id="258" r:id="rId6"/>
    <p:sldId id="266" r:id="rId7"/>
    <p:sldId id="267" r:id="rId8"/>
    <p:sldId id="268" r:id="rId9"/>
    <p:sldId id="269" r:id="rId10"/>
    <p:sldId id="259" r:id="rId11"/>
    <p:sldId id="270" r:id="rId12"/>
    <p:sldId id="271" r:id="rId13"/>
    <p:sldId id="272" r:id="rId14"/>
    <p:sldId id="273" r:id="rId15"/>
    <p:sldId id="265" r:id="rId16"/>
    <p:sldId id="274" r:id="rId17"/>
    <p:sldId id="264" r:id="rId18"/>
    <p:sldId id="262" r:id="rId19"/>
    <p:sldId id="26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F6114F-4B2B-4BAB-820F-2BD6EC71FD29}" type="datetimeFigureOut">
              <a:rPr lang="cs-CZ" smtClean="0"/>
              <a:t>1.1.2013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5CB16C-8FBA-41AC-8B1D-1A773A71552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6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11</a:t>
            </a:fld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12</a:t>
            </a:fld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13</a:t>
            </a:fld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8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14</a:t>
            </a:fld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5CB16C-8FBA-41AC-8B1D-1A773A71552F}" type="slidenum">
              <a:rPr lang="cs-CZ" smtClean="0"/>
              <a:t>16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5544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4623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7855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498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0157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0792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3218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3669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9942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6199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6787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D40FF7-B0DA-4B6E-90FD-041CA8134694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E14F7-E027-49B6-A238-55F48470048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9962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jan27.bloger.cz/Savci/Zajic-polarn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Podnebné pásy - polární pás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931871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34" y="357166"/>
          <a:ext cx="8429684" cy="6215107"/>
        </p:xfrm>
        <a:graphic>
          <a:graphicData uri="http://schemas.openxmlformats.org/drawingml/2006/table">
            <a:tbl>
              <a:tblPr/>
              <a:tblGrid>
                <a:gridCol w="1651072"/>
                <a:gridCol w="6778612"/>
              </a:tblGrid>
              <a:tr h="163537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22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72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Člověk a jeho svět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– Podnebné pásy – polární pás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2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VY_32_INOVACE_7B_Př5_12_Podnebné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pásy – polární pás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7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6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Přírodověda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6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2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u="none" dirty="0" smtClean="0">
                          <a:latin typeface="Calibri"/>
                          <a:ea typeface="Calibri"/>
                          <a:cs typeface="Times New Roman"/>
                        </a:rPr>
                        <a:t>Severní polární pás</a:t>
                      </a:r>
                      <a:r>
                        <a:rPr lang="cs-CZ" sz="1000" u="none" baseline="0" dirty="0" smtClean="0">
                          <a:latin typeface="Calibri"/>
                          <a:ea typeface="Calibri"/>
                          <a:cs typeface="Times New Roman"/>
                        </a:rPr>
                        <a:t> Arktida, jižní polární pás Antarktida tučňáci, mechy, lišejníky.</a:t>
                      </a:r>
                      <a:endParaRPr lang="cs-CZ" sz="100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6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1. 2013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175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428604"/>
            <a:ext cx="59721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63" y="5286375"/>
            <a:ext cx="12382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28142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určena pro žáky 5. ročníků základní školy, pro vzdělávací obor Člověk        a jeho svět – přírodověda.</a:t>
            </a:r>
          </a:p>
          <a:p>
            <a:r>
              <a:rPr lang="cs-CZ" dirty="0" smtClean="0"/>
              <a:t>Žáci se seznámí s životem v polárním pásu.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525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Charakteristika polárního pásu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Rozkládají se v oblastech </a:t>
            </a:r>
            <a:r>
              <a:rPr lang="cs-CZ" b="1" u="sng" dirty="0" smtClean="0"/>
              <a:t>mezi mírnými pásy a póly </a:t>
            </a:r>
            <a:r>
              <a:rPr lang="cs-CZ" dirty="0" smtClean="0"/>
              <a:t>( severním a jižním).</a:t>
            </a:r>
          </a:p>
          <a:p>
            <a:pPr marL="0" indent="0">
              <a:buNone/>
            </a:pPr>
            <a:r>
              <a:rPr lang="cs-CZ" dirty="0" smtClean="0"/>
              <a:t>Střídá se zde </a:t>
            </a:r>
            <a:r>
              <a:rPr lang="cs-CZ" b="1" u="sng" dirty="0" smtClean="0"/>
              <a:t>krátké polární léto </a:t>
            </a:r>
            <a:r>
              <a:rPr lang="cs-CZ" dirty="0" smtClean="0"/>
              <a:t>( Slunce svítí celých 24 hodin, jsou zde tzv. „ </a:t>
            </a:r>
            <a:r>
              <a:rPr lang="cs-CZ" b="1" u="sng" dirty="0" smtClean="0"/>
              <a:t>bílé noci</a:t>
            </a:r>
            <a:r>
              <a:rPr lang="cs-CZ" dirty="0" smtClean="0"/>
              <a:t>“) a </a:t>
            </a:r>
            <a:r>
              <a:rPr lang="cs-CZ" b="1" u="sng" dirty="0" smtClean="0"/>
              <a:t>dlouhé polární zimy </a:t>
            </a:r>
            <a:r>
              <a:rPr lang="cs-CZ" dirty="0" smtClean="0"/>
              <a:t>( polární moc trvá půl roku, v této době Slunce nevychází na obzor)</a:t>
            </a:r>
          </a:p>
          <a:p>
            <a:pPr marL="0" indent="0">
              <a:buNone/>
            </a:pPr>
            <a:r>
              <a:rPr lang="cs-CZ" dirty="0" smtClean="0"/>
              <a:t>Přírodní podmínky severního polárního pásu a jižního polárního pásu se </a:t>
            </a:r>
            <a:r>
              <a:rPr lang="cs-CZ" b="1" u="sng" dirty="0" smtClean="0"/>
              <a:t>liší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940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Arktida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dirty="0" smtClean="0"/>
              <a:t>Severní polární pás </a:t>
            </a:r>
            <a:r>
              <a:rPr lang="cs-CZ" dirty="0" smtClean="0"/>
              <a:t>( tundra).</a:t>
            </a:r>
          </a:p>
          <a:p>
            <a:r>
              <a:rPr lang="cs-CZ" b="1" u="sng" dirty="0" smtClean="0"/>
              <a:t>Rostliny </a:t>
            </a:r>
            <a:r>
              <a:rPr lang="cs-CZ" dirty="0" smtClean="0"/>
              <a:t>: traviny, mechy, lišejníky, zakrslé vrby a břízy.</a:t>
            </a:r>
          </a:p>
          <a:p>
            <a:r>
              <a:rPr lang="cs-CZ" b="1" u="sng" dirty="0" smtClean="0"/>
              <a:t>Živočichové</a:t>
            </a:r>
            <a:r>
              <a:rPr lang="cs-CZ" dirty="0" smtClean="0"/>
              <a:t> : sobi, lední medvědi, vlci, zajíci běláci a polární lišky – před zimou je chrání dlouhá srst s bohatou podsadou a silná vrstva tuku.</a:t>
            </a:r>
          </a:p>
          <a:p>
            <a:r>
              <a:rPr lang="cs-CZ" b="1" dirty="0" smtClean="0"/>
              <a:t>Ptáci mají peří s mohutnou vrstvou prachového peří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Půda za severním polárním kruhem zůstává i v krátkém létě </a:t>
            </a:r>
            <a:r>
              <a:rPr lang="cs-CZ" b="1" u="sng" dirty="0" smtClean="0"/>
              <a:t>do hloubky promrzlá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Voda z tajícího ledu se nemůže vsakovat, a tak je tato oblast v létě </a:t>
            </a:r>
            <a:r>
              <a:rPr lang="cs-CZ" b="1" u="sng" dirty="0" smtClean="0"/>
              <a:t>plná jezírek a bažin</a:t>
            </a:r>
            <a:r>
              <a:rPr lang="cs-CZ" dirty="0" smtClean="0"/>
              <a:t>. Jsou to výhodné podmínky pro </a:t>
            </a:r>
            <a:r>
              <a:rPr lang="cs-CZ" b="1" u="sng" dirty="0" smtClean="0"/>
              <a:t>výskyt komárů</a:t>
            </a:r>
            <a:r>
              <a:rPr lang="cs-CZ" dirty="0" smtClean="0"/>
              <a:t>, kterých jsou v těchto oblastech celá mračna.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41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Arktida</a:t>
            </a:r>
            <a:endParaRPr lang="cs-CZ" b="1" u="sng" dirty="0"/>
          </a:p>
        </p:txBody>
      </p:sp>
      <p:pic>
        <p:nvPicPr>
          <p:cNvPr id="1026" name="Picture 2" descr="Arktida, led, tá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1500174"/>
            <a:ext cx="6357982" cy="47149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Arktida- mapa</a:t>
            </a:r>
            <a:endParaRPr lang="cs-CZ" b="1" u="sng" dirty="0"/>
          </a:p>
        </p:txBody>
      </p:sp>
      <p:pic>
        <p:nvPicPr>
          <p:cNvPr id="24578" name="Picture 2" descr="Arktida_sekto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643050"/>
            <a:ext cx="6715172" cy="47149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Lední medvěd</a:t>
            </a:r>
            <a:endParaRPr lang="cs-CZ" b="1" u="sng" dirty="0"/>
          </a:p>
        </p:txBody>
      </p:sp>
      <p:pic>
        <p:nvPicPr>
          <p:cNvPr id="25602" name="Picture 2" descr="c030799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1714488"/>
            <a:ext cx="6786610" cy="47863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Zajíc polární</a:t>
            </a:r>
            <a:endParaRPr lang="cs-CZ" b="1" u="sng" dirty="0"/>
          </a:p>
        </p:txBody>
      </p:sp>
      <p:pic>
        <p:nvPicPr>
          <p:cNvPr id="26626" name="Picture 2" descr="http://jan27.bloger.cz/obrazky/jan27.bloger.cz/zajic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1785926"/>
            <a:ext cx="5715040" cy="3929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Antarktida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Jižní polární pás</a:t>
            </a:r>
            <a:r>
              <a:rPr lang="cs-CZ" dirty="0" smtClean="0"/>
              <a:t> je téměř celý </a:t>
            </a:r>
            <a:r>
              <a:rPr lang="cs-CZ" b="1" u="sng" dirty="0" smtClean="0"/>
              <a:t>pokryt ledovým krunýřem</a:t>
            </a:r>
            <a:r>
              <a:rPr lang="cs-CZ" dirty="0" smtClean="0"/>
              <a:t>, jsou zde nejnižší teploty na Zemi ( až – 80 C)</a:t>
            </a:r>
          </a:p>
          <a:p>
            <a:r>
              <a:rPr lang="cs-CZ" b="1" u="sng" dirty="0" smtClean="0"/>
              <a:t>Rostliny</a:t>
            </a:r>
            <a:r>
              <a:rPr lang="cs-CZ" dirty="0" smtClean="0"/>
              <a:t>: ve vnitrozemí mechy a lišejníky</a:t>
            </a:r>
          </a:p>
          <a:p>
            <a:r>
              <a:rPr lang="cs-CZ" b="1" u="sng" dirty="0" smtClean="0"/>
              <a:t>Živočichové</a:t>
            </a:r>
            <a:r>
              <a:rPr lang="cs-CZ" dirty="0" smtClean="0"/>
              <a:t> : žijí hlavně na pobřeží, potravu si hledají v moři, jsou to např. tučňáci, rypouši, tuleni, lachtani, v polárních mořích žije velké množství planktonu, ryb i velryb.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8205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Antarktida - mapa</a:t>
            </a:r>
            <a:endParaRPr lang="cs-CZ" b="1" u="sng" dirty="0"/>
          </a:p>
        </p:txBody>
      </p:sp>
      <p:pic>
        <p:nvPicPr>
          <p:cNvPr id="31746" name="Picture 2" descr="http://www.quido.cz/priroda/obrazky/antarktida_mapa_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1571612"/>
            <a:ext cx="6215106" cy="50720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Mládě tuleně grónského</a:t>
            </a:r>
            <a:endParaRPr lang="cs-CZ" b="1" u="sng" dirty="0"/>
          </a:p>
        </p:txBody>
      </p:sp>
      <p:pic>
        <p:nvPicPr>
          <p:cNvPr id="33794" name="Picture 2" descr="mládě tuleně grónskéh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857364"/>
            <a:ext cx="6429420" cy="4143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Mládě lachtana</a:t>
            </a:r>
            <a:endParaRPr lang="cs-CZ" b="1" u="sng" dirty="0"/>
          </a:p>
        </p:txBody>
      </p:sp>
      <p:pic>
        <p:nvPicPr>
          <p:cNvPr id="35844" name="Picture 4" descr="http://img1.rajce.idnes.cz/d0102/6/6592/6592433_e631bcaa3bd906ff0f0b4480d0706938/images/50_mlade_lachtana.jpg?ver=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357298"/>
            <a:ext cx="7896244" cy="49101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Antarktida</a:t>
            </a:r>
            <a:endParaRPr lang="cs-CZ" b="1" u="sng" dirty="0"/>
          </a:p>
        </p:txBody>
      </p:sp>
      <p:pic>
        <p:nvPicPr>
          <p:cNvPr id="37890" name="Picture 2" descr="http://aa.ecn.cz/img_upload/e6ffb6c50bc1424ab10ecf09e063cd63/albums/userpics/10004/antarktid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2071678"/>
            <a:ext cx="7470795" cy="40973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Tučňáci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tučňáků je tak dokonalé prokrvení končetin, že na chodidlech zahřívají svá vejce, která shora chrání kožním záhybem.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748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Tučňáci</a:t>
            </a:r>
            <a:endParaRPr lang="cs-CZ" b="1" u="sng" dirty="0"/>
          </a:p>
        </p:txBody>
      </p:sp>
      <p:pic>
        <p:nvPicPr>
          <p:cNvPr id="39938" name="Picture 2" descr="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1857364"/>
            <a:ext cx="6429420" cy="4286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Opakovací otázky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Kde se rozkládá jí polární pásy?</a:t>
            </a:r>
          </a:p>
          <a:p>
            <a:r>
              <a:rPr lang="cs-CZ" dirty="0" smtClean="0"/>
              <a:t>2. Charakterizuj severní polární pás.</a:t>
            </a:r>
          </a:p>
          <a:p>
            <a:r>
              <a:rPr lang="cs-CZ" dirty="0" smtClean="0"/>
              <a:t>3. Charakterizuj jižní polární pás.</a:t>
            </a:r>
          </a:p>
          <a:p>
            <a:r>
              <a:rPr lang="cs-CZ" dirty="0" smtClean="0"/>
              <a:t>4. Čím jsou </a:t>
            </a:r>
            <a:r>
              <a:rPr lang="cs-CZ" dirty="0" smtClean="0"/>
              <a:t>zvláštní </a:t>
            </a:r>
            <a:r>
              <a:rPr lang="cs-CZ" dirty="0" smtClean="0"/>
              <a:t>tučňáci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845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 k textu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KHOLOVÁ, Helena a kol. </a:t>
            </a:r>
            <a:r>
              <a:rPr lang="cs-CZ" i="1" dirty="0" smtClean="0"/>
              <a:t>Život na Zemi</a:t>
            </a:r>
            <a:r>
              <a:rPr lang="cs-CZ" dirty="0" smtClean="0"/>
              <a:t>. Praha: Alter, 2011, ISBN 978-7245-162-3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210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 k obrázkům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Obr.č. 1 </a:t>
            </a:r>
            <a:r>
              <a:rPr lang="cs-CZ" sz="1200" dirty="0" smtClean="0"/>
              <a:t>PROFIMEDIA. </a:t>
            </a:r>
            <a:r>
              <a:rPr lang="cs-CZ" sz="1200" i="1" dirty="0" smtClean="0"/>
              <a:t>cestovani.idnes.cz</a:t>
            </a:r>
            <a:r>
              <a:rPr lang="cs-CZ" sz="1200" dirty="0" smtClean="0"/>
              <a:t> [online]. [cit. 1.1.2013]. Dostupný na WWW: http://cestovani.idnes.cz/polarnika-horkeho-uveznila-obri-kra-kdyz-neni-cesty-zpet-pz1-/kolem-sveta.aspx?c=A080409_083347_igsvet_skr </a:t>
            </a:r>
            <a:endParaRPr lang="cs-CZ" sz="1200" dirty="0" smtClean="0"/>
          </a:p>
          <a:p>
            <a:r>
              <a:rPr lang="cs-CZ" sz="1200" dirty="0" smtClean="0"/>
              <a:t>Obr.č.2 </a:t>
            </a:r>
            <a:r>
              <a:rPr lang="cs-CZ" sz="1200" dirty="0" smtClean="0"/>
              <a:t>NEUVEDEN, </a:t>
            </a:r>
            <a:r>
              <a:rPr lang="cs-CZ" sz="1200" dirty="0" smtClean="0"/>
              <a:t>Neuveden</a:t>
            </a:r>
            <a:r>
              <a:rPr lang="cs-CZ" sz="1200" dirty="0" smtClean="0"/>
              <a:t>. </a:t>
            </a:r>
            <a:r>
              <a:rPr lang="cs-CZ" sz="1200" i="1" dirty="0" smtClean="0"/>
              <a:t>jadamkuv.txt.czjadamkuv.txt.cz</a:t>
            </a:r>
            <a:r>
              <a:rPr lang="cs-CZ" sz="1200" dirty="0" smtClean="0"/>
              <a:t> [online]. [cit. 1.1.2013]. Dostupný na WWW: http://jadamkuv.txt.cz/clanky/37510/arktida-severni-pol/ </a:t>
            </a:r>
            <a:endParaRPr lang="cs-CZ" sz="1200" dirty="0" smtClean="0"/>
          </a:p>
          <a:p>
            <a:r>
              <a:rPr lang="cs-CZ" sz="1200" dirty="0" smtClean="0"/>
              <a:t>Obr.č.3 </a:t>
            </a:r>
            <a:r>
              <a:rPr lang="cs-CZ" sz="1200" dirty="0" smtClean="0"/>
              <a:t>NEUVEDEN, </a:t>
            </a:r>
            <a:r>
              <a:rPr lang="cs-CZ" sz="1200" dirty="0" smtClean="0"/>
              <a:t>Neuveden</a:t>
            </a:r>
            <a:r>
              <a:rPr lang="cs-CZ" sz="1200" dirty="0" smtClean="0"/>
              <a:t>. </a:t>
            </a:r>
            <a:r>
              <a:rPr lang="cs-CZ" sz="1200" i="1" dirty="0" smtClean="0"/>
              <a:t>jadamkuv.txt.czjadamkuv.txt.cz</a:t>
            </a:r>
            <a:r>
              <a:rPr lang="cs-CZ" sz="1200" dirty="0" smtClean="0"/>
              <a:t> [online]. [cit. 1.1.2013]. Dostupný na WWW: http://jadamkuv.txt.cz/clanky/37510/arktida-severni-pol/ </a:t>
            </a:r>
            <a:endParaRPr lang="cs-CZ" sz="1200" dirty="0" smtClean="0"/>
          </a:p>
          <a:p>
            <a:r>
              <a:rPr lang="cs-CZ" sz="1200" dirty="0" smtClean="0"/>
              <a:t>Obr.č.4 </a:t>
            </a:r>
            <a:r>
              <a:rPr lang="cs-CZ" sz="1200" dirty="0" smtClean="0"/>
              <a:t>NEUVEDEN, </a:t>
            </a:r>
            <a:r>
              <a:rPr lang="cs-CZ" sz="1200" dirty="0" smtClean="0"/>
              <a:t>Neuveden</a:t>
            </a:r>
            <a:r>
              <a:rPr lang="cs-CZ" sz="1200" dirty="0" smtClean="0"/>
              <a:t>. </a:t>
            </a:r>
            <a:r>
              <a:rPr lang="cs-CZ" sz="1200" i="1" dirty="0" smtClean="0"/>
              <a:t>jan27.bloger.cz</a:t>
            </a:r>
            <a:r>
              <a:rPr lang="cs-CZ" sz="1200" dirty="0" smtClean="0"/>
              <a:t> [online]. [cit. 1.1.2013]. Dostupný na WWW: </a:t>
            </a: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jan27.bloger.cz/Savci/</a:t>
            </a:r>
            <a:r>
              <a:rPr lang="cs-CZ" sz="1200" dirty="0" smtClean="0">
                <a:hlinkClick r:id="rId2"/>
              </a:rPr>
              <a:t>Zajic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smtClean="0">
                <a:hlinkClick r:id="rId2"/>
              </a:rPr>
              <a:t>polarni</a:t>
            </a:r>
            <a:endParaRPr lang="cs-CZ" sz="1200" dirty="0" smtClean="0"/>
          </a:p>
          <a:p>
            <a:r>
              <a:rPr lang="cs-CZ" sz="1200" dirty="0" smtClean="0"/>
              <a:t>Obr.č. </a:t>
            </a:r>
            <a:r>
              <a:rPr lang="cs-CZ" sz="1200" dirty="0" smtClean="0"/>
              <a:t>5 NEUVEDEN, </a:t>
            </a:r>
            <a:r>
              <a:rPr lang="cs-CZ" sz="1200" dirty="0" smtClean="0"/>
              <a:t>Neuveden</a:t>
            </a:r>
            <a:r>
              <a:rPr lang="cs-CZ" sz="1200" dirty="0" smtClean="0"/>
              <a:t>. </a:t>
            </a:r>
            <a:r>
              <a:rPr lang="cs-CZ" sz="1200" i="1" dirty="0" smtClean="0"/>
              <a:t>quido.cz</a:t>
            </a:r>
            <a:r>
              <a:rPr lang="cs-CZ" sz="1200" dirty="0" smtClean="0"/>
              <a:t> [online]. [cit. 1.1.2013]. Dostupný na WWW: http://www.</a:t>
            </a:r>
            <a:r>
              <a:rPr lang="cs-CZ" sz="1200" dirty="0" smtClean="0"/>
              <a:t>quido.cz</a:t>
            </a:r>
            <a:r>
              <a:rPr lang="cs-CZ" sz="1200" dirty="0" smtClean="0"/>
              <a:t>/</a:t>
            </a:r>
            <a:r>
              <a:rPr lang="cs-CZ" sz="1200" dirty="0" smtClean="0"/>
              <a:t>priroda</a:t>
            </a:r>
            <a:r>
              <a:rPr lang="cs-CZ" sz="1200" dirty="0" smtClean="0"/>
              <a:t>/</a:t>
            </a:r>
            <a:r>
              <a:rPr lang="cs-CZ" sz="1200" dirty="0" smtClean="0"/>
              <a:t>obrazky</a:t>
            </a:r>
            <a:r>
              <a:rPr lang="cs-CZ" sz="1200" dirty="0" smtClean="0"/>
              <a:t>/</a:t>
            </a:r>
            <a:r>
              <a:rPr lang="cs-CZ" sz="1200" dirty="0" smtClean="0"/>
              <a:t>antarktida</a:t>
            </a:r>
            <a:r>
              <a:rPr lang="cs-CZ" sz="1200" dirty="0" smtClean="0"/>
              <a:t>_mapa_v.</a:t>
            </a:r>
            <a:r>
              <a:rPr lang="cs-CZ" sz="1200" dirty="0" smtClean="0"/>
              <a:t>jpg</a:t>
            </a:r>
            <a:r>
              <a:rPr lang="cs-CZ" sz="1200" dirty="0" smtClean="0"/>
              <a:t>  </a:t>
            </a:r>
            <a:endParaRPr lang="cs-CZ" sz="1200" dirty="0" smtClean="0"/>
          </a:p>
          <a:p>
            <a:r>
              <a:rPr lang="cs-CZ" sz="1200" dirty="0" smtClean="0"/>
              <a:t>Obr.č. 6 </a:t>
            </a:r>
            <a:r>
              <a:rPr lang="cs-CZ" sz="1200" dirty="0" smtClean="0"/>
              <a:t>NEUVEDEN, </a:t>
            </a:r>
            <a:r>
              <a:rPr lang="cs-CZ" sz="1200" dirty="0" smtClean="0"/>
              <a:t>Neuveden</a:t>
            </a:r>
            <a:r>
              <a:rPr lang="cs-CZ" sz="1200" dirty="0" smtClean="0"/>
              <a:t>. </a:t>
            </a:r>
            <a:r>
              <a:rPr lang="cs-CZ" sz="1200" i="1" dirty="0" smtClean="0"/>
              <a:t>tuleniaspol.webz.cz</a:t>
            </a:r>
            <a:r>
              <a:rPr lang="cs-CZ" sz="1200" dirty="0" smtClean="0"/>
              <a:t> [online]. [cit. 1.1.2013]. Dostupný na WWW: http://tuleniaspol.webz.cz/zivot.htm </a:t>
            </a:r>
            <a:endParaRPr lang="cs-CZ" sz="1200" dirty="0" smtClean="0"/>
          </a:p>
          <a:p>
            <a:r>
              <a:rPr lang="cs-CZ" sz="1200" dirty="0" smtClean="0"/>
              <a:t>Obr.č. 7 </a:t>
            </a:r>
            <a:r>
              <a:rPr lang="cs-CZ" sz="1200" dirty="0" smtClean="0"/>
              <a:t>NEUVEDEN, </a:t>
            </a:r>
            <a:r>
              <a:rPr lang="cs-CZ" sz="1200" dirty="0" smtClean="0"/>
              <a:t>Neuveden</a:t>
            </a:r>
            <a:r>
              <a:rPr lang="cs-CZ" sz="1200" dirty="0" smtClean="0"/>
              <a:t>. </a:t>
            </a:r>
            <a:r>
              <a:rPr lang="cs-CZ" sz="1200" i="1" dirty="0" smtClean="0"/>
              <a:t>hillbilly.rajce.idnes.cz</a:t>
            </a:r>
            <a:r>
              <a:rPr lang="cs-CZ" sz="1200" dirty="0" smtClean="0"/>
              <a:t> [online]. [cit. 1.1.2013]. Dostupný na WWW: http://img1.rajce.idnes.cz/d0102/6/6592/6592433_e631bcaa3bd906ff0f0b4480d0706938/</a:t>
            </a:r>
            <a:r>
              <a:rPr lang="cs-CZ" sz="1200" dirty="0" smtClean="0"/>
              <a:t>images</a:t>
            </a:r>
            <a:r>
              <a:rPr lang="cs-CZ" sz="1200" dirty="0" smtClean="0"/>
              <a:t>/50_</a:t>
            </a:r>
            <a:r>
              <a:rPr lang="cs-CZ" sz="1200" dirty="0" smtClean="0"/>
              <a:t>mlade</a:t>
            </a:r>
            <a:r>
              <a:rPr lang="cs-CZ" sz="1200" dirty="0" smtClean="0"/>
              <a:t>_lachtana.</a:t>
            </a:r>
            <a:r>
              <a:rPr lang="cs-CZ" sz="1200" dirty="0" smtClean="0"/>
              <a:t>jpg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r>
              <a:rPr lang="cs-CZ" sz="1200" dirty="0" smtClean="0"/>
              <a:t>Obr.č. 8 </a:t>
            </a:r>
            <a:r>
              <a:rPr lang="cs-CZ" sz="1200" dirty="0" smtClean="0"/>
              <a:t>NEUVEDEN, </a:t>
            </a:r>
            <a:r>
              <a:rPr lang="cs-CZ" sz="1200" dirty="0" smtClean="0"/>
              <a:t>Neuveden</a:t>
            </a:r>
            <a:r>
              <a:rPr lang="cs-CZ" sz="1200" dirty="0" smtClean="0"/>
              <a:t>. </a:t>
            </a:r>
            <a:r>
              <a:rPr lang="cs-CZ" sz="1200" i="1" dirty="0" smtClean="0"/>
              <a:t>ekolist.cz</a:t>
            </a:r>
            <a:r>
              <a:rPr lang="cs-CZ" sz="1200" dirty="0" smtClean="0"/>
              <a:t> [online]. [cit. 1.1.2013]. Dostupný na WWW: http://ekolist.cz/cz/zpravodajstvi/zpravy/antarktida-byla-podle-vedcu-pred-miliony-let-vyrazne-teplejsi </a:t>
            </a:r>
            <a:endParaRPr lang="cs-CZ" sz="1200" dirty="0" smtClean="0"/>
          </a:p>
          <a:p>
            <a:r>
              <a:rPr lang="cs-CZ" sz="1200" dirty="0" smtClean="0"/>
              <a:t>Obr.č. 9 </a:t>
            </a:r>
            <a:r>
              <a:rPr lang="cs-CZ" sz="1200" dirty="0" smtClean="0"/>
              <a:t>NEUVEDEN, </a:t>
            </a:r>
            <a:r>
              <a:rPr lang="cs-CZ" sz="1200" dirty="0" smtClean="0"/>
              <a:t>Neuveden</a:t>
            </a:r>
            <a:r>
              <a:rPr lang="cs-CZ" sz="1200" dirty="0" smtClean="0"/>
              <a:t>. </a:t>
            </a:r>
            <a:r>
              <a:rPr lang="cs-CZ" sz="1200" i="1" dirty="0" smtClean="0"/>
              <a:t>bedekr.</a:t>
            </a:r>
            <a:r>
              <a:rPr lang="cs-CZ" sz="1200" i="1" dirty="0" smtClean="0"/>
              <a:t>cz</a:t>
            </a:r>
            <a:r>
              <a:rPr lang="cs-CZ" sz="1200" dirty="0" smtClean="0"/>
              <a:t> [online]. [cit. 1.1.2013]. Dostupný na WWW: http://www.bedekr.</a:t>
            </a:r>
            <a:r>
              <a:rPr lang="cs-CZ" sz="1200" dirty="0" smtClean="0"/>
              <a:t>cz</a:t>
            </a:r>
            <a:r>
              <a:rPr lang="cs-CZ" sz="1200" dirty="0" smtClean="0"/>
              <a:t>/texty/246.html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598350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681</Words>
  <Application>Microsoft Office PowerPoint</Application>
  <PresentationFormat>Předvádění na obrazovce (4:3)</PresentationFormat>
  <Paragraphs>92</Paragraphs>
  <Slides>19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Podnebné pásy - polární pás</vt:lpstr>
      <vt:lpstr>Snímek 2</vt:lpstr>
      <vt:lpstr>Anotace</vt:lpstr>
      <vt:lpstr>Charakteristika polárního pásu</vt:lpstr>
      <vt:lpstr>Arktida</vt:lpstr>
      <vt:lpstr>Arktida</vt:lpstr>
      <vt:lpstr>Arktida- mapa</vt:lpstr>
      <vt:lpstr>Lední medvěd</vt:lpstr>
      <vt:lpstr>Zajíc polární</vt:lpstr>
      <vt:lpstr>Antarktida</vt:lpstr>
      <vt:lpstr>Antarktida - mapa</vt:lpstr>
      <vt:lpstr>Mládě tuleně grónského</vt:lpstr>
      <vt:lpstr>Mládě lachtana</vt:lpstr>
      <vt:lpstr>Antarktida</vt:lpstr>
      <vt:lpstr>Tučňáci </vt:lpstr>
      <vt:lpstr>Tučňáci</vt:lpstr>
      <vt:lpstr>Opakovací otázky</vt:lpstr>
      <vt:lpstr>Zdroj k textu</vt:lpstr>
      <vt:lpstr>Zdroj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Polární pás</dc:title>
  <dc:creator>Jakubcová Alena</dc:creator>
  <cp:lastModifiedBy>Alena</cp:lastModifiedBy>
  <cp:revision>13</cp:revision>
  <dcterms:created xsi:type="dcterms:W3CDTF">2012-12-19T13:12:53Z</dcterms:created>
  <dcterms:modified xsi:type="dcterms:W3CDTF">2013-01-01T15:47:13Z</dcterms:modified>
</cp:coreProperties>
</file>