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89" r:id="rId2"/>
  </p:sldMasterIdLst>
  <p:notesMasterIdLst>
    <p:notesMasterId r:id="rId12"/>
  </p:notesMasterIdLst>
  <p:sldIdLst>
    <p:sldId id="278" r:id="rId3"/>
    <p:sldId id="260" r:id="rId4"/>
    <p:sldId id="268" r:id="rId5"/>
    <p:sldId id="277" r:id="rId6"/>
    <p:sldId id="273" r:id="rId7"/>
    <p:sldId id="274" r:id="rId8"/>
    <p:sldId id="275" r:id="rId9"/>
    <p:sldId id="276" r:id="rId10"/>
    <p:sldId id="267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935" autoAdjust="0"/>
  </p:normalViewPr>
  <p:slideViewPr>
    <p:cSldViewPr>
      <p:cViewPr>
        <p:scale>
          <a:sx n="47" d="100"/>
          <a:sy n="47" d="100"/>
        </p:scale>
        <p:origin x="-1962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C15BBCDC-DB5A-4285-B0AD-15164BE985E3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A950DADC-47BF-4450-B308-470E86664C5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1404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latin typeface="Arial" charset="0"/>
              </a:rPr>
              <a:t>Jaromír Demek, Ivan Mališ: Zeměpis – Zeměpis světadílů, pro 6. a 7. ročník základní školy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latin typeface="Arial" charset="0"/>
              </a:rPr>
              <a:t>Jaromír Demek, Ivan Mališ: Zeměpis – Zeměpis světadílů, pro 6. a 7. ročník základní školy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-01-06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http://cs.wikipedia.org/wiki/Soubor:Eva_juan.jpg a http://cs.wikipedia.org/wiki/Soubor:Per%C3%B3n_y_Evita_celebran_el_a%C3%B1o_nuevo.jpg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-01-06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http://cs.wikipedia.org/wiki/Soubor:Steppe_in_the_early_spring.jpg</a:t>
            </a:r>
          </a:p>
          <a:p>
            <a:endParaRPr lang="cs-CZ" dirty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-01-06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http://cs.wikipedia.org/wiki/Argentinsk%C3%A9_tango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-01-06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</a:t>
            </a:r>
          </a:p>
          <a:p>
            <a:r>
              <a:rPr lang="cs-CZ" dirty="0">
                <a:latin typeface="Arial" charset="0"/>
              </a:rPr>
              <a:t>http://cs.wikipedia.org/wiki/Soubor:Pat_map.PNG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-01-06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</a:t>
            </a:r>
          </a:p>
          <a:p>
            <a:r>
              <a:rPr lang="cs-CZ" dirty="0">
                <a:latin typeface="Arial" charset="0"/>
              </a:rPr>
              <a:t>http://www.argentinainfo.cz/charakter-argentiny.php#3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5261 w 6027"/>
                <a:gd name="T1" fmla="*/ 369 h 2296"/>
                <a:gd name="T2" fmla="*/ 0 w 6027"/>
                <a:gd name="T3" fmla="*/ 369 h 2296"/>
                <a:gd name="T4" fmla="*/ 0 w 6027"/>
                <a:gd name="T5" fmla="*/ 0 h 2296"/>
                <a:gd name="T6" fmla="*/ 5261 w 6027"/>
                <a:gd name="T7" fmla="*/ 0 h 2296"/>
                <a:gd name="T8" fmla="*/ 5261 w 6027"/>
                <a:gd name="T9" fmla="*/ 369 h 2296"/>
                <a:gd name="T10" fmla="*/ 5261 w 6027"/>
                <a:gd name="T11" fmla="*/ 369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25 h 353"/>
                  <a:gd name="T4" fmla="*/ 24 w 186"/>
                  <a:gd name="T5" fmla="*/ 43 h 353"/>
                  <a:gd name="T6" fmla="*/ 18 w 186"/>
                  <a:gd name="T7" fmla="*/ 93 h 353"/>
                  <a:gd name="T8" fmla="*/ 42 w 186"/>
                  <a:gd name="T9" fmla="*/ 160 h 353"/>
                  <a:gd name="T10" fmla="*/ 48 w 186"/>
                  <a:gd name="T11" fmla="*/ 227 h 353"/>
                  <a:gd name="T12" fmla="*/ 0 w 186"/>
                  <a:gd name="T13" fmla="*/ 495 h 353"/>
                  <a:gd name="T14" fmla="*/ 54 w 186"/>
                  <a:gd name="T15" fmla="*/ 327 h 353"/>
                  <a:gd name="T16" fmla="*/ 84 w 186"/>
                  <a:gd name="T17" fmla="*/ 303 h 353"/>
                  <a:gd name="T18" fmla="*/ 126 w 186"/>
                  <a:gd name="T19" fmla="*/ 177 h 353"/>
                  <a:gd name="T20" fmla="*/ 144 w 186"/>
                  <a:gd name="T21" fmla="*/ 168 h 353"/>
                  <a:gd name="T22" fmla="*/ 144 w 186"/>
                  <a:gd name="T23" fmla="*/ 126 h 353"/>
                  <a:gd name="T24" fmla="*/ 186 w 186"/>
                  <a:gd name="T25" fmla="*/ 93 h 353"/>
                  <a:gd name="T26" fmla="*/ 162 w 186"/>
                  <a:gd name="T27" fmla="*/ 84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9 h 66"/>
                  <a:gd name="T8" fmla="*/ 6 w 155"/>
                  <a:gd name="T9" fmla="*/ 25 h 66"/>
                  <a:gd name="T10" fmla="*/ 0 w 155"/>
                  <a:gd name="T11" fmla="*/ 34 h 66"/>
                  <a:gd name="T12" fmla="*/ 78 w 155"/>
                  <a:gd name="T13" fmla="*/ 84 h 66"/>
                  <a:gd name="T14" fmla="*/ 96 w 155"/>
                  <a:gd name="T15" fmla="*/ 59 h 66"/>
                  <a:gd name="T16" fmla="*/ 155 w 155"/>
                  <a:gd name="T17" fmla="*/ 93 h 66"/>
                  <a:gd name="T18" fmla="*/ 126 w 155"/>
                  <a:gd name="T19" fmla="*/ 3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52 h 72"/>
                  <a:gd name="T2" fmla="*/ 0 w 42"/>
                  <a:gd name="T3" fmla="*/ 26 h 72"/>
                  <a:gd name="T4" fmla="*/ 12 w 42"/>
                  <a:gd name="T5" fmla="*/ 9 h 72"/>
                  <a:gd name="T6" fmla="*/ 0 w 42"/>
                  <a:gd name="T7" fmla="*/ 9 h 72"/>
                  <a:gd name="T8" fmla="*/ 12 w 42"/>
                  <a:gd name="T9" fmla="*/ 9 h 72"/>
                  <a:gd name="T10" fmla="*/ 24 w 42"/>
                  <a:gd name="T11" fmla="*/ 9 h 72"/>
                  <a:gd name="T12" fmla="*/ 36 w 42"/>
                  <a:gd name="T13" fmla="*/ 9 h 72"/>
                  <a:gd name="T14" fmla="*/ 42 w 42"/>
                  <a:gd name="T15" fmla="*/ 0 h 72"/>
                  <a:gd name="T16" fmla="*/ 30 w 42"/>
                  <a:gd name="T17" fmla="*/ 26 h 72"/>
                  <a:gd name="T18" fmla="*/ 42 w 42"/>
                  <a:gd name="T19" fmla="*/ 69 h 72"/>
                  <a:gd name="T20" fmla="*/ 12 w 42"/>
                  <a:gd name="T21" fmla="*/ 102 h 72"/>
                  <a:gd name="T22" fmla="*/ 6 w 42"/>
                  <a:gd name="T23" fmla="*/ 52 h 72"/>
                  <a:gd name="T24" fmla="*/ 6 w 42"/>
                  <a:gd name="T25" fmla="*/ 52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3 h 287"/>
                <a:gd name="T4" fmla="*/ 66 w 365"/>
                <a:gd name="T5" fmla="*/ 114 h 287"/>
                <a:gd name="T6" fmla="*/ 143 w 365"/>
                <a:gd name="T7" fmla="*/ 189 h 287"/>
                <a:gd name="T8" fmla="*/ 191 w 365"/>
                <a:gd name="T9" fmla="*/ 174 h 287"/>
                <a:gd name="T10" fmla="*/ 341 w 365"/>
                <a:gd name="T11" fmla="*/ 299 h 287"/>
                <a:gd name="T12" fmla="*/ 305 w 365"/>
                <a:gd name="T13" fmla="*/ 180 h 287"/>
                <a:gd name="T14" fmla="*/ 365 w 365"/>
                <a:gd name="T15" fmla="*/ 138 h 287"/>
                <a:gd name="T16" fmla="*/ 359 w 365"/>
                <a:gd name="T17" fmla="*/ 132 h 287"/>
                <a:gd name="T18" fmla="*/ 335 w 365"/>
                <a:gd name="T19" fmla="*/ 120 h 287"/>
                <a:gd name="T20" fmla="*/ 299 w 365"/>
                <a:gd name="T21" fmla="*/ 93 h 287"/>
                <a:gd name="T22" fmla="*/ 257 w 365"/>
                <a:gd name="T23" fmla="*/ 75 h 287"/>
                <a:gd name="T24" fmla="*/ 215 w 365"/>
                <a:gd name="T25" fmla="*/ 57 h 287"/>
                <a:gd name="T26" fmla="*/ 173 w 365"/>
                <a:gd name="T27" fmla="*/ 39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3 h 60"/>
                <a:gd name="T16" fmla="*/ 65 w 71"/>
                <a:gd name="T17" fmla="*/ 45 h 60"/>
                <a:gd name="T18" fmla="*/ 71 w 71"/>
                <a:gd name="T19" fmla="*/ 57 h 60"/>
                <a:gd name="T20" fmla="*/ 71 w 71"/>
                <a:gd name="T21" fmla="*/ 63 h 60"/>
                <a:gd name="T22" fmla="*/ 59 w 71"/>
                <a:gd name="T23" fmla="*/ 57 h 60"/>
                <a:gd name="T24" fmla="*/ 47 w 71"/>
                <a:gd name="T25" fmla="*/ 45 h 60"/>
                <a:gd name="T26" fmla="*/ 23 w 71"/>
                <a:gd name="T27" fmla="*/ 33 h 60"/>
                <a:gd name="T28" fmla="*/ 23 w 71"/>
                <a:gd name="T29" fmla="*/ 39 h 60"/>
                <a:gd name="T30" fmla="*/ 18 w 71"/>
                <a:gd name="T31" fmla="*/ 45 h 60"/>
                <a:gd name="T32" fmla="*/ 12 w 71"/>
                <a:gd name="T33" fmla="*/ 51 h 60"/>
                <a:gd name="T34" fmla="*/ 6 w 71"/>
                <a:gd name="T35" fmla="*/ 51 h 60"/>
                <a:gd name="T36" fmla="*/ 6 w 71"/>
                <a:gd name="T37" fmla="*/ 51 h 60"/>
                <a:gd name="T38" fmla="*/ 6 w 71"/>
                <a:gd name="T39" fmla="*/ 39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7 h 162"/>
                <a:gd name="T10" fmla="*/ 96 w 161"/>
                <a:gd name="T11" fmla="*/ 63 h 162"/>
                <a:gd name="T12" fmla="*/ 102 w 161"/>
                <a:gd name="T13" fmla="*/ 75 h 162"/>
                <a:gd name="T14" fmla="*/ 108 w 161"/>
                <a:gd name="T15" fmla="*/ 87 h 162"/>
                <a:gd name="T16" fmla="*/ 120 w 161"/>
                <a:gd name="T17" fmla="*/ 99 h 162"/>
                <a:gd name="T18" fmla="*/ 143 w 161"/>
                <a:gd name="T19" fmla="*/ 117 h 162"/>
                <a:gd name="T20" fmla="*/ 155 w 161"/>
                <a:gd name="T21" fmla="*/ 144 h 162"/>
                <a:gd name="T22" fmla="*/ 161 w 161"/>
                <a:gd name="T23" fmla="*/ 162 h 162"/>
                <a:gd name="T24" fmla="*/ 161 w 161"/>
                <a:gd name="T25" fmla="*/ 168 h 162"/>
                <a:gd name="T26" fmla="*/ 96 w 161"/>
                <a:gd name="T27" fmla="*/ 105 h 162"/>
                <a:gd name="T28" fmla="*/ 30 w 161"/>
                <a:gd name="T29" fmla="*/ 57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3 h 60"/>
                <a:gd name="T4" fmla="*/ 41 w 59"/>
                <a:gd name="T5" fmla="*/ 39 h 60"/>
                <a:gd name="T6" fmla="*/ 47 w 59"/>
                <a:gd name="T7" fmla="*/ 45 h 60"/>
                <a:gd name="T8" fmla="*/ 53 w 59"/>
                <a:gd name="T9" fmla="*/ 57 h 60"/>
                <a:gd name="T10" fmla="*/ 53 w 59"/>
                <a:gd name="T11" fmla="*/ 63 h 60"/>
                <a:gd name="T12" fmla="*/ 47 w 59"/>
                <a:gd name="T13" fmla="*/ 57 h 60"/>
                <a:gd name="T14" fmla="*/ 35 w 59"/>
                <a:gd name="T15" fmla="*/ 51 h 60"/>
                <a:gd name="T16" fmla="*/ 23 w 59"/>
                <a:gd name="T17" fmla="*/ 39 h 60"/>
                <a:gd name="T18" fmla="*/ 17 w 59"/>
                <a:gd name="T19" fmla="*/ 33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9 h 204"/>
                <a:gd name="T2" fmla="*/ 245 w 245"/>
                <a:gd name="T3" fmla="*/ 45 h 204"/>
                <a:gd name="T4" fmla="*/ 209 w 245"/>
                <a:gd name="T5" fmla="*/ 87 h 204"/>
                <a:gd name="T6" fmla="*/ 143 w 245"/>
                <a:gd name="T7" fmla="*/ 138 h 204"/>
                <a:gd name="T8" fmla="*/ 167 w 245"/>
                <a:gd name="T9" fmla="*/ 162 h 204"/>
                <a:gd name="T10" fmla="*/ 179 w 245"/>
                <a:gd name="T11" fmla="*/ 213 h 204"/>
                <a:gd name="T12" fmla="*/ 77 w 245"/>
                <a:gd name="T13" fmla="*/ 138 h 204"/>
                <a:gd name="T14" fmla="*/ 47 w 245"/>
                <a:gd name="T15" fmla="*/ 87 h 204"/>
                <a:gd name="T16" fmla="*/ 89 w 245"/>
                <a:gd name="T17" fmla="*/ 69 h 204"/>
                <a:gd name="T18" fmla="*/ 59 w 245"/>
                <a:gd name="T19" fmla="*/ 39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9 h 204"/>
                <a:gd name="T50" fmla="*/ 233 w 245"/>
                <a:gd name="T51" fmla="*/ 39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5142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43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440FC-36E1-48D7-BF85-B0C4C47E56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875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591DE-A67D-45D1-BA44-C96DE642C0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5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98C109-39BC-4EC7-90B6-72635D22C2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045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85EF1-5145-4432-84EA-7F6F6FE9A1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1371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59B067-0FCB-4117-8D18-8559A8CF56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9153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3E2AE-7C0A-44D0-8204-6CD70C5A39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4454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68D54-D7C1-491E-86B8-3492F80869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514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468F9-F717-4F09-BC52-D9A3156A95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0741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A3C67-AB15-4C47-AE39-1F6FAAD340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492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0C882-0A0D-447E-81BC-2C62BD1DD7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6083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88B799-6517-4954-99F0-5C03926F28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93606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28600"/>
            <a:ext cx="8229600" cy="5867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A9E99-24EE-4D81-AE02-4112E2E02F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5932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AA26A4-206D-4F6E-B4AF-A5E088C26D41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E78D93-60F2-4169-A8EE-8C256A03877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557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E67CD45-898F-4C8E-B596-61F238F6575B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50B8B-1CB4-4009-9003-CAB04547DAD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2621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F3BF80-7871-440E-813D-F015FBEFB221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54A97-44B3-4C93-BAA2-75F24F224AE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89789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0CAD07-DDFF-475C-A6AE-23AEA7387BC4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EF38D-16A4-435C-8840-837CBDC59C4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4380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CE1FDC1-FA21-4207-ABCB-160FDD7833F4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8A2CCD-49EE-4D28-A8E8-BFE32021D53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492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29F945-5DEA-4E03-B03E-B82AA3880EA5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E1FF3-C9FA-4BAC-9D62-FC9BAC5100D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89819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AF3E06-7AC5-4B48-AF17-945726D16371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541C1-0D18-4276-95CF-136E8758F59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2585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565664-0084-4171-BFC4-69D5FD9907EE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34C84-25F1-4FBD-8B82-C8F1025E618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5336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1353829-B993-44C9-B295-EBA77AFB7678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BCC2FF-F082-4C09-9256-ACAE456E9E1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0952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BF4224-C4D0-4BFE-81E4-D8C0EA7C3991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771F6E-61AA-49DA-BB12-6EC99934A5F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460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3AD625B-E7F4-437A-BCE5-E503ABA02804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92D2AD-92F3-4B69-A8DA-095719EC9DB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203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049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5261 w 6027"/>
                <a:gd name="T1" fmla="*/ 369 h 2296"/>
                <a:gd name="T2" fmla="*/ 0 w 6027"/>
                <a:gd name="T3" fmla="*/ 369 h 2296"/>
                <a:gd name="T4" fmla="*/ 0 w 6027"/>
                <a:gd name="T5" fmla="*/ 0 h 2296"/>
                <a:gd name="T6" fmla="*/ 5261 w 6027"/>
                <a:gd name="T7" fmla="*/ 0 h 2296"/>
                <a:gd name="T8" fmla="*/ 5261 w 6027"/>
                <a:gd name="T9" fmla="*/ 369 h 2296"/>
                <a:gd name="T10" fmla="*/ 5261 w 6027"/>
                <a:gd name="T11" fmla="*/ 369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1027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1028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4103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42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1044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5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25 h 353"/>
                  <a:gd name="T4" fmla="*/ 24 w 186"/>
                  <a:gd name="T5" fmla="*/ 43 h 353"/>
                  <a:gd name="T6" fmla="*/ 18 w 186"/>
                  <a:gd name="T7" fmla="*/ 93 h 353"/>
                  <a:gd name="T8" fmla="*/ 42 w 186"/>
                  <a:gd name="T9" fmla="*/ 160 h 353"/>
                  <a:gd name="T10" fmla="*/ 48 w 186"/>
                  <a:gd name="T11" fmla="*/ 227 h 353"/>
                  <a:gd name="T12" fmla="*/ 0 w 186"/>
                  <a:gd name="T13" fmla="*/ 495 h 353"/>
                  <a:gd name="T14" fmla="*/ 54 w 186"/>
                  <a:gd name="T15" fmla="*/ 327 h 353"/>
                  <a:gd name="T16" fmla="*/ 84 w 186"/>
                  <a:gd name="T17" fmla="*/ 303 h 353"/>
                  <a:gd name="T18" fmla="*/ 126 w 186"/>
                  <a:gd name="T19" fmla="*/ 177 h 353"/>
                  <a:gd name="T20" fmla="*/ 144 w 186"/>
                  <a:gd name="T21" fmla="*/ 168 h 353"/>
                  <a:gd name="T22" fmla="*/ 144 w 186"/>
                  <a:gd name="T23" fmla="*/ 126 h 353"/>
                  <a:gd name="T24" fmla="*/ 186 w 186"/>
                  <a:gd name="T25" fmla="*/ 93 h 353"/>
                  <a:gd name="T26" fmla="*/ 162 w 186"/>
                  <a:gd name="T27" fmla="*/ 84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6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7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9 h 66"/>
                  <a:gd name="T8" fmla="*/ 6 w 155"/>
                  <a:gd name="T9" fmla="*/ 25 h 66"/>
                  <a:gd name="T10" fmla="*/ 0 w 155"/>
                  <a:gd name="T11" fmla="*/ 34 h 66"/>
                  <a:gd name="T12" fmla="*/ 78 w 155"/>
                  <a:gd name="T13" fmla="*/ 84 h 66"/>
                  <a:gd name="T14" fmla="*/ 96 w 155"/>
                  <a:gd name="T15" fmla="*/ 59 h 66"/>
                  <a:gd name="T16" fmla="*/ 155 w 155"/>
                  <a:gd name="T17" fmla="*/ 93 h 66"/>
                  <a:gd name="T18" fmla="*/ 126 w 155"/>
                  <a:gd name="T19" fmla="*/ 3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8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52 h 72"/>
                  <a:gd name="T2" fmla="*/ 0 w 42"/>
                  <a:gd name="T3" fmla="*/ 26 h 72"/>
                  <a:gd name="T4" fmla="*/ 12 w 42"/>
                  <a:gd name="T5" fmla="*/ 9 h 72"/>
                  <a:gd name="T6" fmla="*/ 0 w 42"/>
                  <a:gd name="T7" fmla="*/ 9 h 72"/>
                  <a:gd name="T8" fmla="*/ 12 w 42"/>
                  <a:gd name="T9" fmla="*/ 9 h 72"/>
                  <a:gd name="T10" fmla="*/ 24 w 42"/>
                  <a:gd name="T11" fmla="*/ 9 h 72"/>
                  <a:gd name="T12" fmla="*/ 36 w 42"/>
                  <a:gd name="T13" fmla="*/ 9 h 72"/>
                  <a:gd name="T14" fmla="*/ 42 w 42"/>
                  <a:gd name="T15" fmla="*/ 0 h 72"/>
                  <a:gd name="T16" fmla="*/ 30 w 42"/>
                  <a:gd name="T17" fmla="*/ 26 h 72"/>
                  <a:gd name="T18" fmla="*/ 42 w 42"/>
                  <a:gd name="T19" fmla="*/ 69 h 72"/>
                  <a:gd name="T20" fmla="*/ 12 w 42"/>
                  <a:gd name="T21" fmla="*/ 102 h 72"/>
                  <a:gd name="T22" fmla="*/ 6 w 42"/>
                  <a:gd name="T23" fmla="*/ 52 h 72"/>
                  <a:gd name="T24" fmla="*/ 6 w 42"/>
                  <a:gd name="T25" fmla="*/ 52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4110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grpSp>
        <p:nvGrpSpPr>
          <p:cNvPr id="1029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035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3 h 287"/>
                <a:gd name="T4" fmla="*/ 66 w 365"/>
                <a:gd name="T5" fmla="*/ 114 h 287"/>
                <a:gd name="T6" fmla="*/ 143 w 365"/>
                <a:gd name="T7" fmla="*/ 189 h 287"/>
                <a:gd name="T8" fmla="*/ 191 w 365"/>
                <a:gd name="T9" fmla="*/ 174 h 287"/>
                <a:gd name="T10" fmla="*/ 341 w 365"/>
                <a:gd name="T11" fmla="*/ 299 h 287"/>
                <a:gd name="T12" fmla="*/ 305 w 365"/>
                <a:gd name="T13" fmla="*/ 180 h 287"/>
                <a:gd name="T14" fmla="*/ 365 w 365"/>
                <a:gd name="T15" fmla="*/ 138 h 287"/>
                <a:gd name="T16" fmla="*/ 359 w 365"/>
                <a:gd name="T17" fmla="*/ 132 h 287"/>
                <a:gd name="T18" fmla="*/ 335 w 365"/>
                <a:gd name="T19" fmla="*/ 120 h 287"/>
                <a:gd name="T20" fmla="*/ 299 w 365"/>
                <a:gd name="T21" fmla="*/ 93 h 287"/>
                <a:gd name="T22" fmla="*/ 257 w 365"/>
                <a:gd name="T23" fmla="*/ 75 h 287"/>
                <a:gd name="T24" fmla="*/ 215 w 365"/>
                <a:gd name="T25" fmla="*/ 57 h 287"/>
                <a:gd name="T26" fmla="*/ 173 w 365"/>
                <a:gd name="T27" fmla="*/ 39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6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7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3 h 60"/>
                <a:gd name="T16" fmla="*/ 65 w 71"/>
                <a:gd name="T17" fmla="*/ 45 h 60"/>
                <a:gd name="T18" fmla="*/ 71 w 71"/>
                <a:gd name="T19" fmla="*/ 57 h 60"/>
                <a:gd name="T20" fmla="*/ 71 w 71"/>
                <a:gd name="T21" fmla="*/ 63 h 60"/>
                <a:gd name="T22" fmla="*/ 59 w 71"/>
                <a:gd name="T23" fmla="*/ 57 h 60"/>
                <a:gd name="T24" fmla="*/ 47 w 71"/>
                <a:gd name="T25" fmla="*/ 45 h 60"/>
                <a:gd name="T26" fmla="*/ 23 w 71"/>
                <a:gd name="T27" fmla="*/ 33 h 60"/>
                <a:gd name="T28" fmla="*/ 23 w 71"/>
                <a:gd name="T29" fmla="*/ 39 h 60"/>
                <a:gd name="T30" fmla="*/ 18 w 71"/>
                <a:gd name="T31" fmla="*/ 45 h 60"/>
                <a:gd name="T32" fmla="*/ 12 w 71"/>
                <a:gd name="T33" fmla="*/ 51 h 60"/>
                <a:gd name="T34" fmla="*/ 6 w 71"/>
                <a:gd name="T35" fmla="*/ 51 h 60"/>
                <a:gd name="T36" fmla="*/ 6 w 71"/>
                <a:gd name="T37" fmla="*/ 51 h 60"/>
                <a:gd name="T38" fmla="*/ 6 w 71"/>
                <a:gd name="T39" fmla="*/ 39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8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7 h 162"/>
                <a:gd name="T10" fmla="*/ 96 w 161"/>
                <a:gd name="T11" fmla="*/ 63 h 162"/>
                <a:gd name="T12" fmla="*/ 102 w 161"/>
                <a:gd name="T13" fmla="*/ 75 h 162"/>
                <a:gd name="T14" fmla="*/ 108 w 161"/>
                <a:gd name="T15" fmla="*/ 87 h 162"/>
                <a:gd name="T16" fmla="*/ 120 w 161"/>
                <a:gd name="T17" fmla="*/ 99 h 162"/>
                <a:gd name="T18" fmla="*/ 143 w 161"/>
                <a:gd name="T19" fmla="*/ 117 h 162"/>
                <a:gd name="T20" fmla="*/ 155 w 161"/>
                <a:gd name="T21" fmla="*/ 144 h 162"/>
                <a:gd name="T22" fmla="*/ 161 w 161"/>
                <a:gd name="T23" fmla="*/ 162 h 162"/>
                <a:gd name="T24" fmla="*/ 161 w 161"/>
                <a:gd name="T25" fmla="*/ 168 h 162"/>
                <a:gd name="T26" fmla="*/ 96 w 161"/>
                <a:gd name="T27" fmla="*/ 105 h 162"/>
                <a:gd name="T28" fmla="*/ 30 w 161"/>
                <a:gd name="T29" fmla="*/ 57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9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3 h 60"/>
                <a:gd name="T4" fmla="*/ 41 w 59"/>
                <a:gd name="T5" fmla="*/ 39 h 60"/>
                <a:gd name="T6" fmla="*/ 47 w 59"/>
                <a:gd name="T7" fmla="*/ 45 h 60"/>
                <a:gd name="T8" fmla="*/ 53 w 59"/>
                <a:gd name="T9" fmla="*/ 57 h 60"/>
                <a:gd name="T10" fmla="*/ 53 w 59"/>
                <a:gd name="T11" fmla="*/ 63 h 60"/>
                <a:gd name="T12" fmla="*/ 47 w 59"/>
                <a:gd name="T13" fmla="*/ 57 h 60"/>
                <a:gd name="T14" fmla="*/ 35 w 59"/>
                <a:gd name="T15" fmla="*/ 51 h 60"/>
                <a:gd name="T16" fmla="*/ 23 w 59"/>
                <a:gd name="T17" fmla="*/ 39 h 60"/>
                <a:gd name="T18" fmla="*/ 17 w 59"/>
                <a:gd name="T19" fmla="*/ 33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0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9 h 204"/>
                <a:gd name="T2" fmla="*/ 245 w 245"/>
                <a:gd name="T3" fmla="*/ 45 h 204"/>
                <a:gd name="T4" fmla="*/ 209 w 245"/>
                <a:gd name="T5" fmla="*/ 87 h 204"/>
                <a:gd name="T6" fmla="*/ 143 w 245"/>
                <a:gd name="T7" fmla="*/ 138 h 204"/>
                <a:gd name="T8" fmla="*/ 167 w 245"/>
                <a:gd name="T9" fmla="*/ 162 h 204"/>
                <a:gd name="T10" fmla="*/ 179 w 245"/>
                <a:gd name="T11" fmla="*/ 213 h 204"/>
                <a:gd name="T12" fmla="*/ 77 w 245"/>
                <a:gd name="T13" fmla="*/ 138 h 204"/>
                <a:gd name="T14" fmla="*/ 47 w 245"/>
                <a:gd name="T15" fmla="*/ 87 h 204"/>
                <a:gd name="T16" fmla="*/ 89 w 245"/>
                <a:gd name="T17" fmla="*/ 69 h 204"/>
                <a:gd name="T18" fmla="*/ 59 w 245"/>
                <a:gd name="T19" fmla="*/ 39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9 h 204"/>
                <a:gd name="T50" fmla="*/ 233 w 245"/>
                <a:gd name="T51" fmla="*/ 39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18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1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20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2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22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DC4BB3F0-B09A-47C8-8044-A089C95699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2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679A1F7-22E1-4B95-9ED8-F18124B466C0}" type="datetimeFigureOut">
              <a:rPr lang="cs-CZ"/>
              <a:pPr/>
              <a:t>10.3.2012</a:t>
            </a:fld>
            <a:endParaRPr lang="cs-CZ"/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D45743D-2C66-4E8D-8265-E55955AF94DB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er%C3%B3n_y_Evita_celebran_el_a%C3%B1o_nuevo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jpeg"/><Relationship Id="rId5" Type="http://schemas.openxmlformats.org/officeDocument/2006/relationships/hyperlink" Target="http://upload.wikimedia.org/wikipedia/commons/d/d1/Eva_juan.jpg" TargetMode="Externa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eppe_of_western_Kazakhstan_in_the_early_spring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gentinainfo.cz/picture.php?id=296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at_map.PN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gentinainfo.cz/picture.php?id=157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>
                <a:latin typeface="Calibri" pitchFamily="34" charset="0"/>
                <a:cs typeface="Calibri" pitchFamily="34" charset="0"/>
              </a:rPr>
              <a:t>VY_32_INOVACE_42B_Argentina</a:t>
            </a:r>
          </a:p>
        </p:txBody>
      </p:sp>
      <p:pic>
        <p:nvPicPr>
          <p:cNvPr id="604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Podnebí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 eaLnBrk="1" hangingPunct="1"/>
            <a:r>
              <a:rPr lang="cs-CZ" dirty="0" smtClean="0"/>
              <a:t>Klima je dáno tím, že většina území se nachází v </a:t>
            </a:r>
            <a:r>
              <a:rPr lang="cs-CZ" dirty="0" smtClean="0">
                <a:solidFill>
                  <a:srgbClr val="FF0000"/>
                </a:solidFill>
              </a:rPr>
              <a:t>mírném a subtropickém </a:t>
            </a:r>
            <a:r>
              <a:rPr lang="cs-CZ" dirty="0" smtClean="0"/>
              <a:t>pásmu, směrem k jihu je drsnější.</a:t>
            </a:r>
          </a:p>
          <a:p>
            <a:pPr eaLnBrk="1" hangingPunct="1"/>
            <a:endParaRPr lang="cs-CZ" dirty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/>
          </a:p>
          <a:p>
            <a:pPr eaLnBrk="1" hangingPunct="1"/>
            <a:endParaRPr lang="cs-CZ" dirty="0" smtClean="0"/>
          </a:p>
          <a:p>
            <a:pPr marL="0" indent="0" eaLnBrk="1" hangingPunct="1">
              <a:buNone/>
            </a:pPr>
            <a:endParaRPr lang="cs-CZ" sz="1400" dirty="0" smtClean="0">
              <a:latin typeface="Arial" charset="0"/>
            </a:endParaRPr>
          </a:p>
          <a:p>
            <a:pPr marL="0" indent="0" eaLnBrk="1" hangingPunct="1">
              <a:buNone/>
            </a:pPr>
            <a:endParaRPr lang="cs-CZ" sz="1400" dirty="0">
              <a:latin typeface="Arial" charset="0"/>
            </a:endParaRPr>
          </a:p>
          <a:p>
            <a:pPr marL="0" indent="0" eaLnBrk="1" hangingPunct="1">
              <a:buNone/>
            </a:pPr>
            <a:endParaRPr lang="cs-CZ" sz="1400" dirty="0" smtClean="0">
              <a:latin typeface="Arial" charset="0"/>
            </a:endParaRPr>
          </a:p>
          <a:p>
            <a:pPr marL="0" indent="0" eaLnBrk="1" hangingPunct="1">
              <a:buNone/>
            </a:pPr>
            <a:r>
              <a:rPr lang="cs-CZ" sz="1400" dirty="0" smtClean="0">
                <a:latin typeface="Arial" charset="0"/>
              </a:rPr>
              <a:t>Jaromír </a:t>
            </a:r>
            <a:r>
              <a:rPr lang="cs-CZ" sz="1400" dirty="0" err="1">
                <a:latin typeface="Arial" charset="0"/>
              </a:rPr>
              <a:t>Demek</a:t>
            </a:r>
            <a:r>
              <a:rPr lang="cs-CZ" sz="1400" dirty="0">
                <a:latin typeface="Arial" charset="0"/>
              </a:rPr>
              <a:t>, Ivan Mališ: Zeměpis – Zeměpis světadílů, pro 6. a 7. ročník základní </a:t>
            </a:r>
            <a:r>
              <a:rPr lang="cs-CZ" sz="1400" dirty="0" smtClean="0">
                <a:latin typeface="Arial" charset="0"/>
              </a:rPr>
              <a:t>školy, SPN, 1998</a:t>
            </a:r>
            <a:endParaRPr lang="cs-CZ" sz="1400" dirty="0">
              <a:latin typeface="Arial" charset="0"/>
            </a:endParaRPr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Průmysl a zemědělství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Průmysl:</a:t>
            </a:r>
          </a:p>
          <a:p>
            <a:pPr lvl="1" eaLnBrk="1" hangingPunct="1">
              <a:defRPr/>
            </a:pPr>
            <a:r>
              <a:rPr lang="cs-CZ" dirty="0" smtClean="0">
                <a:solidFill>
                  <a:srgbClr val="FF0000"/>
                </a:solidFill>
              </a:rPr>
              <a:t>těžba ropy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FF0000"/>
                </a:solidFill>
              </a:rPr>
              <a:t>kožedělný průmysl, textilní, strojnický</a:t>
            </a:r>
            <a:r>
              <a:rPr lang="cs-CZ" dirty="0" smtClean="0"/>
              <a:t>, ocelářský a chemický průmysl</a:t>
            </a:r>
          </a:p>
          <a:p>
            <a:pPr marL="457200" lvl="1" indent="0" eaLnBrk="1" hangingPunct="1">
              <a:buFontTx/>
              <a:buNone/>
              <a:defRPr/>
            </a:pPr>
            <a:r>
              <a:rPr lang="cs-CZ" dirty="0"/>
              <a:t>Z</a:t>
            </a:r>
            <a:r>
              <a:rPr lang="cs-CZ" dirty="0" smtClean="0"/>
              <a:t>emědělství:</a:t>
            </a:r>
          </a:p>
          <a:p>
            <a:pPr lvl="1" eaLnBrk="1" hangingPunct="1">
              <a:defRPr/>
            </a:pPr>
            <a:r>
              <a:rPr lang="cs-CZ" dirty="0" smtClean="0">
                <a:solidFill>
                  <a:srgbClr val="FF0000"/>
                </a:solidFill>
              </a:rPr>
              <a:t>pěstování pšenice</a:t>
            </a:r>
            <a:r>
              <a:rPr lang="cs-CZ" dirty="0" smtClean="0"/>
              <a:t>, cukrové třtiny, sóji, </a:t>
            </a:r>
            <a:r>
              <a:rPr lang="cs-CZ" dirty="0" smtClean="0">
                <a:solidFill>
                  <a:srgbClr val="FF0000"/>
                </a:solidFill>
              </a:rPr>
              <a:t>kukuřice</a:t>
            </a:r>
            <a:r>
              <a:rPr lang="cs-CZ" dirty="0" smtClean="0"/>
              <a:t>, slunečnice, </a:t>
            </a:r>
            <a:r>
              <a:rPr lang="cs-CZ" dirty="0" smtClean="0">
                <a:solidFill>
                  <a:srgbClr val="FF0000"/>
                </a:solidFill>
              </a:rPr>
              <a:t>vinné révy</a:t>
            </a:r>
            <a:r>
              <a:rPr lang="cs-CZ" dirty="0" smtClean="0"/>
              <a:t>, tabáku, bavlníku, </a:t>
            </a:r>
            <a:r>
              <a:rPr lang="cs-CZ" dirty="0" smtClean="0">
                <a:solidFill>
                  <a:srgbClr val="FF0000"/>
                </a:solidFill>
              </a:rPr>
              <a:t>ovoce a zeleniny</a:t>
            </a:r>
          </a:p>
          <a:p>
            <a:pPr lvl="1" eaLnBrk="1" hangingPunct="1">
              <a:defRPr/>
            </a:pPr>
            <a:r>
              <a:rPr lang="cs-CZ" dirty="0" smtClean="0"/>
              <a:t>chov </a:t>
            </a:r>
            <a:r>
              <a:rPr lang="cs-CZ" dirty="0" smtClean="0">
                <a:solidFill>
                  <a:srgbClr val="FF0000"/>
                </a:solidFill>
              </a:rPr>
              <a:t>skotu</a:t>
            </a:r>
            <a:r>
              <a:rPr lang="cs-CZ" dirty="0" smtClean="0"/>
              <a:t> a prasat</a:t>
            </a:r>
          </a:p>
          <a:p>
            <a:pPr lvl="1" eaLnBrk="1" hangingPunct="1">
              <a:defRPr/>
            </a:pPr>
            <a:r>
              <a:rPr lang="cs-CZ" dirty="0" smtClean="0"/>
              <a:t>Rybolov</a:t>
            </a:r>
          </a:p>
          <a:p>
            <a:pPr marL="457200" lvl="1" indent="0" eaLnBrk="1" hangingPunct="1">
              <a:buNone/>
              <a:defRPr/>
            </a:pPr>
            <a:endParaRPr lang="cs-CZ" sz="1400" dirty="0">
              <a:latin typeface="Arial" charset="0"/>
            </a:endParaRPr>
          </a:p>
          <a:p>
            <a:pPr marL="0" lvl="1" indent="0" eaLnBrk="1" hangingPunct="1">
              <a:buNone/>
              <a:defRPr/>
            </a:pPr>
            <a:r>
              <a:rPr lang="cs-CZ" sz="1400" dirty="0" smtClean="0">
                <a:latin typeface="Arial" charset="0"/>
              </a:rPr>
              <a:t>Jaromír </a:t>
            </a:r>
            <a:r>
              <a:rPr lang="cs-CZ" sz="1400" dirty="0" err="1">
                <a:latin typeface="Arial" charset="0"/>
              </a:rPr>
              <a:t>Demek</a:t>
            </a:r>
            <a:r>
              <a:rPr lang="cs-CZ" sz="1400" dirty="0">
                <a:latin typeface="Arial" charset="0"/>
              </a:rPr>
              <a:t>, Ivan Mališ: Zeměpis – Zeměpis světadílů, pro 6. a 7. ročník </a:t>
            </a:r>
            <a:r>
              <a:rPr lang="cs-CZ" sz="1400">
                <a:latin typeface="Arial" charset="0"/>
              </a:rPr>
              <a:t>základní </a:t>
            </a:r>
            <a:r>
              <a:rPr lang="cs-CZ" sz="1400" smtClean="0">
                <a:latin typeface="Arial" charset="0"/>
              </a:rPr>
              <a:t>školy, SPN, 1998</a:t>
            </a:r>
            <a:endParaRPr lang="cs-CZ" sz="1400" dirty="0">
              <a:latin typeface="Arial" charset="0"/>
            </a:endParaRPr>
          </a:p>
          <a:p>
            <a:pPr lvl="1" eaLnBrk="1" hangingPunct="1"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5" name="Rectangle 11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sz="4000" smtClean="0">
                <a:effectLst/>
              </a:rPr>
              <a:t>Juan Perón a jeho manželka Evita </a:t>
            </a:r>
          </a:p>
        </p:txBody>
      </p:sp>
      <p:pic>
        <p:nvPicPr>
          <p:cNvPr id="52230" name="Picture 6" descr="220px-Per%C3%B3n_y_Evita_celebran_el_a%C3%B1o_nuevo">
            <a:hlinkClick r:id="rId3"/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4048" y="1340768"/>
            <a:ext cx="2736850" cy="381635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34" name="Picture 10" descr="Soubor:Eva juan.jpg">
            <a:hlinkClick r:id="rId5"/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576" y="1340768"/>
            <a:ext cx="3529013" cy="396081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5657671"/>
            <a:ext cx="903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2011-01-06]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http://cs.wikipedia.org/wiki/Soubor:Eva_juan.jpg a http://cs.wikipedia.org/wiki/Soubor:Per%C3%B3n_y_Evita_celebran_el_a%C3%B1o_nuevo.jpg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smtClean="0">
                <a:effectLst/>
              </a:rPr>
              <a:t>Argentina Pampa</a:t>
            </a:r>
          </a:p>
        </p:txBody>
      </p:sp>
      <p:pic>
        <p:nvPicPr>
          <p:cNvPr id="33797" name="Picture 5" descr="300px-Steppe_of_western_Kazakhstan_in_the_early_spri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556792"/>
            <a:ext cx="5761037" cy="367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0917" y="6019547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2011-01-06]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http://cs.wikipedia.org/wiki/Soubor:Steppe_in_the_early_spring.jpg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smtClean="0">
                <a:effectLst/>
              </a:rPr>
              <a:t>Argentinské tango</a:t>
            </a:r>
          </a:p>
        </p:txBody>
      </p:sp>
      <p:pic>
        <p:nvPicPr>
          <p:cNvPr id="35849" name="Picture 9" descr="Charakter Argentiny">
            <a:hlinkClick r:id="rId3" tooltip="Charakter Argentiny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27784" y="1124744"/>
            <a:ext cx="3311525" cy="446405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0" y="619675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2011-01-06]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http://cs.wikipedia.org/wiki/Argentinsk%C3%A9_tango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4" name="Rectangle 8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smtClean="0">
                <a:effectLst/>
              </a:rPr>
              <a:t>Patagonie</a:t>
            </a:r>
          </a:p>
        </p:txBody>
      </p:sp>
      <p:pic>
        <p:nvPicPr>
          <p:cNvPr id="39943" name="Picture 7" descr="220px-Pat_map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3728" y="1052736"/>
            <a:ext cx="4565650" cy="4680743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49" y="621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2011-01-06]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http://cs.wikipedia.org/wiki/Soubor:Pat_map.PNG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43" name="Rectangle 11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smtClean="0">
                <a:effectLst/>
              </a:rPr>
              <a:t>Argentinští gaučové</a:t>
            </a:r>
          </a:p>
        </p:txBody>
      </p:sp>
      <p:pic>
        <p:nvPicPr>
          <p:cNvPr id="44038" name="Picture 6" descr="Charakter Argentiny">
            <a:hlinkClick r:id="rId3" tooltip="Charakter Argentiny"/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688" y="1268760"/>
            <a:ext cx="4752528" cy="4824536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07504" y="6196758"/>
            <a:ext cx="9036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2011-01-06]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http://www.argentinainfo.cz/charakter-argentiny.php#3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Otázky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Kdo byla Evita Perónová?</a:t>
            </a:r>
          </a:p>
          <a:p>
            <a:pPr eaLnBrk="1" hangingPunct="1"/>
            <a:r>
              <a:rPr lang="cs-CZ" smtClean="0"/>
              <a:t>Jak se jmenovala herečka a zpěvačka, která ji hrála ve slavném muzikálu Evita?</a:t>
            </a:r>
          </a:p>
          <a:p>
            <a:pPr eaLnBrk="1" hangingPunct="1"/>
            <a:r>
              <a:rPr lang="cs-CZ" smtClean="0"/>
              <a:t>Jak se jmenuje nejslavnější argentinský tanec?</a:t>
            </a:r>
          </a:p>
          <a:p>
            <a:pPr eaLnBrk="1" hangingPunct="1"/>
            <a:r>
              <a:rPr lang="cs-CZ" smtClean="0"/>
              <a:t>Jaké je nejznámější argentinské jídlo?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theme/theme1.xml><?xml version="1.0" encoding="utf-8"?>
<a:theme xmlns:a="http://schemas.openxmlformats.org/drawingml/2006/main" name="Vrcholky hor">
  <a:themeElements>
    <a:clrScheme name="Vrcholky hor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Vrcholky ho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cholky hor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371</TotalTime>
  <Words>379</Words>
  <Application>Microsoft Office PowerPoint</Application>
  <PresentationFormat>Předvádění na obrazovce (4:3)</PresentationFormat>
  <Paragraphs>47</Paragraphs>
  <Slides>9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Vrcholky hor</vt:lpstr>
      <vt:lpstr>Výchozí návrh</vt:lpstr>
      <vt:lpstr>VY_32_INOVACE_42B_Argentina</vt:lpstr>
      <vt:lpstr>Podnebí</vt:lpstr>
      <vt:lpstr>Průmysl a zemědělství</vt:lpstr>
      <vt:lpstr>Juan Perón a jeho manželka Evita </vt:lpstr>
      <vt:lpstr>Argentina Pampa</vt:lpstr>
      <vt:lpstr>Argentinské tango</vt:lpstr>
      <vt:lpstr>Patagonie</vt:lpstr>
      <vt:lpstr>Argentinští gaučové</vt:lpstr>
      <vt:lpstr>Otázky</vt:lpstr>
    </vt:vector>
  </TitlesOfParts>
  <Company>ZS Choustník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Brazílie</dc:title>
  <dc:creator>PC Scenic</dc:creator>
  <cp:lastModifiedBy>krejza</cp:lastModifiedBy>
  <cp:revision>22</cp:revision>
  <dcterms:created xsi:type="dcterms:W3CDTF">2011-01-03T17:28:47Z</dcterms:created>
  <dcterms:modified xsi:type="dcterms:W3CDTF">2012-03-10T17:24:34Z</dcterms:modified>
</cp:coreProperties>
</file>