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2CC0F-61FF-4956-A09C-2F1AF7862A31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09565-3C0A-4986-8F45-886258F587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158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5CD8B-41A1-4717-ADD7-9750FD35DBC0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6B9C-0F1E-41E7-BA4E-965C9CA16B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6028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D3505-04F2-4A7E-8ACD-3B7ACEB9D02B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F3A77-E888-4261-81F5-8A0DFD0F67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370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E1268-60AA-4332-AECF-3660570B0DD8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FDABA-4DC2-4A1D-86D3-50BE14F713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78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AEDB7-33DD-46A8-AA9F-9F1359AEB097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86472-F6B9-439F-8DB8-1E4A2ED5AB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62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83C7F-3913-4599-ACC7-C122007BAD18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C04C4-9FC6-4C39-97B5-37EC0B258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637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498E7-F1A3-4C49-94F3-FDC89308813F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73BA2-45D4-43EE-859A-5695C41B0D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330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7DE6D-0C92-4780-8A67-6FC61A134367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24CC6-5D25-4C7F-9234-38E9C2035E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455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60DA1-37B7-49EF-81D1-C9417AEB382F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CC1C0-E96F-47FF-8C40-B1D16E402C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272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15B15-3225-4C38-AD08-C68BC8272651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982FA-BFE7-4988-A475-CB15563D68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329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DB616-ACBE-42D3-A2A3-8F848920F6B4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E41F0-B262-4358-B54B-F7B23B2EB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555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C93263-AE21-407D-A595-D2509B8AD87F}" type="datetimeFigureOut">
              <a:rPr lang="cs-CZ"/>
              <a:pPr>
                <a:defRPr/>
              </a:pPr>
              <a:t>30.6.2011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3351F9-DE09-45F3-A0C2-CB34515EB1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http://www.biologiegio.wz.cz/koky.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http://www.biologiegio.wz.cz/tycinkove.png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commons/thumb/d/d9/S_cerevisiae_under_DIC_microscopy.jpg/220px-S_cerevisiae_under_DIC_microscopy.jpg" TargetMode="External"/><Relationship Id="rId7" Type="http://schemas.openxmlformats.org/officeDocument/2006/relationships/image" Target="http://upload.wikimedia.org/wikipedia/commons/thumb/2/23/Trypanosoma_sp._PHIL_613_lores.jpg/220px-Trypanosoma_sp._PHIL_613_lores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http://upload.wikimedia.org/wikipedia/commons/thumb/5/5b/Mucor_mucedo.jpg/220px-Mucor_mucedo.jpg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commons/thumb/a/a4/Bakterien_Sporen.png/220px-Bakterien_Sporen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commons/thumb/3/3a/Influenza_virus_particle_color.jpg/220px-Influenza_virus_particle_color.jpg" TargetMode="External"/><Relationship Id="rId7" Type="http://schemas.openxmlformats.org/officeDocument/2006/relationships/image" Target="http://upload.wikimedia.org/wikipedia/commons/thumb/b/be/Rash_of_rubella_on_skin_of_child's_back.JPG/200px-Rash_of_rubella_on_skin_of_child's_back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http://upload.wikimedia.org/wikipedia/commons/thumb/9/9f/Alphavirus.gif/220px-Alphavirus.gif" TargetMode="Externa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3569" y="2420888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dirty="0" smtClean="0"/>
              <a:t>VY_52_INOVACE_01_Organizmy lidských sídel – učební text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269" y="5157192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Obdélník 3"/>
          <p:cNvSpPr>
            <a:spLocks noChangeArrowheads="1"/>
          </p:cNvSpPr>
          <p:nvPr/>
        </p:nvSpPr>
        <p:spPr bwMode="auto">
          <a:xfrm>
            <a:off x="250825" y="1124744"/>
            <a:ext cx="8497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cs-CZ" sz="2400" dirty="0"/>
          </a:p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OKY.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92600"/>
            <a:ext cx="38100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Tyčinkovité.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92600"/>
            <a:ext cx="38100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3302000"/>
            <a:ext cx="91440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endParaRPr lang="cs-CZ" sz="900"/>
          </a:p>
          <a:p>
            <a:pPr indent="228600" eaLnBrk="0" hangingPunct="0"/>
            <a:endParaRPr lang="cs-CZ"/>
          </a:p>
        </p:txBody>
      </p:sp>
      <p:sp>
        <p:nvSpPr>
          <p:cNvPr id="3077" name="Obdélník 5"/>
          <p:cNvSpPr>
            <a:spLocks noChangeArrowheads="1"/>
          </p:cNvSpPr>
          <p:nvPr/>
        </p:nvSpPr>
        <p:spPr bwMode="auto">
          <a:xfrm>
            <a:off x="250825" y="333375"/>
            <a:ext cx="9018588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228600"/>
            <a:r>
              <a:rPr lang="cs-CZ" sz="2400" b="1" u="sng">
                <a:ea typeface="Calibri" pitchFamily="34" charset="0"/>
                <a:cs typeface="Times New Roman" pitchFamily="18" charset="0"/>
              </a:rPr>
              <a:t>Organizmy v lidských sídlech: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Organizmy člověka provází a osidlují jeho tělo a obydlí.</a:t>
            </a:r>
          </a:p>
          <a:p>
            <a:pPr indent="228600" eaLnBrk="0" hangingPunct="0"/>
            <a:r>
              <a:rPr lang="cs-CZ" sz="2400" u="sng">
                <a:ea typeface="Calibri" pitchFamily="34" charset="0"/>
                <a:cs typeface="Times New Roman" pitchFamily="18" charset="0"/>
              </a:rPr>
              <a:t>Užitečné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- chrání povrch a dutiny těla, slouží k výrobě potravin,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  osidlují střevo</a:t>
            </a:r>
          </a:p>
          <a:p>
            <a:pPr indent="228600" eaLnBrk="0" hangingPunct="0"/>
            <a:r>
              <a:rPr lang="cs-CZ" sz="2400" u="sng">
                <a:ea typeface="Calibri" pitchFamily="34" charset="0"/>
                <a:cs typeface="Times New Roman" pitchFamily="18" charset="0"/>
              </a:rPr>
              <a:t>Škodlivé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- původci nemocí, ničitelé potravin i předmětů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Lidé je svou činností záměrně či nevědomky šíří a vytváří tím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 umělé ekosystémy</a:t>
            </a:r>
          </a:p>
          <a:p>
            <a:pPr indent="228600" eaLnBrk="0" hangingPunct="0"/>
            <a:r>
              <a:rPr lang="cs-CZ" sz="2400" b="1" u="sng">
                <a:ea typeface="Calibri" pitchFamily="34" charset="0"/>
                <a:cs typeface="Times New Roman" pitchFamily="18" charset="0"/>
              </a:rPr>
              <a:t>1.Mikroorganismy-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jednobuněčné či nebuněčné</a:t>
            </a:r>
          </a:p>
          <a:p>
            <a:pPr indent="228600" eaLnBrk="0" hangingPunct="0"/>
            <a:r>
              <a:rPr lang="cs-CZ" sz="2400" b="1" u="sng">
                <a:ea typeface="Calibri" pitchFamily="34" charset="0"/>
                <a:cs typeface="Times New Roman" pitchFamily="18" charset="0"/>
              </a:rPr>
              <a:t>a)  Bakterie:</a:t>
            </a:r>
            <a:endParaRPr lang="cs-CZ" sz="240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Dělení p</a:t>
            </a:r>
            <a:r>
              <a:rPr lang="en-US" sz="2400">
                <a:ea typeface="Calibri" pitchFamily="34" charset="0"/>
                <a:cs typeface="Times New Roman" pitchFamily="18" charset="0"/>
              </a:rPr>
              <a:t>odle t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var</a:t>
            </a:r>
            <a:r>
              <a:rPr lang="en-US" sz="2400">
                <a:ea typeface="Calibri" pitchFamily="34" charset="0"/>
                <a:cs typeface="Times New Roman" pitchFamily="18" charset="0"/>
              </a:rPr>
              <a:t>u-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>
                <a:ea typeface="Calibri" pitchFamily="34" charset="0"/>
                <a:cs typeface="Times New Roman" pitchFamily="18" charset="0"/>
              </a:rPr>
              <a:t>koky-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>
                <a:ea typeface="Calibri" pitchFamily="34" charset="0"/>
                <a:cs typeface="Times New Roman" pitchFamily="18" charset="0"/>
              </a:rPr>
              <a:t>bacily,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>
                <a:ea typeface="Calibri" pitchFamily="34" charset="0"/>
                <a:cs typeface="Times New Roman" pitchFamily="18" charset="0"/>
              </a:rPr>
              <a:t>spirochety….</a:t>
            </a:r>
            <a:endParaRPr lang="cs-CZ" sz="240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endParaRPr lang="cs-CZ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78" name="TextovéPole 6"/>
          <p:cNvSpPr txBox="1">
            <a:spLocks noChangeArrowheads="1"/>
          </p:cNvSpPr>
          <p:nvPr/>
        </p:nvSpPr>
        <p:spPr bwMode="auto">
          <a:xfrm>
            <a:off x="0" y="6381750"/>
            <a:ext cx="14763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>
                <a:latin typeface="Calibri" pitchFamily="34" charset="0"/>
              </a:rPr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ttp://upload.wikimedia.org/wikipedia/commons/thumb/d/d9/S_cerevisiae_under_DIC_microscopy.jpg/220px-S_cerevisiae_under_DIC_microscopy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05250"/>
            <a:ext cx="251936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http://upload.wikimedia.org/wikipedia/commons/thumb/5/5b/Mucor_mucedo.jpg/220px-Mucor_mucedo.jpg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221163"/>
            <a:ext cx="2928937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" descr="http://upload.wikimedia.org/wikipedia/commons/thumb/2/23/Trypanosoma_sp._PHIL_613_lores.jpg/220px-Trypanosoma_sp._PHIL_613_lores.jpg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8" y="4518025"/>
            <a:ext cx="3300412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4"/>
          <p:cNvSpPr>
            <a:spLocks noChangeArrowheads="1"/>
          </p:cNvSpPr>
          <p:nvPr/>
        </p:nvSpPr>
        <p:spPr bwMode="auto">
          <a:xfrm rot="10800000" flipV="1">
            <a:off x="0" y="3065463"/>
            <a:ext cx="20510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>
                <a:solidFill>
                  <a:srgbClr val="000000"/>
                </a:solidFill>
                <a:cs typeface="Calibri" pitchFamily="34" charset="0"/>
              </a:rPr>
              <a:t>Obr.2</a:t>
            </a:r>
          </a:p>
          <a:p>
            <a:pPr indent="228600"/>
            <a:r>
              <a:rPr lang="cs-CZ">
                <a:solidFill>
                  <a:srgbClr val="000000"/>
                </a:solidFill>
                <a:cs typeface="Calibri" pitchFamily="34" charset="0"/>
              </a:rPr>
              <a:t>c</a:t>
            </a:r>
            <a:r>
              <a:rPr lang="en-US">
                <a:solidFill>
                  <a:srgbClr val="000000"/>
                </a:solidFill>
                <a:cs typeface="Calibri" pitchFamily="34" charset="0"/>
              </a:rPr>
              <a:t>) </a:t>
            </a:r>
            <a:r>
              <a:rPr lang="en-US" b="1" u="sng">
                <a:solidFill>
                  <a:srgbClr val="000000"/>
                </a:solidFill>
                <a:cs typeface="Calibri" pitchFamily="34" charset="0"/>
              </a:rPr>
              <a:t>kvasink</a:t>
            </a:r>
            <a:r>
              <a:rPr lang="cs-CZ" b="1" u="sng">
                <a:solidFill>
                  <a:srgbClr val="000000"/>
                </a:solidFill>
                <a:cs typeface="Calibri" pitchFamily="34" charset="0"/>
              </a:rPr>
              <a:t>y</a:t>
            </a:r>
            <a:endParaRPr lang="cs-CZ">
              <a:cs typeface="Calibri" pitchFamily="34" charset="0"/>
            </a:endParaRPr>
          </a:p>
          <a:p>
            <a:pPr indent="228600" eaLnBrk="0" hangingPunct="0"/>
            <a:endParaRPr lang="cs-CZ">
              <a:cs typeface="Calibri" pitchFamily="34" charset="0"/>
            </a:endParaRPr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auto">
          <a:xfrm>
            <a:off x="3635375" y="3265488"/>
            <a:ext cx="1873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en-US" sz="1200">
                <a:solidFill>
                  <a:srgbClr val="000000"/>
                </a:solidFill>
                <a:cs typeface="Calibri" pitchFamily="34" charset="0"/>
              </a:rPr>
              <a:t>obr.</a:t>
            </a:r>
            <a:r>
              <a:rPr lang="cs-CZ" sz="1200">
                <a:solidFill>
                  <a:srgbClr val="000000"/>
                </a:solidFill>
                <a:cs typeface="Calibri" pitchFamily="34" charset="0"/>
              </a:rPr>
              <a:t>.3</a:t>
            </a:r>
            <a:endParaRPr lang="cs-CZ" sz="1200">
              <a:cs typeface="Calibri" pitchFamily="34" charset="0"/>
            </a:endParaRPr>
          </a:p>
          <a:p>
            <a:pPr indent="228600" eaLnBrk="0" hangingPunct="0"/>
            <a:r>
              <a:rPr lang="cs-CZ" b="1" u="sng">
                <a:ea typeface="Calibri" pitchFamily="34" charset="0"/>
                <a:cs typeface="Times New Roman" pitchFamily="18" charset="0"/>
              </a:rPr>
              <a:t>b)  Plísně</a:t>
            </a:r>
            <a:endParaRPr lang="cs-CZ"/>
          </a:p>
          <a:p>
            <a:pPr indent="228600" eaLnBrk="0" hangingPunct="0"/>
            <a:endParaRPr lang="cs-CZ" sz="2400"/>
          </a:p>
        </p:txBody>
      </p:sp>
      <p:sp>
        <p:nvSpPr>
          <p:cNvPr id="4103" name="Rectangle 6"/>
          <p:cNvSpPr>
            <a:spLocks noChangeArrowheads="1"/>
          </p:cNvSpPr>
          <p:nvPr/>
        </p:nvSpPr>
        <p:spPr bwMode="auto">
          <a:xfrm rot="10800000" flipV="1">
            <a:off x="6659563" y="3740150"/>
            <a:ext cx="1944687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en-US" sz="1100">
                <a:ea typeface="Calibri" pitchFamily="34" charset="0"/>
                <a:cs typeface="Times New Roman" pitchFamily="18" charset="0"/>
              </a:rPr>
              <a:t>obr.</a:t>
            </a:r>
            <a:r>
              <a:rPr lang="cs-CZ" sz="1100">
                <a:ea typeface="Calibri" pitchFamily="34" charset="0"/>
                <a:cs typeface="Times New Roman" pitchFamily="18" charset="0"/>
              </a:rPr>
              <a:t>4</a:t>
            </a:r>
            <a:endParaRPr lang="cs-CZ" sz="90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en-US" b="1" u="sng">
                <a:ea typeface="Calibri" pitchFamily="34" charset="0"/>
                <a:cs typeface="Times New Roman" pitchFamily="18" charset="0"/>
              </a:rPr>
              <a:t>d) Prvoci</a:t>
            </a:r>
            <a:endParaRPr lang="cs-CZ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104" name="Rectangle 11"/>
          <p:cNvSpPr>
            <a:spLocks noChangeArrowheads="1"/>
          </p:cNvSpPr>
          <p:nvPr/>
        </p:nvSpPr>
        <p:spPr bwMode="auto">
          <a:xfrm>
            <a:off x="0" y="47625"/>
            <a:ext cx="91440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2400" b="1" u="sng">
                <a:ea typeface="Calibri" pitchFamily="34" charset="0"/>
                <a:cs typeface="Times New Roman" pitchFamily="18" charset="0"/>
              </a:rPr>
              <a:t>b) Houby-</a:t>
            </a:r>
            <a:r>
              <a:rPr lang="cs-CZ" sz="2400" b="1">
                <a:ea typeface="Calibri" pitchFamily="34" charset="0"/>
                <a:cs typeface="Times New Roman" pitchFamily="18" charset="0"/>
              </a:rPr>
              <a:t> plísně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- parazitují na kůži- pozor na sladké jídlo </a:t>
            </a:r>
          </a:p>
          <a:p>
            <a:pPr indent="228600"/>
            <a:r>
              <a:rPr lang="cs-CZ" sz="2400">
                <a:ea typeface="Calibri" pitchFamily="34" charset="0"/>
                <a:cs typeface="Times New Roman" pitchFamily="18" charset="0"/>
              </a:rPr>
              <a:t>(milují cukr), nejíst plesnivé potraviny, spory plísně působí</a:t>
            </a:r>
          </a:p>
          <a:p>
            <a:pPr indent="228600"/>
            <a:r>
              <a:rPr lang="cs-CZ" sz="2400">
                <a:ea typeface="Calibri" pitchFamily="34" charset="0"/>
                <a:cs typeface="Times New Roman" pitchFamily="18" charset="0"/>
              </a:rPr>
              <a:t> alergicky </a:t>
            </a:r>
          </a:p>
          <a:p>
            <a:pPr indent="228600"/>
            <a:r>
              <a:rPr lang="cs-CZ" sz="2400" b="1" u="sng">
                <a:ea typeface="Calibri" pitchFamily="34" charset="0"/>
                <a:cs typeface="Times New Roman" pitchFamily="18" charset="0"/>
              </a:rPr>
              <a:t> houby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(dřevomorka) ničí dřevo</a:t>
            </a:r>
          </a:p>
          <a:p>
            <a:pPr indent="228600" eaLnBrk="0" hangingPunct="0"/>
            <a:r>
              <a:rPr lang="cs-CZ" sz="2400" b="1" u="sng">
                <a:ea typeface="Calibri" pitchFamily="34" charset="0"/>
                <a:cs typeface="Times New Roman" pitchFamily="18" charset="0"/>
              </a:rPr>
              <a:t>c) Kvasinky-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 obsazují dutiny a způsobují záněty (často na 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pohlavních orgánech)</a:t>
            </a:r>
          </a:p>
          <a:p>
            <a:pPr indent="228600" eaLnBrk="0" hangingPunct="0"/>
            <a:r>
              <a:rPr lang="cs-CZ" sz="2400" b="1" u="sng">
                <a:ea typeface="Calibri" pitchFamily="34" charset="0"/>
                <a:cs typeface="Times New Roman" pitchFamily="18" charset="0"/>
              </a:rPr>
              <a:t>d) Prvoci</a:t>
            </a:r>
            <a:r>
              <a:rPr lang="cs-CZ" sz="2400" u="sng">
                <a:ea typeface="Calibri" pitchFamily="34" charset="0"/>
                <a:cs typeface="Times New Roman" pitchFamily="18" charset="0"/>
              </a:rPr>
              <a:t>- 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žijí v trávicím traktu hmyzu, bodnutí přejdou do krve</a:t>
            </a:r>
          </a:p>
          <a:p>
            <a:pPr indent="228600" eaLnBrk="0" hangingPunct="0"/>
            <a:r>
              <a:rPr lang="cs-CZ" sz="2400">
                <a:ea typeface="Calibri" pitchFamily="34" charset="0"/>
                <a:cs typeface="Times New Roman" pitchFamily="18" charset="0"/>
              </a:rPr>
              <a:t> člověka- malárie, spavá nemoc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107950" y="549275"/>
            <a:ext cx="8567738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228600"/>
            <a:r>
              <a:rPr lang="cs-CZ" sz="2400" dirty="0">
                <a:ea typeface="Calibri" pitchFamily="34" charset="0"/>
                <a:cs typeface="Times New Roman" pitchFamily="18" charset="0"/>
              </a:rPr>
              <a:t>Zdravý člověk žije s mikroorganizmy bez potíží, udrží je</a:t>
            </a:r>
          </a:p>
          <a:p>
            <a:pPr indent="228600"/>
            <a:r>
              <a:rPr lang="cs-CZ" sz="2400" dirty="0">
                <a:ea typeface="Calibri" pitchFamily="34" charset="0"/>
                <a:cs typeface="Times New Roman" pitchFamily="18" charset="0"/>
              </a:rPr>
              <a:t> v rovnováze. Při oslabení- </a:t>
            </a:r>
            <a:r>
              <a:rPr lang="cs-CZ" sz="2400" b="1" dirty="0">
                <a:ea typeface="Calibri" pitchFamily="34" charset="0"/>
                <a:cs typeface="Times New Roman" pitchFamily="18" charset="0"/>
              </a:rPr>
              <a:t>patogenní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 mikroorganizmus</a:t>
            </a:r>
          </a:p>
          <a:p>
            <a:pPr indent="228600"/>
            <a:r>
              <a:rPr lang="cs-CZ" sz="2400" dirty="0">
                <a:ea typeface="Calibri" pitchFamily="34" charset="0"/>
                <a:cs typeface="Times New Roman" pitchFamily="18" charset="0"/>
              </a:rPr>
              <a:t> působí infekční nemoci, šíří se , mohou způsobit</a:t>
            </a:r>
            <a:r>
              <a:rPr lang="cs-CZ" sz="2400" b="1" dirty="0">
                <a:ea typeface="Calibri" pitchFamily="34" charset="0"/>
                <a:cs typeface="Times New Roman" pitchFamily="18" charset="0"/>
              </a:rPr>
              <a:t> epidemie</a:t>
            </a:r>
          </a:p>
          <a:p>
            <a:pPr indent="228600"/>
            <a:r>
              <a:rPr lang="cs-CZ" sz="2400" dirty="0">
                <a:ea typeface="Calibri" pitchFamily="34" charset="0"/>
                <a:cs typeface="Times New Roman" pitchFamily="18" charset="0"/>
              </a:rPr>
              <a:t> až </a:t>
            </a:r>
            <a:r>
              <a:rPr lang="cs-CZ" sz="2400" b="1" dirty="0">
                <a:ea typeface="Calibri" pitchFamily="34" charset="0"/>
                <a:cs typeface="Times New Roman" pitchFamily="18" charset="0"/>
              </a:rPr>
              <a:t>pandemie</a:t>
            </a:r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 b="1" u="sng" dirty="0" smtClean="0">
                <a:ea typeface="Calibri" pitchFamily="34" charset="0"/>
                <a:cs typeface="Times New Roman" pitchFamily="18" charset="0"/>
              </a:rPr>
              <a:t>Bakterie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-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odolávají teplu i kyselinám (pomocí spor)</a:t>
            </a:r>
          </a:p>
          <a:p>
            <a:pPr indent="228600" eaLnBrk="0" hangingPunct="0"/>
            <a:r>
              <a:rPr lang="cs-CZ" sz="24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400" b="1" u="sng" dirty="0" smtClean="0">
                <a:ea typeface="Calibri" pitchFamily="34" charset="0"/>
                <a:cs typeface="Times New Roman" pitchFamily="18" charset="0"/>
              </a:rPr>
              <a:t>spora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- ochranný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obal chránící v nepřízni </a:t>
            </a:r>
          </a:p>
          <a:p>
            <a:pPr indent="228600" eaLnBrk="0" hangingPunct="0"/>
            <a:endParaRPr lang="cs-CZ" sz="24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395288" y="4073525"/>
            <a:ext cx="87487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228600" eaLnBrk="0" hangingPunct="0"/>
            <a:r>
              <a:rPr lang="cs-CZ" sz="2400" b="1" dirty="0">
                <a:ea typeface="Calibri" pitchFamily="34" charset="0"/>
                <a:cs typeface="Times New Roman" pitchFamily="18" charset="0"/>
              </a:rPr>
              <a:t>				</a:t>
            </a:r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 b="1" dirty="0" smtClean="0">
                <a:ea typeface="Calibri" pitchFamily="34" charset="0"/>
                <a:cs typeface="Times New Roman" pitchFamily="18" charset="0"/>
              </a:rPr>
              <a:t>Symbiotické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-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chrání před nemocí, vyrábí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vitamín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K a B</a:t>
            </a:r>
          </a:p>
          <a:p>
            <a:pPr indent="228600" eaLnBrk="0" hangingPunct="0"/>
            <a:r>
              <a:rPr lang="cs-CZ" sz="2400" b="1" dirty="0" smtClean="0">
                <a:ea typeface="Calibri" pitchFamily="34" charset="0"/>
                <a:cs typeface="Times New Roman" pitchFamily="18" charset="0"/>
              </a:rPr>
              <a:t>Patogenní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-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proniknou ránou, nosem, ústy- obsadí sliznice-</a:t>
            </a:r>
          </a:p>
          <a:p>
            <a:pPr indent="228600" eaLnBrk="0" hangingPunct="0"/>
            <a:r>
              <a:rPr lang="cs-CZ" sz="2400" dirty="0">
                <a:ea typeface="Calibri" pitchFamily="34" charset="0"/>
                <a:cs typeface="Times New Roman" pitchFamily="18" charset="0"/>
              </a:rPr>
              <a:t> střev, úst, plic……množí se , tvoří jedy</a:t>
            </a:r>
          </a:p>
          <a:p>
            <a:pPr indent="228600" eaLnBrk="0" hangingPunct="0"/>
            <a:r>
              <a:rPr lang="cs-CZ" sz="2400" b="1" u="sng" dirty="0">
                <a:ea typeface="Calibri" pitchFamily="34" charset="0"/>
                <a:cs typeface="Times New Roman" pitchFamily="18" charset="0"/>
              </a:rPr>
              <a:t> Tělo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-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400" dirty="0">
                <a:ea typeface="Calibri" pitchFamily="34" charset="0"/>
                <a:cs typeface="Times New Roman" pitchFamily="18" charset="0"/>
              </a:rPr>
              <a:t>horečka, bolest, průjem, slabost  </a:t>
            </a:r>
          </a:p>
          <a:p>
            <a:pPr indent="228600" eaLnBrk="0" hangingPunct="0"/>
            <a:r>
              <a:rPr lang="cs-CZ" sz="2400" dirty="0">
                <a:ea typeface="Calibri" pitchFamily="34" charset="0"/>
                <a:cs typeface="Times New Roman" pitchFamily="18" charset="0"/>
              </a:rPr>
              <a:t>       </a:t>
            </a:r>
            <a:r>
              <a:rPr lang="cs-CZ" sz="2400" i="1" dirty="0">
                <a:ea typeface="Calibri" pitchFamily="34" charset="0"/>
                <a:cs typeface="Times New Roman" pitchFamily="18" charset="0"/>
              </a:rPr>
              <a:t>nemoci</a:t>
            </a:r>
            <a:r>
              <a:rPr lang="cs-CZ" sz="2400" i="1" dirty="0" smtClean="0">
                <a:ea typeface="Calibri" pitchFamily="34" charset="0"/>
                <a:cs typeface="Times New Roman" pitchFamily="18" charset="0"/>
              </a:rPr>
              <a:t>:  </a:t>
            </a: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tuberkulóza, angína ,úplavice</a:t>
            </a:r>
            <a:r>
              <a:rPr lang="cs-CZ" dirty="0">
                <a:ea typeface="Calibri" pitchFamily="34" charset="0"/>
                <a:cs typeface="Times New Roman" pitchFamily="18" charset="0"/>
              </a:rPr>
              <a:t>….</a:t>
            </a:r>
          </a:p>
        </p:txBody>
      </p:sp>
      <p:pic>
        <p:nvPicPr>
          <p:cNvPr id="5124" name="Picture 8" descr="http://upload.wikimedia.org/wikipedia/commons/thumb/a/a4/Bakterien_Sporen.png/220px-Bakterien_Sporen.pn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068638"/>
            <a:ext cx="381635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684213" y="4076700"/>
            <a:ext cx="7191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323850" y="1033463"/>
            <a:ext cx="8280400" cy="2308225"/>
          </a:xfrm>
          <a:prstGeom prst="rect">
            <a:avLst/>
          </a:prstGeom>
          <a:solidFill>
            <a:srgbClr val="E5DFEC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OTÁZKY:</a:t>
            </a:r>
          </a:p>
          <a:p>
            <a:pPr>
              <a:defRPr/>
            </a:pPr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 bakterie pro člověka nezbytné:………………………....  užitečné…………………………………</a:t>
            </a:r>
          </a:p>
          <a:p>
            <a:pPr>
              <a:defRPr/>
            </a:pPr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škodlivé…………………………………………</a:t>
            </a:r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Jak se nazývá ochrana bakterií………………</a:t>
            </a:r>
            <a:endParaRPr lang="cs-CZ" sz="2400" dirty="0">
              <a:ea typeface="Calibri" pitchFamily="34" charset="0"/>
            </a:endParaRPr>
          </a:p>
          <a:p>
            <a:pPr indent="228600" eaLnBrk="0" hangingPunct="0">
              <a:defRPr/>
            </a:pPr>
            <a:endParaRPr lang="cs-CZ" sz="2400" dirty="0">
              <a:ea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thumb/3/3a/Influenza_virus_particle_color.jpg/220px-Influenza_virus_particle_color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463"/>
            <a:ext cx="3581400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" descr="http://upload.wikimedia.org/wikipedia/commons/thumb/9/9f/Alphavirus.gif/220px-Alphavirus.gif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357563"/>
            <a:ext cx="3275013" cy="327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0" y="274638"/>
            <a:ext cx="32766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2400" b="1" u="sng">
                <a:ea typeface="Calibri" pitchFamily="34" charset="0"/>
                <a:cs typeface="Times New Roman" pitchFamily="18" charset="0"/>
              </a:rPr>
              <a:t>VIRY:  </a:t>
            </a:r>
            <a:r>
              <a:rPr lang="cs-CZ" sz="2400">
                <a:ea typeface="Calibri" pitchFamily="34" charset="0"/>
                <a:cs typeface="Times New Roman" pitchFamily="18" charset="0"/>
              </a:rPr>
              <a:t>vždy škodlivé</a:t>
            </a:r>
          </a:p>
          <a:p>
            <a:pPr indent="228600" eaLnBrk="0" hangingPunct="0"/>
            <a:endParaRPr lang="cs-CZ" sz="24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0" y="22479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228600"/>
            <a:r>
              <a:rPr lang="cs-CZ" sz="1100" b="1">
                <a:ea typeface="Calibri" pitchFamily="34" charset="0"/>
                <a:cs typeface="Times New Roman" pitchFamily="18" charset="0"/>
              </a:rPr>
              <a:t>          </a:t>
            </a:r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174" name="Rectangle 5"/>
          <p:cNvSpPr>
            <a:spLocks noChangeArrowheads="1"/>
          </p:cNvSpPr>
          <p:nvPr/>
        </p:nvSpPr>
        <p:spPr bwMode="auto">
          <a:xfrm>
            <a:off x="2195513" y="6611938"/>
            <a:ext cx="65532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1100" b="1">
                <a:ea typeface="Calibri" pitchFamily="34" charset="0"/>
                <a:cs typeface="Times New Roman" pitchFamily="18" charset="0"/>
              </a:rPr>
              <a:t>                obr.6,                                     obr.7          </a:t>
            </a:r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7176" name="Picture 6" descr="Rash of rubella on skin of child's back.JPG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92150"/>
            <a:ext cx="195262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Rectangle 8"/>
          <p:cNvSpPr>
            <a:spLocks noChangeArrowheads="1"/>
          </p:cNvSpPr>
          <p:nvPr/>
        </p:nvSpPr>
        <p:spPr bwMode="auto">
          <a:xfrm rot="10800000" flipV="1">
            <a:off x="7451725" y="3106738"/>
            <a:ext cx="15128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en-US" sz="1100">
                <a:ea typeface="Calibri" pitchFamily="34" charset="0"/>
                <a:cs typeface="Times New Roman" pitchFamily="18" charset="0"/>
              </a:rPr>
              <a:t>obr.8-zarděnky</a:t>
            </a:r>
            <a:endParaRPr lang="en-US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178" name="Rectangle 9"/>
          <p:cNvSpPr>
            <a:spLocks noChangeArrowheads="1"/>
          </p:cNvSpPr>
          <p:nvPr/>
        </p:nvSpPr>
        <p:spPr bwMode="auto">
          <a:xfrm>
            <a:off x="0" y="628650"/>
            <a:ext cx="6948488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2000">
                <a:ea typeface="Calibri" pitchFamily="34" charset="0"/>
                <a:cs typeface="Times New Roman" pitchFamily="18" charset="0"/>
              </a:rPr>
              <a:t>nemají buněčné tělo, napadají buňky- ty začnou </a:t>
            </a:r>
          </a:p>
          <a:p>
            <a:pPr indent="228600"/>
            <a:r>
              <a:rPr lang="cs-CZ" sz="2000">
                <a:ea typeface="Calibri" pitchFamily="34" charset="0"/>
                <a:cs typeface="Times New Roman" pitchFamily="18" charset="0"/>
              </a:rPr>
              <a:t>produkovat další viry</a:t>
            </a:r>
          </a:p>
          <a:p>
            <a:pPr indent="228600"/>
            <a:r>
              <a:rPr lang="cs-CZ" sz="2000" b="1" u="sng">
                <a:ea typeface="Calibri" pitchFamily="34" charset="0"/>
                <a:cs typeface="Times New Roman" pitchFamily="18" charset="0"/>
              </a:rPr>
              <a:t>nemoci- </a:t>
            </a:r>
            <a:r>
              <a:rPr lang="cs-CZ" sz="2000">
                <a:ea typeface="Calibri" pitchFamily="34" charset="0"/>
                <a:cs typeface="Times New Roman" pitchFamily="18" charset="0"/>
              </a:rPr>
              <a:t>rýma, chřipka, neštovice, zarděnky, AIDS</a:t>
            </a:r>
          </a:p>
          <a:p>
            <a:pPr indent="228600" eaLnBrk="0" hangingPunct="0"/>
            <a:r>
              <a:rPr lang="cs-CZ" sz="2000" b="1">
                <a:ea typeface="Calibri" pitchFamily="34" charset="0"/>
                <a:cs typeface="Times New Roman" pitchFamily="18" charset="0"/>
              </a:rPr>
              <a:t>Ochrana:</a:t>
            </a:r>
            <a:r>
              <a:rPr lang="cs-CZ" sz="200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000" u="sng">
                <a:ea typeface="Calibri" pitchFamily="34" charset="0"/>
                <a:cs typeface="Times New Roman" pitchFamily="18" charset="0"/>
              </a:rPr>
              <a:t>protilátky- </a:t>
            </a:r>
            <a:r>
              <a:rPr lang="cs-CZ" sz="2000">
                <a:ea typeface="Calibri" pitchFamily="34" charset="0"/>
                <a:cs typeface="Times New Roman" pitchFamily="18" charset="0"/>
              </a:rPr>
              <a:t>přirozené- matka, mateřské mléko</a:t>
            </a:r>
          </a:p>
          <a:p>
            <a:pPr indent="228600" eaLnBrk="0" hangingPunct="0"/>
            <a:r>
              <a:rPr lang="cs-CZ" sz="2000">
                <a:ea typeface="Calibri" pitchFamily="34" charset="0"/>
                <a:cs typeface="Times New Roman" pitchFamily="18" charset="0"/>
              </a:rPr>
              <a:t> setkání se s mikroorganizmem, prodělání nemoci </a:t>
            </a:r>
          </a:p>
          <a:p>
            <a:pPr indent="228600" eaLnBrk="0" hangingPunct="0"/>
            <a:r>
              <a:rPr lang="cs-CZ" sz="2000">
                <a:ea typeface="Calibri" pitchFamily="34" charset="0"/>
                <a:cs typeface="Times New Roman" pitchFamily="18" charset="0"/>
              </a:rPr>
              <a:t>otužování, vitamín C, </a:t>
            </a:r>
          </a:p>
          <a:p>
            <a:pPr indent="228600" eaLnBrk="0" hangingPunct="0"/>
            <a:r>
              <a:rPr lang="cs-CZ" sz="2000" u="sng">
                <a:ea typeface="Calibri" pitchFamily="34" charset="0"/>
                <a:cs typeface="Times New Roman" pitchFamily="18" charset="0"/>
              </a:rPr>
              <a:t>Dnes očkování</a:t>
            </a:r>
            <a:r>
              <a:rPr lang="cs-CZ" sz="2000">
                <a:ea typeface="Calibri" pitchFamily="34" charset="0"/>
                <a:cs typeface="Times New Roman" pitchFamily="18" charset="0"/>
              </a:rPr>
              <a:t>- vpravení oslabeného mikroorganizmu. </a:t>
            </a:r>
          </a:p>
          <a:p>
            <a:pPr indent="228600" eaLnBrk="0" hangingPunct="0"/>
            <a:r>
              <a:rPr lang="cs-CZ" sz="2000">
                <a:ea typeface="Calibri" pitchFamily="34" charset="0"/>
                <a:cs typeface="Times New Roman" pitchFamily="18" charset="0"/>
              </a:rPr>
              <a:t>Tělo vytvoří obranné látky, nebo se vpraví přímo obranná</a:t>
            </a:r>
          </a:p>
          <a:p>
            <a:pPr indent="228600" eaLnBrk="0" hangingPunct="0"/>
            <a:r>
              <a:rPr lang="cs-CZ" sz="2000">
                <a:ea typeface="Calibri" pitchFamily="34" charset="0"/>
                <a:cs typeface="Times New Roman" pitchFamily="18" charset="0"/>
              </a:rPr>
              <a:t> látka- není trvalé</a:t>
            </a:r>
          </a:p>
          <a:p>
            <a:pPr indent="228600" eaLnBrk="0" hangingPunct="0"/>
            <a:endParaRPr lang="cs-CZ" sz="20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250825" y="1439357"/>
            <a:ext cx="8569325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Spoj, co k sobě patří</a:t>
            </a:r>
            <a:r>
              <a:rPr lang="cs-CZ" sz="2400" dirty="0" smtClean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:</a:t>
            </a:r>
          </a:p>
          <a:p>
            <a:pPr indent="228600"/>
            <a:endParaRPr lang="cs-CZ" sz="2400" dirty="0">
              <a:solidFill>
                <a:srgbClr val="C0504D"/>
              </a:solidFill>
              <a:ea typeface="Calibri" pitchFamily="34" charset="0"/>
              <a:cs typeface="Times New Roman" pitchFamily="18" charset="0"/>
            </a:endParaRPr>
          </a:p>
          <a:p>
            <a:pPr indent="228600"/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ANGÝNA                 BAKTERIE     	  ÚPLAVICE</a:t>
            </a:r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AIDS		   VIR			  RÝMA</a:t>
            </a:r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400" dirty="0">
                <a:solidFill>
                  <a:srgbClr val="C0504D"/>
                </a:solidFill>
                <a:ea typeface="Calibri" pitchFamily="34" charset="0"/>
                <a:cs typeface="Times New Roman" pitchFamily="18" charset="0"/>
              </a:rPr>
              <a:t>CHŘIPKA		                                   TUBERKULOZA</a:t>
            </a:r>
          </a:p>
          <a:p>
            <a:pPr indent="228600" eaLnBrk="0" hangingPunct="0"/>
            <a:endParaRPr lang="cs-CZ" sz="2400" dirty="0">
              <a:solidFill>
                <a:srgbClr val="C0504D"/>
              </a:solidFill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endParaRPr lang="cs-CZ" sz="2400" dirty="0">
              <a:solidFill>
                <a:srgbClr val="C0504D"/>
              </a:solidFill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endParaRPr lang="cs-CZ" sz="24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r>
              <a:rPr lang="cs-CZ" sz="2000" dirty="0">
                <a:solidFill>
                  <a:srgbClr val="4F81BD"/>
                </a:solidFill>
                <a:ea typeface="Calibri" pitchFamily="34" charset="0"/>
                <a:cs typeface="Times New Roman" pitchFamily="18" charset="0"/>
              </a:rPr>
              <a:t>PŘI OČKOVÁNÍ DODÁVÁM DO  TĚLA BUĎ…………………………..</a:t>
            </a:r>
          </a:p>
          <a:p>
            <a:pPr indent="228600" eaLnBrk="0" hangingPunct="0"/>
            <a:r>
              <a:rPr lang="cs-CZ" sz="2000" dirty="0">
                <a:solidFill>
                  <a:srgbClr val="4F81BD"/>
                </a:solidFill>
                <a:ea typeface="Calibri" pitchFamily="34" charset="0"/>
                <a:cs typeface="Times New Roman" pitchFamily="18" charset="0"/>
              </a:rPr>
              <a:t>   NEBO………………………………..</a:t>
            </a:r>
            <a:endParaRPr lang="cs-CZ" sz="2000" dirty="0">
              <a:ea typeface="Calibri" pitchFamily="34" charset="0"/>
              <a:cs typeface="Times New Roman" pitchFamily="18" charset="0"/>
            </a:endParaRPr>
          </a:p>
          <a:p>
            <a:pPr indent="228600" eaLnBrk="0" hangingPunct="0"/>
            <a:endParaRPr lang="cs-CZ" sz="20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395288" y="673100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228600"/>
            <a:r>
              <a:rPr lang="cs-CZ" sz="1200">
                <a:ea typeface="Calibri" pitchFamily="34" charset="0"/>
                <a:cs typeface="Times New Roman" pitchFamily="18" charset="0"/>
              </a:rPr>
              <a:t>Zdroje obrázků: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Obr.1-http://commons.wikimedia.org/wiki/File:Bacterial_morphology_diagram_pl.svg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Obr.2-http://cs.wikipedia.org/wiki/Soubor:S_cerevisiae_under_DIC_microscopy.jpg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Obr.3-http://cs.wikipedia.org/wiki/Soubor:Mucor_mucedo.jpg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Obr.4-http://cs.wikipedia.org/wiki/Soubor:Trypanosoma_sp._PHIL_613_lores.jpg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Obr.5-http://commons.wikimedia.org/wiki/File:Bakterien_Sporen.png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Obr.6-http://cs.wikipedia.org/wiki/Soubor:Influenza_virus_particle_color.jpg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Obr.7-http://cs.wikipedia.org/wiki/Soubor:Alphavirus.gif</a:t>
            </a:r>
          </a:p>
          <a:p>
            <a:pPr indent="228600" eaLnBrk="0" hangingPunct="0"/>
            <a:r>
              <a:rPr lang="cs-CZ" sz="1200">
                <a:ea typeface="Calibri" pitchFamily="34" charset="0"/>
                <a:cs typeface="Times New Roman" pitchFamily="18" charset="0"/>
              </a:rPr>
              <a:t>Obr.8-http://cs.wikipedia.org/wiki/Soubor:Rash_of_rubella_on_skin_of_child%27s_back.JPG</a:t>
            </a:r>
          </a:p>
          <a:p>
            <a:pPr indent="228600" eaLnBrk="0" hangingPunct="0"/>
            <a:endParaRPr lang="cs-CZ" sz="120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184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VY_52_INOVACE_01_Organizmy lidských sídel – učební text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Hercík</dc:creator>
  <cp:lastModifiedBy>Hercíková</cp:lastModifiedBy>
  <cp:revision>19</cp:revision>
  <dcterms:created xsi:type="dcterms:W3CDTF">2011-06-15T17:49:32Z</dcterms:created>
  <dcterms:modified xsi:type="dcterms:W3CDTF">2011-06-30T05:59:46Z</dcterms:modified>
</cp:coreProperties>
</file>