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2"/>
  </p:notesMasterIdLst>
  <p:handoutMasterIdLst>
    <p:handoutMasterId r:id="rId13"/>
  </p:handoutMasterIdLst>
  <p:sldIdLst>
    <p:sldId id="261" r:id="rId2"/>
    <p:sldId id="259" r:id="rId3"/>
    <p:sldId id="271" r:id="rId4"/>
    <p:sldId id="270" r:id="rId5"/>
    <p:sldId id="265" r:id="rId6"/>
    <p:sldId id="264" r:id="rId7"/>
    <p:sldId id="263" r:id="rId8"/>
    <p:sldId id="262" r:id="rId9"/>
    <p:sldId id="272" r:id="rId10"/>
    <p:sldId id="260"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58" autoAdjust="0"/>
  </p:normalViewPr>
  <p:slideViewPr>
    <p:cSldViewPr>
      <p:cViewPr>
        <p:scale>
          <a:sx n="77" d="100"/>
          <a:sy n="77" d="100"/>
        </p:scale>
        <p:origin x="-117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692CDFC-8FD0-49DC-A0A4-ED42502CDC35}" type="datetimeFigureOut">
              <a:rPr lang="cs-CZ" smtClean="0"/>
              <a:pPr/>
              <a:t>2.1.2013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EC2A71F-541F-4D21-B04C-84FAB2006B03}" type="slidenum">
              <a:rPr lang="cs-CZ" smtClean="0"/>
              <a:pPr/>
              <a:t>‹#›</a:t>
            </a:fld>
            <a:endParaRPr lang="cs-CZ"/>
          </a:p>
        </p:txBody>
      </p:sp>
    </p:spTree>
    <p:extLst>
      <p:ext uri="{BB962C8B-B14F-4D97-AF65-F5344CB8AC3E}">
        <p14:creationId xmlns:p14="http://schemas.microsoft.com/office/powerpoint/2010/main" val="2210842476"/>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7D9224-DE73-446D-BF98-EEBBFC187DC5}" type="datetimeFigureOut">
              <a:rPr lang="cs-CZ" smtClean="0"/>
              <a:pPr/>
              <a:t>2.1.2013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561369-3170-43D5-BE99-2362ADE0537C}" type="slidenum">
              <a:rPr lang="cs-CZ" smtClean="0"/>
              <a:pPr/>
              <a:t>‹#›</a:t>
            </a:fld>
            <a:endParaRPr lang="cs-CZ"/>
          </a:p>
        </p:txBody>
      </p:sp>
    </p:spTree>
    <p:extLst>
      <p:ext uri="{BB962C8B-B14F-4D97-AF65-F5344CB8AC3E}">
        <p14:creationId xmlns:p14="http://schemas.microsoft.com/office/powerpoint/2010/main" val="1448526701"/>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záhlaví 3"/>
          <p:cNvSpPr>
            <a:spLocks noGrp="1"/>
          </p:cNvSpPr>
          <p:nvPr>
            <p:ph type="hdr" sz="quarter" idx="10"/>
          </p:nvPr>
        </p:nvSpPr>
        <p:spPr/>
        <p:txBody>
          <a:bodyPr/>
          <a:lstStyle/>
          <a:p>
            <a:r>
              <a:rPr lang="cs-CZ" smtClean="0"/>
              <a:t>ZŠaMŠ Staré Město, Jamnická 270</a:t>
            </a:r>
            <a:endParaRPr lang="cs-CZ"/>
          </a:p>
        </p:txBody>
      </p:sp>
      <p:sp>
        <p:nvSpPr>
          <p:cNvPr id="5" name="Zástupný symbol pro zápatí 4"/>
          <p:cNvSpPr>
            <a:spLocks noGrp="1"/>
          </p:cNvSpPr>
          <p:nvPr>
            <p:ph type="ftr" sz="quarter" idx="11"/>
          </p:nvPr>
        </p:nvSpPr>
        <p:spPr/>
        <p:txBody>
          <a:bodyPr/>
          <a:lstStyle/>
          <a:p>
            <a:r>
              <a:rPr lang="cs-CZ" smtClean="0"/>
              <a:t>Interaktivní škola pro 21.století</a:t>
            </a:r>
            <a:endParaRPr lang="cs-CZ"/>
          </a:p>
        </p:txBody>
      </p:sp>
      <p:sp>
        <p:nvSpPr>
          <p:cNvPr id="6" name="Zástupný symbol pro číslo snímku 5"/>
          <p:cNvSpPr>
            <a:spLocks noGrp="1"/>
          </p:cNvSpPr>
          <p:nvPr>
            <p:ph type="sldNum" sz="quarter" idx="12"/>
          </p:nvPr>
        </p:nvSpPr>
        <p:spPr/>
        <p:txBody>
          <a:bodyPr/>
          <a:lstStyle/>
          <a:p>
            <a:fld id="{3D561369-3170-43D5-BE99-2362ADE0537C}" type="slidenum">
              <a:rPr lang="cs-CZ" smtClean="0"/>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923685F3-E133-4858-B294-0C6E49408448}" type="datetime1">
              <a:rPr lang="cs-CZ" smtClean="0"/>
              <a:pPr/>
              <a:t>2.1.2013</a:t>
            </a:fld>
            <a:endParaRPr lang="cs-CZ"/>
          </a:p>
        </p:txBody>
      </p:sp>
      <p:sp>
        <p:nvSpPr>
          <p:cNvPr id="17" name="Zástupný symbol pro zápatí 16"/>
          <p:cNvSpPr>
            <a:spLocks noGrp="1"/>
          </p:cNvSpPr>
          <p:nvPr>
            <p:ph type="ftr" sz="quarter" idx="11"/>
          </p:nvPr>
        </p:nvSpPr>
        <p:spPr/>
        <p:txBody>
          <a:bodyPr/>
          <a:lstStyle/>
          <a:p>
            <a:r>
              <a:rPr lang="cs-CZ" smtClean="0"/>
              <a:t>EU do škol</a:t>
            </a:r>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83FA5E7F-1F9C-46F3-BFDD-38517685D8EC}"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65F9F2B9-68B8-4300-A6EA-D1F6D8B8F950}" type="datetime1">
              <a:rPr lang="cs-CZ" smtClean="0"/>
              <a:pPr/>
              <a:t>2.1.2013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13E955E-D009-4903-8C19-D9F05332AE09}" type="datetime1">
              <a:rPr lang="cs-CZ" smtClean="0"/>
              <a:pPr/>
              <a:t>2.1.2013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r>
              <a:rPr lang="cs-CZ" smtClean="0"/>
              <a:t>EU do škol</a:t>
            </a:r>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CBB2F36-BD2C-49D8-8191-9D7331C24EE2}" type="datetime1">
              <a:rPr lang="cs-CZ" smtClean="0"/>
              <a:pPr/>
              <a:t>2.1.2013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502112E3-0750-447A-90FE-A30DF891D1BB}" type="datetime1">
              <a:rPr lang="cs-CZ" smtClean="0"/>
              <a:pPr/>
              <a:t>2.1.2013</a:t>
            </a:fld>
            <a:endParaRPr lang="cs-CZ"/>
          </a:p>
        </p:txBody>
      </p:sp>
      <p:sp>
        <p:nvSpPr>
          <p:cNvPr id="8" name="Zástupný symbol pro zápatí 7"/>
          <p:cNvSpPr>
            <a:spLocks noGrp="1"/>
          </p:cNvSpPr>
          <p:nvPr>
            <p:ph type="ftr" sz="quarter" idx="11"/>
          </p:nvPr>
        </p:nvSpPr>
        <p:spPr/>
        <p:txBody>
          <a:bodyPr/>
          <a:lstStyle/>
          <a:p>
            <a:r>
              <a:rPr lang="cs-CZ" smtClean="0"/>
              <a:t>EU do škol</a:t>
            </a:r>
            <a:endParaRPr lang="cs-CZ"/>
          </a:p>
        </p:txBody>
      </p:sp>
      <p:sp>
        <p:nvSpPr>
          <p:cNvPr id="9" name="Zástupný symbol pro číslo snímku 8"/>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AC3B8B-2BE7-46BD-AD0D-1A575DB0D3E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2.1.2013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A85B0D9D-E761-40AC-B6CF-0CC5B762B30E}" type="datetime1">
              <a:rPr lang="cs-CZ" smtClean="0"/>
              <a:pPr/>
              <a:t>2.1.2013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6988B553-629D-4CD8-A611-8DB37B3A896B}" type="datetime1">
              <a:rPr lang="cs-CZ" smtClean="0"/>
              <a:pPr/>
              <a:t>2.1.2013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r>
              <a:rPr lang="cs-CZ" smtClean="0"/>
              <a:t>EU do škol</a:t>
            </a:r>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122096-18D7-4782-B560-593545B1ED3F}" type="datetime1">
              <a:rPr lang="cs-CZ" smtClean="0"/>
              <a:pPr/>
              <a:t>2.1.2013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1A7F02A-1B24-4407-AB42-6A36ABE131B3}" type="datetime1">
              <a:rPr lang="cs-CZ" smtClean="0"/>
              <a:pPr/>
              <a:t>2.1.2013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23C3DFD-CF4D-4908-AC01-BBB60C592872}" type="datetime1">
              <a:rPr lang="cs-CZ" smtClean="0"/>
              <a:pPr/>
              <a:t>2.1.2013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r>
              <a:rPr lang="cs-CZ" smtClean="0"/>
              <a:t>EU do škol</a:t>
            </a:r>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FA5E7F-1F9C-46F3-BFDD-38517685D8E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kimr.cz/index.php/fotky-studanka-kralovk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1331640" y="3645024"/>
            <a:ext cx="6400800" cy="1872208"/>
          </a:xfrm>
        </p:spPr>
        <p:txBody>
          <a:bodyPr>
            <a:normAutofit fontScale="92500" lnSpcReduction="20000"/>
          </a:bodyPr>
          <a:lstStyle/>
          <a:p>
            <a:pPr algn="l"/>
            <a:r>
              <a:rPr lang="cs-CZ" dirty="0" smtClean="0">
                <a:solidFill>
                  <a:schemeClr val="accent1">
                    <a:lumMod val="50000"/>
                  </a:schemeClr>
                </a:solidFill>
                <a:latin typeface="Arial" pitchFamily="34" charset="0"/>
                <a:cs typeface="Arial" pitchFamily="34" charset="0"/>
              </a:rPr>
              <a:t>Předmět: vlastivěda</a:t>
            </a:r>
          </a:p>
          <a:p>
            <a:pPr algn="l"/>
            <a:r>
              <a:rPr lang="cs-CZ" dirty="0" smtClean="0">
                <a:solidFill>
                  <a:schemeClr val="accent1">
                    <a:lumMod val="50000"/>
                  </a:schemeClr>
                </a:solidFill>
                <a:latin typeface="Arial" pitchFamily="34" charset="0"/>
                <a:cs typeface="Arial" pitchFamily="34" charset="0"/>
              </a:rPr>
              <a:t>Ročník: IV.</a:t>
            </a:r>
          </a:p>
          <a:p>
            <a:pPr algn="l"/>
            <a:r>
              <a:rPr lang="cs-CZ" dirty="0" smtClean="0">
                <a:solidFill>
                  <a:schemeClr val="accent1">
                    <a:lumMod val="50000"/>
                  </a:schemeClr>
                </a:solidFill>
                <a:latin typeface="Arial" pitchFamily="34" charset="0"/>
                <a:cs typeface="Arial" pitchFamily="34" charset="0"/>
              </a:rPr>
              <a:t>Tematický celek: Eliška Přemyslovna, Jan Lucemburský, pověst</a:t>
            </a:r>
          </a:p>
          <a:p>
            <a:pPr algn="l"/>
            <a:r>
              <a:rPr lang="cs-CZ" dirty="0" smtClean="0">
                <a:solidFill>
                  <a:schemeClr val="accent1">
                    <a:lumMod val="50000"/>
                  </a:schemeClr>
                </a:solidFill>
                <a:latin typeface="Arial" pitchFamily="34" charset="0"/>
                <a:cs typeface="Arial" pitchFamily="34" charset="0"/>
              </a:rPr>
              <a:t>Autor prezentace</a:t>
            </a:r>
            <a:r>
              <a:rPr lang="cs-CZ" dirty="0" smtClean="0"/>
              <a:t>: Jana Moravcová</a:t>
            </a:r>
          </a:p>
          <a:p>
            <a:pPr algn="l"/>
            <a:endParaRPr lang="cs-CZ" dirty="0" smtClean="0"/>
          </a:p>
        </p:txBody>
      </p:sp>
      <p:sp>
        <p:nvSpPr>
          <p:cNvPr id="5" name="Zástupný symbol pro datum 4"/>
          <p:cNvSpPr>
            <a:spLocks noGrp="1"/>
          </p:cNvSpPr>
          <p:nvPr>
            <p:ph type="dt" sz="half" idx="10"/>
          </p:nvPr>
        </p:nvSpPr>
        <p:spPr/>
        <p:txBody>
          <a:bodyPr/>
          <a:lstStyle/>
          <a:p>
            <a:r>
              <a:rPr lang="cs-CZ" smtClean="0"/>
              <a:t>4.5.2011</a:t>
            </a:r>
            <a:endParaRPr lang="cs-CZ" dirty="0"/>
          </a:p>
        </p:txBody>
      </p:sp>
      <p:sp>
        <p:nvSpPr>
          <p:cNvPr id="6" name="Zástupný symbol pro zápatí 5"/>
          <p:cNvSpPr>
            <a:spLocks noGrp="1"/>
          </p:cNvSpPr>
          <p:nvPr>
            <p:ph type="ftr" sz="quarter" idx="11"/>
          </p:nvPr>
        </p:nvSpPr>
        <p:spPr/>
        <p:txBody>
          <a:bodyPr/>
          <a:lstStyle/>
          <a:p>
            <a:r>
              <a:rPr lang="cs-CZ" dirty="0" smtClean="0"/>
              <a:t>EU do škol šablona III/2 Inovace a zkvalitnění výuky prostřednictvím ICT</a:t>
            </a:r>
            <a:endParaRPr lang="cs-CZ" dirty="0"/>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1</a:t>
            </a:fld>
            <a:endParaRPr lang="cs-CZ"/>
          </a:p>
        </p:txBody>
      </p:sp>
      <p:sp>
        <p:nvSpPr>
          <p:cNvPr id="8" name="Nadpis 7"/>
          <p:cNvSpPr>
            <a:spLocks noGrp="1"/>
          </p:cNvSpPr>
          <p:nvPr>
            <p:ph type="ctrTitle"/>
          </p:nvPr>
        </p:nvSpPr>
        <p:spPr>
          <a:xfrm>
            <a:off x="755576" y="548680"/>
            <a:ext cx="7772400" cy="2232248"/>
          </a:xfrm>
        </p:spPr>
        <p:txBody>
          <a:bodyPr>
            <a:normAutofit fontScale="90000"/>
          </a:bodyPr>
          <a:lstStyle/>
          <a:p>
            <a:r>
              <a:rPr lang="cs-CZ" sz="3200" dirty="0" smtClean="0">
                <a:solidFill>
                  <a:srgbClr val="00B0F0"/>
                </a:solidFill>
              </a:rPr>
              <a:t>Základní škola a mateřská škola Staré Město </a:t>
            </a:r>
            <a:r>
              <a:rPr lang="cs-CZ" sz="3200" dirty="0" smtClean="0"/>
              <a:t/>
            </a:r>
            <a:br>
              <a:rPr lang="cs-CZ" sz="3200" dirty="0" smtClean="0"/>
            </a:br>
            <a:r>
              <a:rPr lang="cs-CZ" sz="3600" dirty="0" smtClean="0"/>
              <a:t/>
            </a:r>
            <a:br>
              <a:rPr lang="cs-CZ" sz="3600" dirty="0" smtClean="0"/>
            </a:br>
            <a:r>
              <a:rPr lang="cs-CZ" sz="4000" dirty="0" smtClean="0"/>
              <a:t>Interaktivní škola pro žáka 21.století</a:t>
            </a:r>
            <a:endParaRPr lang="cs-CZ" sz="4000" dirty="0"/>
          </a:p>
        </p:txBody>
      </p:sp>
      <p:pic>
        <p:nvPicPr>
          <p:cNvPr id="1026" name="Picture 2"/>
          <p:cNvPicPr>
            <a:picLocks noChangeAspect="1" noChangeArrowheads="1"/>
          </p:cNvPicPr>
          <p:nvPr/>
        </p:nvPicPr>
        <p:blipFill>
          <a:blip r:embed="rId2" cstate="print"/>
          <a:srcRect/>
          <a:stretch>
            <a:fillRect/>
          </a:stretch>
        </p:blipFill>
        <p:spPr bwMode="auto">
          <a:xfrm>
            <a:off x="5580112" y="2636912"/>
            <a:ext cx="2724150" cy="82867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4" name="Zástupný symbol pro datum 3"/>
          <p:cNvSpPr>
            <a:spLocks noGrp="1"/>
          </p:cNvSpPr>
          <p:nvPr>
            <p:ph type="dt" sz="half" idx="10"/>
          </p:nvPr>
        </p:nvSpPr>
        <p:spPr/>
        <p:txBody>
          <a:bodyPr/>
          <a:lstStyle/>
          <a:p>
            <a:fld id="{62EBC4FF-95E9-470F-A7D2-95C1B12FE164}" type="datetime1">
              <a:rPr lang="cs-CZ" smtClean="0"/>
              <a:pPr/>
              <a:t>2.1.2013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2</a:t>
            </a:fld>
            <a:endParaRPr lang="cs-CZ"/>
          </a:p>
        </p:txBody>
      </p:sp>
      <p:sp>
        <p:nvSpPr>
          <p:cNvPr id="3" name="Zástupný symbol pro obsah 2"/>
          <p:cNvSpPr>
            <a:spLocks noGrp="1"/>
          </p:cNvSpPr>
          <p:nvPr>
            <p:ph sz="quarter" idx="1"/>
          </p:nvPr>
        </p:nvSpPr>
        <p:spPr/>
        <p:txBody>
          <a:bodyPr>
            <a:normAutofit/>
          </a:bodyPr>
          <a:lstStyle/>
          <a:p>
            <a:r>
              <a:rPr lang="cs-CZ" dirty="0" smtClean="0">
                <a:latin typeface="Arial Narrow" pitchFamily="34" charset="0"/>
              </a:rPr>
              <a:t>Ve čtrnáctém století nastaly v Českém království smutné časy. V Olomouci byl zavražděn muž posledního mužského potomka Přemyslovců. Ze slavného rodu zbyly jen dvě dcery. Jedna z nich, osmnáctiletá Eliška, si vzala za muže čtrnáctiletého krále Jana z rodu Lucemburků. Na český trůn  dosedl vlastně chlapec, který neuměl ani slovo česky.</a:t>
            </a:r>
            <a:endParaRPr lang="cs-CZ" dirty="0">
              <a:latin typeface="Arial Narrow"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Eliška Přemyslovna</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3</a:t>
            </a:fld>
            <a:endParaRPr lang="cs-CZ"/>
          </a:p>
        </p:txBody>
      </p:sp>
      <p:pic>
        <p:nvPicPr>
          <p:cNvPr id="7" name="Zástupný symbol pro obsah 6" descr="Eliska_Vit.jpg"/>
          <p:cNvPicPr>
            <a:picLocks noGrp="1" noChangeAspect="1"/>
          </p:cNvPicPr>
          <p:nvPr>
            <p:ph sz="quarter" idx="1"/>
          </p:nvPr>
        </p:nvPicPr>
        <p:blipFill>
          <a:blip r:embed="rId2" cstate="print"/>
          <a:stretch>
            <a:fillRect/>
          </a:stretch>
        </p:blipFill>
        <p:spPr>
          <a:xfrm>
            <a:off x="1943100" y="1835150"/>
            <a:ext cx="5715000" cy="37973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Jan Lucemburský </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4</a:t>
            </a:fld>
            <a:endParaRPr lang="cs-CZ"/>
          </a:p>
        </p:txBody>
      </p:sp>
      <p:pic>
        <p:nvPicPr>
          <p:cNvPr id="7" name="Zástupný symbol pro obsah 6" descr="Honzik_vit.jpg"/>
          <p:cNvPicPr>
            <a:picLocks noGrp="1" noChangeAspect="1"/>
          </p:cNvPicPr>
          <p:nvPr>
            <p:ph sz="quarter" idx="1"/>
          </p:nvPr>
        </p:nvPicPr>
        <p:blipFill>
          <a:blip r:embed="rId2" cstate="print"/>
          <a:stretch>
            <a:fillRect/>
          </a:stretch>
        </p:blipFill>
        <p:spPr>
          <a:xfrm>
            <a:off x="2357422" y="1447800"/>
            <a:ext cx="3963799" cy="5053034"/>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5</a:t>
            </a:fld>
            <a:endParaRPr lang="cs-CZ"/>
          </a:p>
        </p:txBody>
      </p:sp>
      <p:sp>
        <p:nvSpPr>
          <p:cNvPr id="6" name="Zástupný symbol pro obsah 5"/>
          <p:cNvSpPr>
            <a:spLocks noGrp="1"/>
          </p:cNvSpPr>
          <p:nvPr>
            <p:ph sz="quarter" idx="1"/>
          </p:nvPr>
        </p:nvSpPr>
        <p:spPr/>
        <p:txBody>
          <a:bodyPr>
            <a:normAutofit fontScale="92500" lnSpcReduction="20000"/>
          </a:bodyPr>
          <a:lstStyle/>
          <a:p>
            <a:pPr>
              <a:buNone/>
            </a:pPr>
            <a:r>
              <a:rPr lang="cs-CZ" dirty="0" smtClean="0"/>
              <a:t>    </a:t>
            </a:r>
            <a:r>
              <a:rPr lang="cs-CZ" dirty="0" smtClean="0">
                <a:latin typeface="Arial Narrow" pitchFamily="34" charset="0"/>
              </a:rPr>
              <a:t>Krále Jana tedy v Čechách nic nedrželo. Pobýval v cizině a do Čech přijížděl jen pro peníze. Žil ovšem rozmařile a peníze se mu vždy rychle rozkutálely. Po čase zjistil, že královská pokladnice je prázdná. Rozhodl se tedy, že si vezme české korunovační klenoty. Znamenalo to získat sedm klíčů, které zámky klenotní síně otevíraly. Klíče vlastnili šlechtici ze starých šlechtických rodů. Věděli, že králi klíče v žádném případě vydat nesmějí, protože by klenotní síň potkal stejný osud jako královskou pokladnici. Ale také věděli, že nevydat bude těžké. Společně se domluvili, že se vypraví za královnou Eliškou, aby jim pomohla. Královna je přijala, vyslechla je a rozhodla: „Vezmu klíče k sobě. Nebudete-li je mít, přestanete krále zajímat. A já nedovolím, aby korunovační klenoty mých předků byly vyvezeny ze země. To by mě král musel zabít.“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6</a:t>
            </a:fld>
            <a:endParaRPr lang="cs-CZ"/>
          </a:p>
        </p:txBody>
      </p:sp>
      <p:sp>
        <p:nvSpPr>
          <p:cNvPr id="6" name="Zástupný symbol pro obsah 5"/>
          <p:cNvSpPr>
            <a:spLocks noGrp="1"/>
          </p:cNvSpPr>
          <p:nvPr>
            <p:ph sz="quarter" idx="1"/>
          </p:nvPr>
        </p:nvSpPr>
        <p:spPr/>
        <p:txBody>
          <a:bodyPr>
            <a:normAutofit fontScale="92500" lnSpcReduction="10000"/>
          </a:bodyPr>
          <a:lstStyle/>
          <a:p>
            <a:r>
              <a:rPr lang="cs-CZ" dirty="0" smtClean="0">
                <a:latin typeface="Arial Narrow" pitchFamily="34" charset="0"/>
              </a:rPr>
              <a:t>Královna převzala od pánů všech sedm klíčů. Jak očekávali, král o ně brzy požádal. Po dobrém nepochodil, zkusil to tedy po zlém. Královna byla neoblomná, stejně zarputilý byl ovšem i král: „Dobře poslouchej, dávám ti čas do zítřejšího večera. Vydej mi ty zatracené klíče. Má trpělivost má své meze!“</a:t>
            </a:r>
          </a:p>
          <a:p>
            <a:r>
              <a:rPr lang="cs-CZ" dirty="0" smtClean="0">
                <a:latin typeface="Arial Narrow" pitchFamily="34" charset="0"/>
              </a:rPr>
              <a:t>Eliška pochopila, že je zle. Připravila si pár nejnutnějších věcí na cestu a svým nejvěrnějším přátelům vzkázala, aby ji doprovodili do Bavor. Aby zmátli případné pronásledovatele, putovali hustými lesy. Náročná cesta jim ubrala notně sil, proto zastavili. Všichni sesedli z koní a královna se vzdálila do nedalekého houští. Po několika krocích se před ní objevila studánka a královna si omyla tvář. Náhle se vedle ní na hladině objevila tvář bělovousého starce.</a:t>
            </a:r>
          </a:p>
          <a:p>
            <a:endParaRPr lang="cs-CZ" dirty="0">
              <a:latin typeface="Arial Narrow"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7</a:t>
            </a:fld>
            <a:endParaRPr lang="cs-CZ"/>
          </a:p>
        </p:txBody>
      </p:sp>
      <p:sp>
        <p:nvSpPr>
          <p:cNvPr id="6" name="Zástupný symbol pro obsah 5"/>
          <p:cNvSpPr>
            <a:spLocks noGrp="1"/>
          </p:cNvSpPr>
          <p:nvPr>
            <p:ph sz="quarter" idx="1"/>
          </p:nvPr>
        </p:nvSpPr>
        <p:spPr/>
        <p:txBody>
          <a:bodyPr>
            <a:normAutofit fontScale="92500" lnSpcReduction="10000"/>
          </a:bodyPr>
          <a:lstStyle/>
          <a:p>
            <a:r>
              <a:rPr lang="cs-CZ" dirty="0" smtClean="0">
                <a:latin typeface="Arial Narrow" pitchFamily="34" charset="0"/>
              </a:rPr>
              <a:t>„Nelekej se královno, neublížím ti. Znám důvod tvého útěku a přišel jsem, abych ti pomohl. Král doprovázen vojáky ti je v patách. Dovtípil jsem se, že před ním prcháš s klíči od klenotů. Poslechni mou radu: Nesluší se, aby klíče od českých klenotů byly schovány v cizí zemi. Vhoď je zde do studánky a já nad nimi budu bdít. Až se budeš vracet, zastav se u mě a já ti je vydám. Jen tobě, nikomu jinému.“</a:t>
            </a:r>
          </a:p>
          <a:p>
            <a:r>
              <a:rPr lang="cs-CZ" dirty="0" smtClean="0">
                <a:latin typeface="Arial Narrow" pitchFamily="34" charset="0"/>
              </a:rPr>
              <a:t>Jakmile se klíče ztratily pod hladinou, záhadný kmet zmizel. Teprve potom zavolala Eliška ke studánce svůj doprovod. O starci jim ale neřekla ani slovo. Po krátkém odpočinku pokračovali do Bavor. Všichni doufali, že čas všechno spraví a král Jan zmoudří.</a:t>
            </a:r>
          </a:p>
          <a:p>
            <a:r>
              <a:rPr lang="cs-CZ" dirty="0" smtClean="0"/>
              <a:t/>
            </a:r>
            <a:br>
              <a:rPr lang="cs-CZ" dirty="0" smtClean="0"/>
            </a:br>
            <a:endParaRPr lang="cs-CZ" dirty="0" smtClean="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8</a:t>
            </a:fld>
            <a:endParaRPr lang="cs-CZ"/>
          </a:p>
        </p:txBody>
      </p:sp>
      <p:sp>
        <p:nvSpPr>
          <p:cNvPr id="6" name="Zástupný symbol pro obsah 5"/>
          <p:cNvSpPr>
            <a:spLocks noGrp="1"/>
          </p:cNvSpPr>
          <p:nvPr>
            <p:ph sz="quarter" idx="1"/>
          </p:nvPr>
        </p:nvSpPr>
        <p:spPr/>
        <p:txBody>
          <a:bodyPr/>
          <a:lstStyle/>
          <a:p>
            <a:r>
              <a:rPr lang="cs-CZ" dirty="0" smtClean="0">
                <a:latin typeface="Arial Narrow" pitchFamily="34" charset="0"/>
              </a:rPr>
              <a:t>Po třech letech se k Eliščině sluchu doneslo, že král už nežádá korunovační klenoty. Rozhodla se k návratu do své vlasti. Její cesta vedla nejprve ke studánce. Stařec tu na ni už čekal. „Buď vítána, královno, v rodné zemi. Král už na vydání klíčů netrvá, ale že by zmoudřel, to se říci nedá. Je dlužen, kam se podívá.“ Ze studánky začala najednou vycházet podivná záře a na hladinu vyplavalo sedm ukrytých klíčů. Královna je vyzvedla, poděkovala starci a pokračovala v cestě do Prahy. Studánce, která zachránila klíče od korunovačních klenotů, se od té doby říká </a:t>
            </a:r>
            <a:r>
              <a:rPr lang="cs-CZ" dirty="0" err="1" smtClean="0">
                <a:latin typeface="Arial Narrow" pitchFamily="34" charset="0"/>
              </a:rPr>
              <a:t>Královka</a:t>
            </a:r>
            <a:r>
              <a:rPr lang="cs-CZ" dirty="0" smtClean="0">
                <a:latin typeface="Arial Narrow" pitchFamily="34" charset="0"/>
              </a:rPr>
              <a:t> na počest statečné královny Elišky.</a:t>
            </a:r>
          </a:p>
          <a:p>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Studánka </a:t>
            </a:r>
            <a:r>
              <a:rPr lang="cs-CZ" dirty="0" err="1" smtClean="0"/>
              <a:t>Královka</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9</a:t>
            </a:fld>
            <a:endParaRPr lang="cs-CZ"/>
          </a:p>
        </p:txBody>
      </p:sp>
      <p:pic>
        <p:nvPicPr>
          <p:cNvPr id="7" name="Zástupný symbol pro obsah 6" descr="d983aacc246130058cbe55c5f784a3de.jpg"/>
          <p:cNvPicPr>
            <a:picLocks noGrp="1" noChangeAspect="1"/>
          </p:cNvPicPr>
          <p:nvPr>
            <p:ph sz="quarter" idx="1"/>
          </p:nvPr>
        </p:nvPicPr>
        <p:blipFill>
          <a:blip r:embed="rId2" cstate="print"/>
          <a:stretch>
            <a:fillRect/>
          </a:stretch>
        </p:blipFill>
        <p:spPr>
          <a:xfrm>
            <a:off x="1857356" y="1785926"/>
            <a:ext cx="5429288" cy="435771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Nadpis 11"/>
          <p:cNvSpPr>
            <a:spLocks noGrp="1"/>
          </p:cNvSpPr>
          <p:nvPr>
            <p:ph type="title"/>
          </p:nvPr>
        </p:nvSpPr>
        <p:spPr/>
        <p:txBody>
          <a:bodyPr/>
          <a:lstStyle/>
          <a:p>
            <a:r>
              <a:rPr lang="cs-CZ" dirty="0" smtClean="0"/>
              <a:t>Přehled zdrojů a odkazů</a:t>
            </a:r>
            <a:endParaRPr lang="cs-CZ" dirty="0"/>
          </a:p>
        </p:txBody>
      </p:sp>
      <p:sp>
        <p:nvSpPr>
          <p:cNvPr id="4" name="Zástupný symbol pro datum 3"/>
          <p:cNvSpPr>
            <a:spLocks noGrp="1"/>
          </p:cNvSpPr>
          <p:nvPr>
            <p:ph type="dt" sz="half" idx="10"/>
          </p:nvPr>
        </p:nvSpPr>
        <p:spPr/>
        <p:txBody>
          <a:bodyPr/>
          <a:lstStyle/>
          <a:p>
            <a:fld id="{FCA66514-6054-4BDC-84C6-E336E59F1CDD}" type="datetime1">
              <a:rPr lang="cs-CZ" smtClean="0"/>
              <a:pPr/>
              <a:t>2.1.2013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10</a:t>
            </a:fld>
            <a:endParaRPr lang="cs-CZ"/>
          </a:p>
        </p:txBody>
      </p:sp>
      <p:sp>
        <p:nvSpPr>
          <p:cNvPr id="13" name="Zástupný symbol pro obsah 12"/>
          <p:cNvSpPr>
            <a:spLocks noGrp="1"/>
          </p:cNvSpPr>
          <p:nvPr>
            <p:ph sz="quarter" idx="1"/>
          </p:nvPr>
        </p:nvSpPr>
        <p:spPr/>
        <p:txBody>
          <a:bodyPr/>
          <a:lstStyle/>
          <a:p>
            <a:r>
              <a:rPr lang="cs-CZ" i="1" dirty="0" err="1" smtClean="0"/>
              <a:t>cs.wikipedia.org</a:t>
            </a:r>
            <a:r>
              <a:rPr lang="cs-CZ" i="1" dirty="0" smtClean="0"/>
              <a:t>/</a:t>
            </a:r>
            <a:r>
              <a:rPr lang="cs-CZ" i="1" dirty="0" err="1" smtClean="0"/>
              <a:t>wiki</a:t>
            </a:r>
            <a:r>
              <a:rPr lang="cs-CZ" i="1" dirty="0" smtClean="0"/>
              <a:t>/</a:t>
            </a:r>
            <a:r>
              <a:rPr lang="cs-CZ" b="1" i="1" dirty="0" smtClean="0"/>
              <a:t>Jan</a:t>
            </a:r>
            <a:r>
              <a:rPr lang="cs-CZ" i="1" dirty="0" smtClean="0"/>
              <a:t>_</a:t>
            </a:r>
            <a:r>
              <a:rPr lang="cs-CZ" b="1" i="1" dirty="0" smtClean="0"/>
              <a:t>Lucemburský</a:t>
            </a:r>
          </a:p>
          <a:p>
            <a:r>
              <a:rPr lang="cs-CZ" i="1" dirty="0" err="1" smtClean="0"/>
              <a:t>cs.wikipedia.org</a:t>
            </a:r>
            <a:r>
              <a:rPr lang="cs-CZ" i="1" dirty="0" smtClean="0"/>
              <a:t>/</a:t>
            </a:r>
            <a:r>
              <a:rPr lang="cs-CZ" i="1" dirty="0" err="1" smtClean="0"/>
              <a:t>wiki</a:t>
            </a:r>
            <a:r>
              <a:rPr lang="cs-CZ" i="1" dirty="0" smtClean="0"/>
              <a:t>/</a:t>
            </a:r>
            <a:r>
              <a:rPr lang="cs-CZ" b="1" i="1" dirty="0" smtClean="0"/>
              <a:t>Eliška</a:t>
            </a:r>
            <a:r>
              <a:rPr lang="cs-CZ" i="1" dirty="0" smtClean="0"/>
              <a:t>_</a:t>
            </a:r>
            <a:r>
              <a:rPr lang="cs-CZ" b="1" i="1" dirty="0" smtClean="0"/>
              <a:t>Přemyslovna</a:t>
            </a:r>
          </a:p>
          <a:p>
            <a:r>
              <a:rPr lang="cs-CZ" i="1" dirty="0" smtClean="0">
                <a:hlinkClick r:id="rId2"/>
              </a:rPr>
              <a:t>www.</a:t>
            </a:r>
            <a:r>
              <a:rPr lang="cs-CZ" i="1" dirty="0" err="1" smtClean="0">
                <a:hlinkClick r:id="rId2"/>
              </a:rPr>
              <a:t>kimr.cz</a:t>
            </a:r>
            <a:r>
              <a:rPr lang="cs-CZ" i="1" dirty="0" smtClean="0">
                <a:hlinkClick r:id="rId2"/>
              </a:rPr>
              <a:t>/index.</a:t>
            </a:r>
            <a:r>
              <a:rPr lang="cs-CZ" i="1" dirty="0" err="1" smtClean="0">
                <a:hlinkClick r:id="rId2"/>
              </a:rPr>
              <a:t>php</a:t>
            </a:r>
            <a:r>
              <a:rPr lang="cs-CZ" i="1" dirty="0" smtClean="0">
                <a:hlinkClick r:id="rId2"/>
              </a:rPr>
              <a:t>/fotky-</a:t>
            </a:r>
            <a:r>
              <a:rPr lang="cs-CZ" b="1" i="1" dirty="0" err="1" smtClean="0">
                <a:hlinkClick r:id="rId2"/>
              </a:rPr>
              <a:t>studanka</a:t>
            </a:r>
            <a:r>
              <a:rPr lang="cs-CZ" i="1" dirty="0" smtClean="0">
                <a:hlinkClick r:id="rId2"/>
              </a:rPr>
              <a:t>-</a:t>
            </a:r>
            <a:r>
              <a:rPr lang="cs-CZ" b="1" i="1" dirty="0" err="1" smtClean="0">
                <a:hlinkClick r:id="rId2"/>
              </a:rPr>
              <a:t>kralovka</a:t>
            </a:r>
            <a:endParaRPr lang="cs-CZ" b="1" i="1" dirty="0" smtClean="0"/>
          </a:p>
          <a:p>
            <a:pPr marL="0" indent="0">
              <a:buNone/>
            </a:pPr>
            <a:endParaRPr lang="cs-CZ" dirty="0" smtClean="0"/>
          </a:p>
          <a:p>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102</TotalTime>
  <Words>735</Words>
  <Application>Microsoft Office PowerPoint</Application>
  <PresentationFormat>Předvádění na obrazovce (4:3)</PresentationFormat>
  <Paragraphs>53</Paragraphs>
  <Slides>10</Slides>
  <Notes>1</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Jmění</vt:lpstr>
      <vt:lpstr>Základní škola a mateřská škola Staré Město   Interaktivní škola pro žáka 21.století</vt:lpstr>
      <vt:lpstr>Prezentace aplikace PowerPoint</vt:lpstr>
      <vt:lpstr>Eliška Přemyslovna</vt:lpstr>
      <vt:lpstr>Jan Lucemburský </vt:lpstr>
      <vt:lpstr>Prezentace aplikace PowerPoint</vt:lpstr>
      <vt:lpstr>Prezentace aplikace PowerPoint</vt:lpstr>
      <vt:lpstr>Prezentace aplikace PowerPoint</vt:lpstr>
      <vt:lpstr>Prezentace aplikace PowerPoint</vt:lpstr>
      <vt:lpstr>Studánka Královka</vt:lpstr>
      <vt:lpstr>Přehled zdrojů a odkazů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Interaktivní škola pro žáka 21.století</dc:title>
  <dc:creator>icts</dc:creator>
  <cp:lastModifiedBy>Učitel</cp:lastModifiedBy>
  <cp:revision>22</cp:revision>
  <dcterms:created xsi:type="dcterms:W3CDTF">2010-07-04T09:26:34Z</dcterms:created>
  <dcterms:modified xsi:type="dcterms:W3CDTF">2013-01-02T13:47:52Z</dcterms:modified>
</cp:coreProperties>
</file>