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AB3B6-50D5-46C2-8C5E-D701341D67E6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2D7A1-A262-4A63-BB78-C1208DE80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109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1A95E-4A64-47E2-A8DE-0E7734366F0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227FC-6217-489E-90F9-B24632FA5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970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3456-8921-45E0-9191-29CE683E3A8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DCEFD-E33E-4818-BBB3-B718D294C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704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06F32-E07B-45BC-BC07-CC0E3832B59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24B0D-0422-4717-8B57-40438C559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72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B2C9D-E3A5-472D-A2CE-F64BD18D822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C6C4B-EE82-4822-ABB4-E14887791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450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8FBA8-E275-4C44-AF7B-BAEFE604829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D7694-1C6B-4C74-8A33-FAB3D0F7A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272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51352-D8CC-480B-8C1C-A66926C85CF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DE619-B824-4082-B316-AC12AF97B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625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499D1-1233-4F90-9143-9B5FE1BB8C6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CCA1-7198-4DDA-A29F-B31D99D44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169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10CA0-00A9-4E35-BA08-6B293DDE692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DD126-DACC-4BA3-BC2D-1FD617E14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169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48B6D-3632-4BFA-98EC-10E24D8EBD1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C2940-49A5-4E88-A4C7-EFA0E8C36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651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1340-6858-4B24-8670-7A5AD7CB6F9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35428-AC85-4F68-BC2F-91C802FAA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390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F92761-F00A-4EE0-8A6E-F2A92432FCC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601F6B-2121-4272-AADB-6D861A7E7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60413" y="2780928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VY_52_INOVACE_03_Vnější a vnitřní parazité-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550" y="5157192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95288" y="1512455"/>
            <a:ext cx="81375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4763"/>
            <a:ext cx="7962900" cy="166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en-US" sz="2400" b="1" u="sng" dirty="0" err="1">
                <a:ea typeface="Calibri" pitchFamily="34" charset="0"/>
                <a:cs typeface="Times New Roman" pitchFamily="18" charset="0"/>
              </a:rPr>
              <a:t>Vnitřní</a:t>
            </a:r>
            <a:r>
              <a:rPr lang="en-US" sz="2400" b="1" u="sng" dirty="0">
                <a:ea typeface="Calibri" pitchFamily="34" charset="0"/>
                <a:cs typeface="Times New Roman" pitchFamily="18" charset="0"/>
              </a:rPr>
              <a:t> </a:t>
            </a:r>
            <a:r>
              <a:rPr lang="en-US" sz="2400" b="1" u="sng" dirty="0" err="1">
                <a:ea typeface="Calibri" pitchFamily="34" charset="0"/>
                <a:cs typeface="Times New Roman" pitchFamily="18" charset="0"/>
              </a:rPr>
              <a:t>parazité</a:t>
            </a:r>
            <a:r>
              <a:rPr lang="en-US" sz="2400" b="1" u="sng" dirty="0">
                <a:ea typeface="Calibri" pitchFamily="34" charset="0"/>
                <a:cs typeface="Times New Roman" pitchFamily="18" charset="0"/>
              </a:rPr>
              <a:t>- </a:t>
            </a:r>
            <a:r>
              <a:rPr lang="en-US" sz="2400" b="1" u="sng" dirty="0" err="1">
                <a:ea typeface="Calibri" pitchFamily="34" charset="0"/>
                <a:cs typeface="Times New Roman" pitchFamily="18" charset="0"/>
              </a:rPr>
              <a:t>bezobratlí</a:t>
            </a:r>
            <a:endParaRPr lang="cs-CZ" sz="2400" dirty="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Parazité, člověk 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hostitel - 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uvnitř (</a:t>
            </a:r>
            <a:r>
              <a:rPr lang="cs-CZ" sz="2000" u="sng" dirty="0">
                <a:ea typeface="Calibri" pitchFamily="34" charset="0"/>
                <a:cs typeface="Times New Roman" pitchFamily="18" charset="0"/>
              </a:rPr>
              <a:t>vnitřní parazit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),</a:t>
            </a: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                                      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 - 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venku (</a:t>
            </a:r>
            <a:r>
              <a:rPr lang="cs-CZ" sz="2000" u="sng" dirty="0">
                <a:ea typeface="Calibri" pitchFamily="34" charset="0"/>
                <a:cs typeface="Times New Roman" pitchFamily="18" charset="0"/>
              </a:rPr>
              <a:t>vnější parazit)</a:t>
            </a:r>
            <a:endParaRPr lang="cs-CZ" sz="2000" dirty="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r>
              <a:rPr lang="en-US" sz="2000" b="1" dirty="0" err="1" smtClean="0">
                <a:ea typeface="Calibri" pitchFamily="34" charset="0"/>
                <a:cs typeface="Times New Roman" pitchFamily="18" charset="0"/>
              </a:rPr>
              <a:t>Tasemnice</a:t>
            </a:r>
            <a:r>
              <a:rPr lang="cs-CZ" sz="2000" b="1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en-US" sz="2000" b="1" dirty="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en-US" sz="2000" b="1" dirty="0" err="1">
                <a:ea typeface="Calibri" pitchFamily="34" charset="0"/>
                <a:cs typeface="Times New Roman" pitchFamily="18" charset="0"/>
              </a:rPr>
              <a:t>bezbranná</a:t>
            </a:r>
            <a:r>
              <a:rPr lang="cs-CZ" sz="2000" b="1" dirty="0">
                <a:ea typeface="Calibri" pitchFamily="34" charset="0"/>
                <a:cs typeface="Times New Roman" pitchFamily="18" charset="0"/>
              </a:rPr>
              <a:t>:</a:t>
            </a:r>
            <a:r>
              <a:rPr lang="en-US" sz="2000" dirty="0">
                <a:ea typeface="Calibri" pitchFamily="34" charset="0"/>
                <a:cs typeface="Times New Roman" pitchFamily="18" charset="0"/>
              </a:rPr>
              <a:t> </a:t>
            </a:r>
            <a:endParaRPr lang="cs-CZ" sz="2000" dirty="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3075" name="obrázek 1" descr="Tasemnice bezbran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1557338"/>
            <a:ext cx="4645025" cy="312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0" y="4597400"/>
            <a:ext cx="914400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en-US" sz="2000" dirty="0">
                <a:ea typeface="Calibri" pitchFamily="34" charset="0"/>
                <a:cs typeface="Times New Roman" pitchFamily="18" charset="0"/>
              </a:rPr>
              <a:t>obr.1</a:t>
            </a:r>
            <a:endParaRPr lang="cs-CZ" sz="2000" dirty="0">
              <a:ea typeface="Calibri" pitchFamily="34" charset="0"/>
              <a:cs typeface="Times New Roman" pitchFamily="18" charset="0"/>
            </a:endParaRPr>
          </a:p>
          <a:p>
            <a:pPr indent="228600"/>
            <a:r>
              <a:rPr lang="cs-CZ" sz="2000" b="1" dirty="0">
                <a:ea typeface="Calibri" pitchFamily="34" charset="0"/>
                <a:cs typeface="Times New Roman" pitchFamily="18" charset="0"/>
              </a:rPr>
              <a:t>Tasemnice- kmen-</a:t>
            </a:r>
            <a:r>
              <a:rPr lang="cs-CZ" sz="2000" u="sng" dirty="0">
                <a:ea typeface="Calibri" pitchFamily="34" charset="0"/>
                <a:cs typeface="Times New Roman" pitchFamily="18" charset="0"/>
              </a:rPr>
              <a:t> ploštěnci 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 hlavička s přísavkou, ploché</a:t>
            </a: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 článkované 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tělo (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až 1m dlouhé), v článcích se tvoří vajíčka. Žije ve střevě.</a:t>
            </a: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Rozmnožování - článek 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s vajíčky- stolice- půda- tráva- kráva- (krví se </a:t>
            </a: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 dostane do masa)- člověk (maso kontroluje veterinář)</a:t>
            </a:r>
          </a:p>
          <a:p>
            <a:pPr indent="228600" eaLnBrk="0" hangingPunct="0"/>
            <a:endParaRPr lang="cs-CZ" sz="2400" dirty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5"/>
          <p:cNvSpPr>
            <a:spLocks noChangeArrowheads="1"/>
          </p:cNvSpPr>
          <p:nvPr/>
        </p:nvSpPr>
        <p:spPr bwMode="auto">
          <a:xfrm>
            <a:off x="250825" y="147638"/>
            <a:ext cx="49688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Škrkavky- </a:t>
            </a:r>
            <a:r>
              <a:rPr lang="cs-CZ" sz="2400">
                <a:ea typeface="Calibri" pitchFamily="34" charset="0"/>
                <a:cs typeface="Times New Roman" pitchFamily="18" charset="0"/>
              </a:rPr>
              <a:t>kmen hlísti</a:t>
            </a:r>
          </a:p>
          <a:p>
            <a:pPr indent="228600" eaLnBrk="0" hangingPunct="0"/>
            <a:endParaRPr lang="cs-CZ" sz="240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4099" name="Picture 4" descr="258px-Ascaris_lumbricoid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765175"/>
            <a:ext cx="3743325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323850" y="4518025"/>
            <a:ext cx="842486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en-US" sz="2000" i="1">
                <a:ea typeface="Calibri" pitchFamily="34" charset="0"/>
                <a:cs typeface="Times New Roman" pitchFamily="18" charset="0"/>
              </a:rPr>
              <a:t>obr.</a:t>
            </a:r>
            <a:r>
              <a:rPr lang="cs-CZ" sz="2000" i="1">
                <a:ea typeface="Calibri" pitchFamily="34" charset="0"/>
                <a:cs typeface="Times New Roman" pitchFamily="18" charset="0"/>
              </a:rPr>
              <a:t>2</a:t>
            </a:r>
          </a:p>
          <a:p>
            <a:pPr indent="228600"/>
            <a:r>
              <a:rPr lang="cs-CZ" sz="2000">
                <a:ea typeface="Calibri" pitchFamily="34" charset="0"/>
                <a:cs typeface="Times New Roman" pitchFamily="18" charset="0"/>
              </a:rPr>
              <a:t>Tělo (2-3cm), obě pohlaví žijí ve velkém množství ve střevě.</a:t>
            </a:r>
          </a:p>
          <a:p>
            <a:pPr indent="228600"/>
            <a:r>
              <a:rPr lang="cs-CZ" sz="2000">
                <a:ea typeface="Calibri" pitchFamily="34" charset="0"/>
                <a:cs typeface="Times New Roman" pitchFamily="18" charset="0"/>
              </a:rPr>
              <a:t> Množení- vajíčko- stolice- hnojení zeleniny- nemytá zelenina- zpět</a:t>
            </a:r>
          </a:p>
          <a:p>
            <a:pPr indent="228600"/>
            <a:r>
              <a:rPr lang="cs-CZ" sz="2000">
                <a:ea typeface="Calibri" pitchFamily="34" charset="0"/>
                <a:cs typeface="Times New Roman" pitchFamily="18" charset="0"/>
              </a:rPr>
              <a:t> tělo, zde vývin larvy v dospělce</a:t>
            </a:r>
          </a:p>
          <a:p>
            <a:pPr indent="228600"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269875"/>
            <a:ext cx="59404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Roup dětský- </a:t>
            </a:r>
            <a:r>
              <a:rPr lang="cs-CZ" sz="2400">
                <a:ea typeface="Calibri" pitchFamily="34" charset="0"/>
                <a:cs typeface="Times New Roman" pitchFamily="18" charset="0"/>
              </a:rPr>
              <a:t>kmen hlísti</a:t>
            </a:r>
          </a:p>
          <a:p>
            <a:pPr indent="228600" eaLnBrk="0" hangingPunct="0"/>
            <a:endParaRPr lang="cs-CZ" sz="240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5123" name="Picture 1" descr="Threadwor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984250"/>
            <a:ext cx="7200900" cy="357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Rectangle 3"/>
          <p:cNvSpPr>
            <a:spLocks noChangeArrowheads="1"/>
          </p:cNvSpPr>
          <p:nvPr/>
        </p:nvSpPr>
        <p:spPr bwMode="auto">
          <a:xfrm rot="10800000" flipV="1">
            <a:off x="323850" y="4351338"/>
            <a:ext cx="8640763" cy="184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>
                <a:cs typeface="Times New Roman" pitchFamily="18" charset="0"/>
              </a:rPr>
              <a:t>obr.3</a:t>
            </a:r>
          </a:p>
          <a:p>
            <a:pPr indent="228600" eaLnBrk="0" hangingPunct="0"/>
            <a:r>
              <a:rPr lang="cs-CZ" sz="2400">
                <a:ea typeface="Calibri" pitchFamily="34" charset="0"/>
                <a:cs typeface="Times New Roman" pitchFamily="18" charset="0"/>
              </a:rPr>
              <a:t>tlusté střevo, obě pohlaví ve velkém množství (1cm),</a:t>
            </a:r>
          </a:p>
          <a:p>
            <a:pPr indent="228600" eaLnBrk="0" hangingPunct="0"/>
            <a:r>
              <a:rPr lang="cs-CZ" sz="2400">
                <a:ea typeface="Calibri" pitchFamily="34" charset="0"/>
                <a:cs typeface="Times New Roman" pitchFamily="18" charset="0"/>
              </a:rPr>
              <a:t>množení- vajíčka na řitním otvoru- svědění- škrábání- nemytí</a:t>
            </a:r>
          </a:p>
          <a:p>
            <a:pPr indent="228600" eaLnBrk="0" hangingPunct="0"/>
            <a:r>
              <a:rPr lang="cs-CZ" sz="2400">
                <a:ea typeface="Calibri" pitchFamily="34" charset="0"/>
                <a:cs typeface="Times New Roman" pitchFamily="18" charset="0"/>
              </a:rPr>
              <a:t> rukou- nová nákaza</a:t>
            </a:r>
            <a:endParaRPr lang="cs-CZ" sz="2400"/>
          </a:p>
          <a:p>
            <a:pPr indent="228600"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8" descr="Blecha pod mikroskop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613"/>
            <a:ext cx="3168650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4" descr="220px-Flea_Larv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225" y="1196975"/>
            <a:ext cx="3735388" cy="401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6"/>
          <p:cNvSpPr>
            <a:spLocks noChangeArrowheads="1"/>
          </p:cNvSpPr>
          <p:nvPr/>
        </p:nvSpPr>
        <p:spPr bwMode="auto">
          <a:xfrm>
            <a:off x="1116013" y="257175"/>
            <a:ext cx="3600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 Vnější parazité-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49" name="Rectangle 7"/>
          <p:cNvSpPr>
            <a:spLocks noChangeArrowheads="1"/>
          </p:cNvSpPr>
          <p:nvPr/>
        </p:nvSpPr>
        <p:spPr bwMode="auto">
          <a:xfrm>
            <a:off x="457200" y="21145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457200" y="5078413"/>
            <a:ext cx="8507413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en-US" sz="2400" dirty="0">
                <a:solidFill>
                  <a:srgbClr val="000000"/>
                </a:solidFill>
                <a:cs typeface="Calibri" pitchFamily="34" charset="0"/>
              </a:rPr>
              <a:t>obr.4,5</a:t>
            </a:r>
            <a:endParaRPr lang="cs-CZ" sz="2400" dirty="0">
              <a:cs typeface="Calibri" pitchFamily="34" charset="0"/>
            </a:endParaRPr>
          </a:p>
          <a:p>
            <a:pPr indent="228600" eaLnBrk="0" hangingPunct="0"/>
            <a:r>
              <a:rPr lang="cs-CZ" sz="2400" b="1" u="sng" dirty="0">
                <a:ea typeface="Calibri" pitchFamily="34" charset="0"/>
                <a:cs typeface="Times New Roman" pitchFamily="18" charset="0"/>
              </a:rPr>
              <a:t>Blecha obecná- </a:t>
            </a:r>
            <a:r>
              <a:rPr lang="cs-CZ" sz="2400" dirty="0">
                <a:ea typeface="Calibri" pitchFamily="34" charset="0"/>
                <a:cs typeface="Times New Roman" pitchFamily="18" charset="0"/>
              </a:rPr>
              <a:t>členovec -skákavé </a:t>
            </a:r>
            <a:r>
              <a:rPr lang="cs-CZ" sz="2400" dirty="0" smtClean="0">
                <a:ea typeface="Calibri" pitchFamily="34" charset="0"/>
                <a:cs typeface="Times New Roman" pitchFamily="18" charset="0"/>
              </a:rPr>
              <a:t>končetiny- vývin </a:t>
            </a:r>
            <a:r>
              <a:rPr lang="cs-CZ" sz="2400" b="1" dirty="0">
                <a:ea typeface="Calibri" pitchFamily="34" charset="0"/>
                <a:cs typeface="Times New Roman" pitchFamily="18" charset="0"/>
              </a:rPr>
              <a:t>mimo tělo- vajíčko- larva- kukla- blecha- tělo</a:t>
            </a:r>
            <a:r>
              <a:rPr lang="cs-CZ" sz="2400" dirty="0">
                <a:ea typeface="Calibri" pitchFamily="34" charset="0"/>
                <a:cs typeface="Times New Roman" pitchFamily="18" charset="0"/>
              </a:rPr>
              <a:t> (nepřímý vývin- dokonalá proměna) často přenáší další nemoci- např. tyfus</a:t>
            </a:r>
            <a:endParaRPr lang="cs-CZ" sz="2400" dirty="0"/>
          </a:p>
          <a:p>
            <a:pPr indent="228600" eaLnBrk="0" hangingPunct="0"/>
            <a:endParaRPr lang="cs-CZ" sz="2400" dirty="0"/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6875463" y="827088"/>
            <a:ext cx="1800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Larva blechy</a:t>
            </a:r>
            <a:r>
              <a:rPr lang="cs-CZ"/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imageobj" descr="Pediculus capitis - veš děts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557338"/>
            <a:ext cx="4321175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1" descr="Pediculuscapitis3_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268413"/>
            <a:ext cx="3671888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Rectangle 3"/>
          <p:cNvSpPr>
            <a:spLocks noChangeArrowheads="1"/>
          </p:cNvSpPr>
          <p:nvPr/>
        </p:nvSpPr>
        <p:spPr bwMode="auto">
          <a:xfrm>
            <a:off x="0" y="225425"/>
            <a:ext cx="9144000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Veš dětská</a:t>
            </a:r>
            <a:r>
              <a:rPr lang="cs-CZ" sz="2400" u="sng">
                <a:ea typeface="Calibri" pitchFamily="34" charset="0"/>
                <a:cs typeface="Times New Roman" pitchFamily="18" charset="0"/>
              </a:rPr>
              <a:t>-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r>
              <a:rPr lang="cs-CZ" sz="1200">
                <a:ea typeface="Calibri" pitchFamily="34" charset="0"/>
                <a:cs typeface="Times New Roman" pitchFamily="18" charset="0"/>
              </a:rPr>
              <a:t>Obr.6</a:t>
            </a:r>
            <a:r>
              <a:rPr lang="cs-CZ" sz="1100">
                <a:ea typeface="Calibri" pitchFamily="34" charset="0"/>
                <a:cs typeface="Times New Roman" pitchFamily="18" charset="0"/>
              </a:rPr>
              <a:t>			                                               </a:t>
            </a:r>
            <a:r>
              <a:rPr lang="cs-CZ" sz="1200">
                <a:ea typeface="Calibri" pitchFamily="34" charset="0"/>
                <a:cs typeface="Times New Roman" pitchFamily="18" charset="0"/>
              </a:rPr>
              <a:t> obr.7</a:t>
            </a:r>
            <a:r>
              <a:rPr lang="cs-CZ" sz="1100">
                <a:ea typeface="Calibri" pitchFamily="34" charset="0"/>
                <a:cs typeface="Times New Roman" pitchFamily="18" charset="0"/>
              </a:rPr>
              <a:t>			</a:t>
            </a:r>
            <a:endParaRPr lang="cs-CZ" sz="9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323850" y="5037138"/>
            <a:ext cx="84963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000">
                <a:ea typeface="Calibri" pitchFamily="34" charset="0"/>
                <a:cs typeface="Times New Roman" pitchFamily="18" charset="0"/>
              </a:rPr>
              <a:t>členovec- vývin na těle (vlasy</a:t>
            </a:r>
            <a:r>
              <a:rPr lang="cs-CZ" sz="2000" b="1">
                <a:ea typeface="Calibri" pitchFamily="34" charset="0"/>
                <a:cs typeface="Times New Roman" pitchFamily="18" charset="0"/>
              </a:rPr>
              <a:t>)- vajíčko (hnida)- larva- dorůstá ve veš</a:t>
            </a:r>
            <a:r>
              <a:rPr lang="cs-CZ" sz="2000">
                <a:ea typeface="Calibri" pitchFamily="34" charset="0"/>
                <a:cs typeface="Times New Roman" pitchFamily="18" charset="0"/>
              </a:rPr>
              <a:t>-</a:t>
            </a:r>
          </a:p>
          <a:p>
            <a:pPr indent="228600"/>
            <a:r>
              <a:rPr lang="cs-CZ" sz="2000">
                <a:ea typeface="Calibri" pitchFamily="34" charset="0"/>
                <a:cs typeface="Times New Roman" pitchFamily="18" charset="0"/>
              </a:rPr>
              <a:t>nepřímý vývoj, proměna nedokonalá</a:t>
            </a:r>
          </a:p>
          <a:p>
            <a:pPr indent="228600" eaLnBrk="0" hangingPunct="0"/>
            <a:endParaRPr lang="cs-CZ" sz="200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255588"/>
            <a:ext cx="8243888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Štěnice domácí-</a:t>
            </a:r>
            <a:r>
              <a:rPr lang="cs-CZ" sz="2400">
                <a:ea typeface="Calibri" pitchFamily="34" charset="0"/>
                <a:cs typeface="Times New Roman" pitchFamily="18" charset="0"/>
              </a:rPr>
              <a:t> ploštice, žije ve skulinách, člověka</a:t>
            </a:r>
          </a:p>
          <a:p>
            <a:pPr indent="228600"/>
            <a:r>
              <a:rPr lang="cs-CZ" sz="2400">
                <a:ea typeface="Calibri" pitchFamily="34" charset="0"/>
                <a:cs typeface="Times New Roman" pitchFamily="18" charset="0"/>
              </a:rPr>
              <a:t> napadá v noci</a:t>
            </a:r>
          </a:p>
          <a:p>
            <a:pPr indent="228600"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8195" name="obrázek 11" descr="Popis obrázku chyb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101725"/>
            <a:ext cx="6840538" cy="447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Rectangle 3"/>
          <p:cNvSpPr>
            <a:spLocks noChangeArrowheads="1"/>
          </p:cNvSpPr>
          <p:nvPr/>
        </p:nvSpPr>
        <p:spPr bwMode="auto">
          <a:xfrm>
            <a:off x="0" y="3722688"/>
            <a:ext cx="21955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1200">
                <a:ea typeface="Calibri" pitchFamily="34" charset="0"/>
                <a:cs typeface="Times New Roman" pitchFamily="18" charset="0"/>
              </a:rPr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481013"/>
            <a:ext cx="91440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Komár pisklavý</a:t>
            </a:r>
            <a:r>
              <a:rPr lang="cs-CZ" sz="2400" u="sng">
                <a:ea typeface="Calibri" pitchFamily="34" charset="0"/>
                <a:cs typeface="Times New Roman" pitchFamily="18" charset="0"/>
              </a:rPr>
              <a:t>-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9219" name="Picture 1" descr="250px-CulexPipi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15816" y="850106"/>
            <a:ext cx="4921250" cy="368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5060950"/>
            <a:ext cx="9144000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1200" dirty="0">
                <a:solidFill>
                  <a:srgbClr val="000000"/>
                </a:solidFill>
                <a:cs typeface="Calibri" pitchFamily="34" charset="0"/>
              </a:rPr>
              <a:t>obr.9, </a:t>
            </a:r>
            <a:endParaRPr lang="cs-CZ" sz="1200" dirty="0">
              <a:cs typeface="Calibri" pitchFamily="34" charset="0"/>
            </a:endParaRP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dvoukřídlý hmyz- rodí </a:t>
            </a:r>
            <a:r>
              <a:rPr lang="cs-CZ" sz="2000" b="1" dirty="0">
                <a:ea typeface="Calibri" pitchFamily="34" charset="0"/>
                <a:cs typeface="Times New Roman" pitchFamily="18" charset="0"/>
              </a:rPr>
              <a:t>se ve vodě- </a:t>
            </a:r>
            <a:r>
              <a:rPr lang="cs-CZ" sz="2000" b="1" dirty="0" smtClean="0">
                <a:ea typeface="Calibri" pitchFamily="34" charset="0"/>
                <a:cs typeface="Times New Roman" pitchFamily="18" charset="0"/>
              </a:rPr>
              <a:t>vajíčko- larva - kukla- </a:t>
            </a:r>
            <a:r>
              <a:rPr lang="cs-CZ" sz="2000" b="1" dirty="0">
                <a:ea typeface="Calibri" pitchFamily="34" charset="0"/>
                <a:cs typeface="Times New Roman" pitchFamily="18" charset="0"/>
              </a:rPr>
              <a:t>komár</a:t>
            </a:r>
            <a:r>
              <a:rPr lang="cs-CZ" sz="2000" dirty="0">
                <a:ea typeface="Calibri" pitchFamily="34" charset="0"/>
                <a:cs typeface="Times New Roman" pitchFamily="18" charset="0"/>
              </a:rPr>
              <a:t>- nepřímý</a:t>
            </a:r>
          </a:p>
          <a:p>
            <a:pPr indent="228600" eaLnBrk="0" hangingPunct="0"/>
            <a:r>
              <a:rPr lang="cs-CZ" sz="2000" dirty="0">
                <a:ea typeface="Calibri" pitchFamily="34" charset="0"/>
                <a:cs typeface="Times New Roman" pitchFamily="18" charset="0"/>
              </a:rPr>
              <a:t> vývin (dokonalá proměna)</a:t>
            </a:r>
            <a:endParaRPr lang="cs-CZ" sz="2000" dirty="0"/>
          </a:p>
          <a:p>
            <a:pPr indent="228600" eaLnBrk="0" hangingPunct="0"/>
            <a:r>
              <a:rPr lang="cs-CZ" sz="2000" b="1" dirty="0">
                <a:cs typeface="Calibri" pitchFamily="34" charset="0"/>
              </a:rPr>
              <a:t>Všichni vnější parazité mají bodavě sací ústrojí a sají krev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0" y="117475"/>
            <a:ext cx="914400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cs-CZ" sz="2400" b="1" u="sng">
                <a:ea typeface="Calibri" pitchFamily="34" charset="0"/>
                <a:cs typeface="Times New Roman" pitchFamily="18" charset="0"/>
              </a:rPr>
              <a:t>Zákožka svrabová-</a:t>
            </a:r>
            <a:r>
              <a:rPr lang="cs-CZ" sz="2400">
                <a:ea typeface="Calibri" pitchFamily="34" charset="0"/>
                <a:cs typeface="Times New Roman" pitchFamily="18" charset="0"/>
              </a:rPr>
              <a:t> zavrtává se do kůže- </a:t>
            </a:r>
            <a:r>
              <a:rPr lang="cs-CZ" sz="2400" b="1">
                <a:ea typeface="Calibri" pitchFamily="34" charset="0"/>
                <a:cs typeface="Times New Roman" pitchFamily="18" charset="0"/>
              </a:rPr>
              <a:t>vajíčka- larvy-</a:t>
            </a:r>
          </a:p>
          <a:p>
            <a:pPr indent="228600"/>
            <a:r>
              <a:rPr lang="cs-CZ" sz="2400" b="1">
                <a:ea typeface="Calibri" pitchFamily="34" charset="0"/>
                <a:cs typeface="Times New Roman" pitchFamily="18" charset="0"/>
              </a:rPr>
              <a:t>dospělec- nepřímý vývin- proměna nedokonalá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r>
              <a:rPr lang="cs-CZ" sz="2400" b="1">
                <a:ea typeface="Calibri" pitchFamily="34" charset="0"/>
                <a:cs typeface="Times New Roman" pitchFamily="18" charset="0"/>
              </a:rPr>
              <a:t>řád roztoči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indent="228600" eaLnBrk="0" hangingPunct="0"/>
            <a:endParaRPr lang="cs-CZ" sz="240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0243" name="Picture 1" descr="258px-Sarcoptes_scabei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628775"/>
            <a:ext cx="4319587" cy="5005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0" y="4108450"/>
            <a:ext cx="9144000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en-US" sz="1400">
                <a:solidFill>
                  <a:srgbClr val="000000"/>
                </a:solidFill>
                <a:cs typeface="Calibri" pitchFamily="34" charset="0"/>
              </a:rPr>
              <a:t>obr.1</a:t>
            </a:r>
            <a:r>
              <a:rPr lang="cs-CZ" sz="1400">
                <a:solidFill>
                  <a:srgbClr val="000000"/>
                </a:solidFill>
                <a:cs typeface="Calibri" pitchFamily="34" charset="0"/>
              </a:rPr>
              <a:t>0</a:t>
            </a:r>
            <a:endParaRPr lang="en-US" sz="1400"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0" y="400050"/>
            <a:ext cx="91440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indent="228600"/>
            <a:r>
              <a:rPr lang="fr-FR" sz="1200" b="1">
                <a:solidFill>
                  <a:srgbClr val="000000"/>
                </a:solidFill>
                <a:cs typeface="Calibri" pitchFamily="34" charset="0"/>
              </a:rPr>
              <a:t>Zdroje obrázků:</a:t>
            </a:r>
            <a:endParaRPr lang="cs-CZ" sz="1200">
              <a:cs typeface="Calibri" pitchFamily="34" charset="0"/>
            </a:endParaRPr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Obr.1-http://cs.wikipedia.org/wiki/Soubor:Taenia_saginata_adult_5260_lores.jpg</a:t>
            </a:r>
            <a:endParaRPr lang="cs-CZ" sz="1200">
              <a:cs typeface="Calibri" pitchFamily="34" charset="0"/>
            </a:endParaRPr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Obr.2-http://cs.wikipedia.org/wiki/%C5%A0krkavka_d%C4%9Btsk%C3%A1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 Obr.3-http://cs.wikipedia.org/wiki/Soubor:Threadworm.jpg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Obr.4-http://cs.wikipedia.org/wiki/Soubor:Scanning_Electron_Micrograph_of_a_Flea.jpg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Obr.5-http://cs.wikipedia.org/wiki/Soubor:Flea_Larva.jpg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 Obr.6-http://cs.wikipedia.org/wiki/Ve%C5%A1_d%C4%9Btsk%C3%A1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Obr.7-http://cs.wikipedia.org/wiki/Ve%C5%A1_d%C4%9Btsk%C3%A1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Obr.8-http://cs.wikipedia.org/wiki/Soubor:Cimex_lectularius.jpg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Obr.9-http://cs.wikipedia.org/wiki/Kom%C3%A1r_pisklav%C3%BD#Reference</a:t>
            </a:r>
            <a:endParaRPr lang="cs-CZ" sz="1200"/>
          </a:p>
          <a:p>
            <a:pPr indent="228600" eaLnBrk="0" hangingPunct="0"/>
            <a:r>
              <a:rPr lang="fr-FR" sz="1200">
                <a:solidFill>
                  <a:srgbClr val="000000"/>
                </a:solidFill>
                <a:cs typeface="Calibri" pitchFamily="34" charset="0"/>
              </a:rPr>
              <a:t>Obr.10-http://cs.wikipedia.org/wiki/Z%C3%A1ko%C5%BEka_svrab</a:t>
            </a:r>
            <a:r>
              <a:rPr lang="fr-FR" sz="900">
                <a:solidFill>
                  <a:srgbClr val="000000"/>
                </a:solidFill>
                <a:cs typeface="Calibri" pitchFamily="34" charset="0"/>
              </a:rPr>
              <a:t>ov%C3%A1</a:t>
            </a:r>
            <a:endParaRPr lang="fr-FR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263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VY_52_INOVACE_03_Vnější a vnitřní parazité- učební text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13</cp:revision>
  <dcterms:created xsi:type="dcterms:W3CDTF">2011-06-18T18:05:19Z</dcterms:created>
  <dcterms:modified xsi:type="dcterms:W3CDTF">2011-06-30T06:05:31Z</dcterms:modified>
</cp:coreProperties>
</file>