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7806DF-E341-44D9-9BA7-58F6C41B0EBF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7BE3C7-C29F-4A9C-892B-CA0939C1A9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07588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69F025-B092-4939-90CD-961237D8BB8A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D8C598-C200-406A-8B00-D440EA9B7C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19039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759CDD-B8D8-4B1C-BF97-CDBC62CC6585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08D5E0-4810-48EC-BDF6-073666E13A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82717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72E42F-73BE-48CF-B318-8909F974FB55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EBC381-6045-46B8-8AAB-7C38932C0E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69624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8A550C-3D18-474B-B599-D0C929FD73C1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57F42F-3B6A-417B-90D9-3846471BA9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94606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E4715B-6663-4404-86A1-BAE0C132965A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95E858-234C-48DE-BA1F-8151DE7353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48848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A7922F-EC5A-4F19-8799-03E5CDFA6456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9F2AA7-A052-46B7-B7C9-5753613F7E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11903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8B393A-D77B-444E-9651-BFD3202CB6EA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3E58D7-7E30-41E6-AC56-A2DEAEE456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23075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D03AB2-4296-4128-A569-B323E6170590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E81695-D848-4669-B7DF-E6A50B1D7B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81680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3F5995-B17E-4C57-B0AE-7E5B04C1D28A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F5A413-D2A4-4966-BA74-2673051E49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8954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277756-AE1C-44AB-8B89-BD63163356E9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EC1A8D-E96D-482C-B96C-7DC2053A3E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58247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DA8F674-7BE8-4EDE-927E-BC5060E71328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4C37545-EB82-4317-8CF8-F12FFD505B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hyperlink" Target="http://upload.wikimedia.org/wikipedia/commons/b/b1/Cimex_lectularius.jpg" TargetMode="External"/><Relationship Id="rId7" Type="http://schemas.openxmlformats.org/officeDocument/2006/relationships/hyperlink" Target="http://upload.wikimedia.org/wikipedia/commons/7/7e/Ascaris_lumbricoides.jpeg" TargetMode="External"/><Relationship Id="rId12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11" Type="http://schemas.openxmlformats.org/officeDocument/2006/relationships/hyperlink" Target="http://upload.wikimedia.org/wikipedia/commons/e/e2/Taenia_saginata_adult_5260_lores.jpg" TargetMode="External"/><Relationship Id="rId5" Type="http://schemas.openxmlformats.org/officeDocument/2006/relationships/hyperlink" Target="http://upload.wikimedia.org/wikipedia/commons/0/0a/Catflea_small.jpg" TargetMode="External"/><Relationship Id="rId10" Type="http://schemas.openxmlformats.org/officeDocument/2006/relationships/image" Target="../media/image7.jpeg"/><Relationship Id="rId4" Type="http://schemas.openxmlformats.org/officeDocument/2006/relationships/image" Target="../media/image4.jpeg"/><Relationship Id="rId9" Type="http://schemas.openxmlformats.org/officeDocument/2006/relationships/hyperlink" Target="http://upload.wikimedia.org/wikipedia/commons/9/95/Pediculus_humanus_var_capitis_female2.jpg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760413" y="2780928"/>
            <a:ext cx="7772400" cy="1470025"/>
          </a:xfrm>
        </p:spPr>
        <p:txBody>
          <a:bodyPr/>
          <a:lstStyle/>
          <a:p>
            <a:pPr eaLnBrk="1" hangingPunct="1"/>
            <a:r>
              <a:rPr lang="cs-CZ" sz="3200" b="1" dirty="0" smtClean="0"/>
              <a:t>VY_52_INOVACE_04_Parazité- kontrolní otázky 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8781" y="5229200"/>
            <a:ext cx="5715000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2" name="Obdélník 3"/>
          <p:cNvSpPr>
            <a:spLocks noChangeArrowheads="1"/>
          </p:cNvSpPr>
          <p:nvPr/>
        </p:nvSpPr>
        <p:spPr bwMode="auto">
          <a:xfrm rot="10800000" flipV="1">
            <a:off x="539173" y="1692277"/>
            <a:ext cx="7993063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sz="2400" dirty="0"/>
              <a:t>Základní škola a Mateřská škola Choustník, okres Tábor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539750" y="260350"/>
            <a:ext cx="8229600" cy="1143000"/>
          </a:xfrm>
        </p:spPr>
        <p:txBody>
          <a:bodyPr/>
          <a:lstStyle/>
          <a:p>
            <a:pPr eaLnBrk="1" hangingPunct="1"/>
            <a:r>
              <a:rPr lang="cs-CZ" sz="3200" b="1" smtClean="0"/>
              <a:t>Kontrolní otázky: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514350" indent="-51435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2400" dirty="0" smtClean="0"/>
              <a:t>Vysvětli nepřímý vývin s proměnou dokonalou</a:t>
            </a:r>
          </a:p>
          <a:p>
            <a:pPr marL="514350" indent="-51435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endParaRPr lang="cs-CZ" sz="2400" dirty="0" smtClean="0"/>
          </a:p>
          <a:p>
            <a:pPr marL="514350" indent="-51435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endParaRPr lang="cs-CZ" sz="2400" dirty="0" smtClean="0"/>
          </a:p>
          <a:p>
            <a:pPr marL="514350" indent="-51435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endParaRPr lang="cs-CZ" sz="2400" dirty="0" smtClean="0"/>
          </a:p>
          <a:p>
            <a:pPr marL="514350" indent="-51435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endParaRPr lang="cs-CZ" sz="2400" dirty="0" smtClean="0"/>
          </a:p>
          <a:p>
            <a:pPr marL="514350" indent="-51435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endParaRPr lang="cs-CZ" sz="2400" dirty="0" smtClean="0"/>
          </a:p>
          <a:p>
            <a:pPr marL="514350" indent="-514350" eaLnBrk="1" fontAlgn="auto" hangingPunct="1">
              <a:spcAft>
                <a:spcPts val="0"/>
              </a:spcAft>
              <a:buFont typeface="Arial" charset="0"/>
              <a:buNone/>
              <a:defRPr/>
            </a:pPr>
            <a:endParaRPr lang="cs-CZ" sz="2400" dirty="0" smtClean="0"/>
          </a:p>
          <a:p>
            <a:pPr marL="514350" indent="-51435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2400" dirty="0" smtClean="0"/>
              <a:t>Vysvětli nepřímí vývin s proměnou nedokonalou.</a:t>
            </a:r>
          </a:p>
          <a:p>
            <a:pPr marL="514350" indent="-51435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2400" dirty="0" smtClean="0"/>
              <a:t>Zařaď podle proměny: </a:t>
            </a:r>
            <a:r>
              <a:rPr lang="cs-CZ" sz="2400" dirty="0" smtClean="0">
                <a:solidFill>
                  <a:schemeClr val="accent2"/>
                </a:solidFill>
              </a:rPr>
              <a:t>komár, veš, blecha</a:t>
            </a:r>
          </a:p>
          <a:p>
            <a:pPr marL="514350" indent="-51435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2400" dirty="0" smtClean="0">
                <a:solidFill>
                  <a:schemeClr val="accent5"/>
                </a:solidFill>
              </a:rPr>
              <a:t>Jaká opatření dodržuješ, abys nezískal- tasemnici, škrkavku</a:t>
            </a:r>
          </a:p>
        </p:txBody>
      </p:sp>
      <p:pic>
        <p:nvPicPr>
          <p:cNvPr id="3076" name="Obrázek 3" descr="skenování0081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888" y="2197100"/>
            <a:ext cx="6626225" cy="2463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7" name="TextovéPole 4"/>
          <p:cNvSpPr txBox="1">
            <a:spLocks noChangeArrowheads="1"/>
          </p:cNvSpPr>
          <p:nvPr/>
        </p:nvSpPr>
        <p:spPr bwMode="auto">
          <a:xfrm>
            <a:off x="1476375" y="2420938"/>
            <a:ext cx="1655763" cy="369887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cs-CZ"/>
          </a:p>
        </p:txBody>
      </p:sp>
      <p:sp>
        <p:nvSpPr>
          <p:cNvPr id="3078" name="TextovéPole 5"/>
          <p:cNvSpPr txBox="1">
            <a:spLocks noChangeArrowheads="1"/>
          </p:cNvSpPr>
          <p:nvPr/>
        </p:nvSpPr>
        <p:spPr bwMode="auto">
          <a:xfrm>
            <a:off x="1403350" y="3068638"/>
            <a:ext cx="1728788" cy="369887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cs-CZ"/>
          </a:p>
        </p:txBody>
      </p:sp>
      <p:sp>
        <p:nvSpPr>
          <p:cNvPr id="3079" name="TextovéPole 6"/>
          <p:cNvSpPr txBox="1">
            <a:spLocks noChangeArrowheads="1"/>
          </p:cNvSpPr>
          <p:nvPr/>
        </p:nvSpPr>
        <p:spPr bwMode="auto">
          <a:xfrm>
            <a:off x="1331913" y="4292600"/>
            <a:ext cx="1655762" cy="369888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cs-CZ"/>
          </a:p>
        </p:txBody>
      </p:sp>
      <p:sp>
        <p:nvSpPr>
          <p:cNvPr id="3080" name="TextovéPole 7"/>
          <p:cNvSpPr txBox="1">
            <a:spLocks noChangeArrowheads="1"/>
          </p:cNvSpPr>
          <p:nvPr/>
        </p:nvSpPr>
        <p:spPr bwMode="auto">
          <a:xfrm>
            <a:off x="8027988" y="2349500"/>
            <a:ext cx="1116012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Obr.a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  přiřaď kmen a organizmus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750" y="1628775"/>
            <a:ext cx="8229600" cy="4525963"/>
          </a:xfrm>
        </p:spPr>
        <p:txBody>
          <a:bodyPr rtlCol="0">
            <a:normAutofit/>
          </a:bodyPr>
          <a:lstStyle/>
          <a:p>
            <a:pPr eaLnBrk="1" fontAlgn="auto" hangingPunct="1">
              <a:lnSpc>
                <a:spcPct val="150000"/>
              </a:lnSpc>
              <a:spcAft>
                <a:spcPts val="0"/>
              </a:spcAft>
              <a:buFont typeface="Arial" charset="0"/>
              <a:buNone/>
              <a:defRPr/>
            </a:pPr>
            <a:r>
              <a:rPr lang="cs-CZ" dirty="0" smtClean="0">
                <a:solidFill>
                  <a:schemeClr val="accent1"/>
                </a:solidFill>
              </a:rPr>
              <a:t>1.Škrkavka			 a.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hmyz- ploštice</a:t>
            </a:r>
          </a:p>
          <a:p>
            <a:pPr eaLnBrk="1" fontAlgn="auto" hangingPunct="1">
              <a:lnSpc>
                <a:spcPct val="150000"/>
              </a:lnSpc>
              <a:spcAft>
                <a:spcPts val="0"/>
              </a:spcAft>
              <a:buFont typeface="Arial" charset="0"/>
              <a:buNone/>
              <a:defRPr/>
            </a:pPr>
            <a:r>
              <a:rPr lang="cs-CZ" dirty="0" smtClean="0">
                <a:solidFill>
                  <a:schemeClr val="accent1"/>
                </a:solidFill>
              </a:rPr>
              <a:t>2.Roup			  </a:t>
            </a:r>
            <a:r>
              <a:rPr lang="cs-CZ" dirty="0" err="1" smtClean="0">
                <a:solidFill>
                  <a:schemeClr val="accent1"/>
                </a:solidFill>
              </a:rPr>
              <a:t>b</a:t>
            </a:r>
            <a:r>
              <a:rPr lang="cs-CZ" dirty="0" smtClean="0">
                <a:solidFill>
                  <a:schemeClr val="accent1"/>
                </a:solidFill>
              </a:rPr>
              <a:t>.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hlísti	</a:t>
            </a:r>
            <a:r>
              <a:rPr lang="cs-CZ" dirty="0" smtClean="0">
                <a:solidFill>
                  <a:schemeClr val="accent1"/>
                </a:solidFill>
              </a:rPr>
              <a:t>		</a:t>
            </a:r>
          </a:p>
          <a:p>
            <a:pPr eaLnBrk="1" fontAlgn="auto" hangingPunct="1">
              <a:lnSpc>
                <a:spcPct val="150000"/>
              </a:lnSpc>
              <a:spcAft>
                <a:spcPts val="0"/>
              </a:spcAft>
              <a:buFont typeface="Arial" charset="0"/>
              <a:buNone/>
              <a:defRPr/>
            </a:pPr>
            <a:r>
              <a:rPr lang="cs-CZ" dirty="0" smtClean="0">
                <a:solidFill>
                  <a:schemeClr val="accent1"/>
                </a:solidFill>
              </a:rPr>
              <a:t>3.Tasemnice		  c.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hmyz- dvoukřídlí</a:t>
            </a:r>
          </a:p>
          <a:p>
            <a:pPr eaLnBrk="1" fontAlgn="auto" hangingPunct="1">
              <a:lnSpc>
                <a:spcPct val="150000"/>
              </a:lnSpc>
              <a:spcAft>
                <a:spcPts val="0"/>
              </a:spcAft>
              <a:buFont typeface="Arial" charset="0"/>
              <a:buNone/>
              <a:defRPr/>
            </a:pPr>
            <a:r>
              <a:rPr lang="cs-CZ" dirty="0" smtClean="0">
                <a:solidFill>
                  <a:schemeClr val="accent1"/>
                </a:solidFill>
              </a:rPr>
              <a:t>4.Komár			  d.  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ploštěnci</a:t>
            </a:r>
          </a:p>
          <a:p>
            <a:pPr eaLnBrk="1" fontAlgn="auto" hangingPunct="1">
              <a:lnSpc>
                <a:spcPct val="150000"/>
              </a:lnSpc>
              <a:spcAft>
                <a:spcPts val="0"/>
              </a:spcAft>
              <a:buFont typeface="Arial" charset="0"/>
              <a:buNone/>
              <a:defRPr/>
            </a:pPr>
            <a:r>
              <a:rPr lang="cs-CZ" dirty="0" smtClean="0">
                <a:solidFill>
                  <a:schemeClr val="accent1"/>
                </a:solidFill>
              </a:rPr>
              <a:t>5.Štěnice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3412"/>
          </a:xfrm>
        </p:spPr>
        <p:txBody>
          <a:bodyPr/>
          <a:lstStyle/>
          <a:p>
            <a:r>
              <a:rPr lang="cs-CZ" sz="2800" b="1" u="sng" smtClean="0"/>
              <a:t>K obrázkům přiřaď název organizmu:</a:t>
            </a:r>
          </a:p>
        </p:txBody>
      </p:sp>
      <p:pic>
        <p:nvPicPr>
          <p:cNvPr id="5123" name="Obrázek 3" descr="250px-CulexPipiens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750" y="908050"/>
            <a:ext cx="2509838" cy="190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4" name="Picture 2" descr="Soubor:Cimex lectularius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6600" y="981075"/>
            <a:ext cx="2786063" cy="1835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5" name="Picture 4" descr="Soubor:Catflea small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4100" y="908050"/>
            <a:ext cx="3009900" cy="1981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6" name="Picture 6" descr="Soubor:Ascaris lumbricoides.jpeg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750" y="3573463"/>
            <a:ext cx="2447925" cy="2447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7" name="Picture 8" descr="Soubor:Pediculus humanus var capitis female2.jpg">
            <a:hlinkClick r:id="rId9"/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938" y="3500438"/>
            <a:ext cx="1893887" cy="2781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8" name="Picture 10" descr="Soubor:Taenia saginata adult 5260 lores.jpg">
            <a:hlinkClick r:id="rId11"/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6425" y="3644900"/>
            <a:ext cx="3457575" cy="2627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9" name="TextovéPole 9"/>
          <p:cNvSpPr txBox="1">
            <a:spLocks noChangeArrowheads="1"/>
          </p:cNvSpPr>
          <p:nvPr/>
        </p:nvSpPr>
        <p:spPr bwMode="auto">
          <a:xfrm>
            <a:off x="0" y="3068638"/>
            <a:ext cx="1116013" cy="277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Obr.1</a:t>
            </a:r>
          </a:p>
        </p:txBody>
      </p:sp>
      <p:sp>
        <p:nvSpPr>
          <p:cNvPr id="5130" name="TextovéPole 10"/>
          <p:cNvSpPr txBox="1">
            <a:spLocks noChangeArrowheads="1"/>
          </p:cNvSpPr>
          <p:nvPr/>
        </p:nvSpPr>
        <p:spPr bwMode="auto">
          <a:xfrm>
            <a:off x="3203575" y="2781300"/>
            <a:ext cx="1296988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Obr.2</a:t>
            </a:r>
          </a:p>
        </p:txBody>
      </p:sp>
      <p:sp>
        <p:nvSpPr>
          <p:cNvPr id="5131" name="TextovéPole 11"/>
          <p:cNvSpPr txBox="1">
            <a:spLocks noChangeArrowheads="1"/>
          </p:cNvSpPr>
          <p:nvPr/>
        </p:nvSpPr>
        <p:spPr bwMode="auto">
          <a:xfrm>
            <a:off x="5435600" y="6581775"/>
            <a:ext cx="1296988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Obr.6</a:t>
            </a:r>
          </a:p>
        </p:txBody>
      </p:sp>
      <p:sp>
        <p:nvSpPr>
          <p:cNvPr id="5132" name="TextovéPole 12"/>
          <p:cNvSpPr txBox="1">
            <a:spLocks noChangeArrowheads="1"/>
          </p:cNvSpPr>
          <p:nvPr/>
        </p:nvSpPr>
        <p:spPr bwMode="auto">
          <a:xfrm>
            <a:off x="2771775" y="6581775"/>
            <a:ext cx="1295400" cy="276225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Obr.5</a:t>
            </a:r>
          </a:p>
        </p:txBody>
      </p:sp>
      <p:sp>
        <p:nvSpPr>
          <p:cNvPr id="5133" name="TextovéPole 13"/>
          <p:cNvSpPr txBox="1">
            <a:spLocks noChangeArrowheads="1"/>
          </p:cNvSpPr>
          <p:nvPr/>
        </p:nvSpPr>
        <p:spPr bwMode="auto">
          <a:xfrm>
            <a:off x="0" y="6237288"/>
            <a:ext cx="1295400" cy="277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Obr.4</a:t>
            </a:r>
          </a:p>
        </p:txBody>
      </p:sp>
      <p:sp>
        <p:nvSpPr>
          <p:cNvPr id="5134" name="TextovéPole 14"/>
          <p:cNvSpPr txBox="1">
            <a:spLocks noChangeArrowheads="1"/>
          </p:cNvSpPr>
          <p:nvPr/>
        </p:nvSpPr>
        <p:spPr bwMode="auto">
          <a:xfrm>
            <a:off x="6227763" y="2781300"/>
            <a:ext cx="1296987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Obr.3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684213" y="3068638"/>
            <a:ext cx="2087562" cy="369887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708400" y="3068638"/>
            <a:ext cx="2087563" cy="369887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732588" y="2997200"/>
            <a:ext cx="2087562" cy="368300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39750" y="6165850"/>
            <a:ext cx="2087563" cy="368300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348038" y="6308725"/>
            <a:ext cx="2087562" cy="369888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732588" y="6237288"/>
            <a:ext cx="2087562" cy="369887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ovéPole 1"/>
          <p:cNvSpPr txBox="1">
            <a:spLocks noChangeArrowheads="1"/>
          </p:cNvSpPr>
          <p:nvPr/>
        </p:nvSpPr>
        <p:spPr bwMode="auto">
          <a:xfrm>
            <a:off x="611188" y="692150"/>
            <a:ext cx="7416800" cy="1570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Zdroje obrázků:</a:t>
            </a:r>
          </a:p>
          <a:p>
            <a:pPr eaLnBrk="1" hangingPunct="1"/>
            <a:r>
              <a:rPr lang="cs-CZ" sz="1200"/>
              <a:t>Obr.a- učebnice Ekologický přírodopis pro 7.tročník ZŠ  2.část</a:t>
            </a:r>
          </a:p>
          <a:p>
            <a:pPr eaLnBrk="1" hangingPunct="1"/>
            <a:r>
              <a:rPr lang="cs-CZ" sz="1200"/>
              <a:t>Obr.1-http://cs.wikipedia.org/wiki/Soubor:CulexPipiens.jpg</a:t>
            </a:r>
          </a:p>
          <a:p>
            <a:pPr eaLnBrk="1" hangingPunct="1"/>
            <a:r>
              <a:rPr lang="cs-CZ" sz="1200"/>
              <a:t>Obr.2-http://cs.wikipedia.org/wiki/Soubor:Cimex_lectularius.jpg</a:t>
            </a:r>
          </a:p>
          <a:p>
            <a:pPr eaLnBrk="1" hangingPunct="1"/>
            <a:r>
              <a:rPr lang="cs-CZ" sz="1200"/>
              <a:t>Obr3-http://cs.wikipedia.org/wiki/Soubor:Catflea_small.jpg</a:t>
            </a:r>
          </a:p>
          <a:p>
            <a:pPr eaLnBrk="1" hangingPunct="1"/>
            <a:r>
              <a:rPr lang="cs-CZ" sz="1200"/>
              <a:t>Obr.4-http://cs.wikipedia.org/wiki/Soubor:Ascaris_lumbricoides.jpeg</a:t>
            </a:r>
          </a:p>
          <a:p>
            <a:pPr eaLnBrk="1" hangingPunct="1"/>
            <a:r>
              <a:rPr lang="cs-CZ" sz="1200"/>
              <a:t>Obr.5-http://cs.wikipedia.org/wiki/Soubor:Pediculus_humanus_var_capitis_female2.jpg</a:t>
            </a:r>
          </a:p>
          <a:p>
            <a:pPr eaLnBrk="1" hangingPunct="1"/>
            <a:r>
              <a:rPr lang="cs-CZ" sz="1200"/>
              <a:t>Obr.6-http://cs.wikipedia.org/wiki/Soubor:Taenia_saginata_adult_5260_lores.jpg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</TotalTime>
  <Words>94</Words>
  <Application>Microsoft Office PowerPoint</Application>
  <PresentationFormat>Předvádění na obrazovce (4:3)</PresentationFormat>
  <Paragraphs>35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VY_52_INOVACE_04_Parazité- kontrolní otázky </vt:lpstr>
      <vt:lpstr>Kontrolní otázky:</vt:lpstr>
      <vt:lpstr>  přiřaď kmen a organizmus</vt:lpstr>
      <vt:lpstr>K obrázkům přiřaď název organizmu: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Kontrolní otázky</dc:title>
  <dc:creator>Hercík</dc:creator>
  <cp:lastModifiedBy>Hercíková</cp:lastModifiedBy>
  <cp:revision>13</cp:revision>
  <dcterms:created xsi:type="dcterms:W3CDTF">2010-12-14T20:13:05Z</dcterms:created>
  <dcterms:modified xsi:type="dcterms:W3CDTF">2011-06-30T06:05:59Z</dcterms:modified>
</cp:coreProperties>
</file>