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1"/>
  </p:notesMasterIdLst>
  <p:handoutMasterIdLst>
    <p:handoutMasterId r:id="rId12"/>
  </p:handoutMasterIdLst>
  <p:sldIdLst>
    <p:sldId id="262" r:id="rId2"/>
    <p:sldId id="269" r:id="rId3"/>
    <p:sldId id="264" r:id="rId4"/>
    <p:sldId id="271" r:id="rId5"/>
    <p:sldId id="265" r:id="rId6"/>
    <p:sldId id="266" r:id="rId7"/>
    <p:sldId id="267" r:id="rId8"/>
    <p:sldId id="268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602BE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137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6783812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3967218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6FDEBE-0F8C-4E72-BDAF-35459F7757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atenaspalace.com/paquetes.htm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7.gif"/><Relationship Id="rId2" Type="http://schemas.openxmlformats.org/officeDocument/2006/relationships/hyperlink" Target="http://www.letecky.net/images/epidauros.jpg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2.bp.blogspot.com/-dRfmDXpQDrA/TgDo-5oVwxI/AAAAAAAAAEg/Ei8LYhLZ93Y/s1600/theatre.gif" TargetMode="External"/><Relationship Id="rId5" Type="http://schemas.openxmlformats.org/officeDocument/2006/relationships/image" Target="../media/image6.jpeg"/><Relationship Id="rId4" Type="http://schemas.openxmlformats.org/officeDocument/2006/relationships/hyperlink" Target="http://ec.europa.eu/ceskarepublika/press/press_releases/10_466_cs.htm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0.gif"/><Relationship Id="rId2" Type="http://schemas.openxmlformats.org/officeDocument/2006/relationships/hyperlink" Target="http://www.martanci.cz/article.asp?aid=chram-bohyne-artemis-v-efezu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mce.k12tn.net/ancient_rome/time_line.htm" TargetMode="External"/><Relationship Id="rId5" Type="http://schemas.openxmlformats.org/officeDocument/2006/relationships/image" Target="../media/image9.jpeg"/><Relationship Id="rId4" Type="http://schemas.openxmlformats.org/officeDocument/2006/relationships/hyperlink" Target="http://www.uncp.edu/home/rwb/lecture_med_civ.htm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greekarch.ic.cz/images/chram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architectipedia.wikia.com/wiki/File:Ionic-Capital.jpg" TargetMode="External"/><Relationship Id="rId3" Type="http://schemas.openxmlformats.org/officeDocument/2006/relationships/image" Target="../media/image12.jpeg"/><Relationship Id="rId7" Type="http://schemas.openxmlformats.org/officeDocument/2006/relationships/image" Target="../media/image15.png"/><Relationship Id="rId2" Type="http://schemas.openxmlformats.org/officeDocument/2006/relationships/hyperlink" Target="http://www.aneris.cz/recko_14.html" TargetMode="Externa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hyperlink" Target="http://www.gymji.cz/storage/projekty/esf/antika/weby/architektura_recko2/index.html" TargetMode="External"/><Relationship Id="rId9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7.png"/><Relationship Id="rId7" Type="http://schemas.openxmlformats.org/officeDocument/2006/relationships/image" Target="../media/image19.png"/><Relationship Id="rId2" Type="http://schemas.openxmlformats.org/officeDocument/2006/relationships/hyperlink" Target="http://www.stv.cz/lt05_2/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2.bp.blogspot.com/_UA7CK7uuqQA/SwK7Y9ny9oI/AAAAAAAAAAs/nZ5Vegw847E/s1600/Diskobolos1.jpg" TargetMode="External"/><Relationship Id="rId5" Type="http://schemas.openxmlformats.org/officeDocument/2006/relationships/image" Target="../media/image18.jpeg"/><Relationship Id="rId4" Type="http://schemas.openxmlformats.org/officeDocument/2006/relationships/hyperlink" Target="http://ancienthistory.about.com/od/religionmyth/ig/Greek-Mythology/The-Greek-Hero-Achilles.-_R_.htm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hyperlink" Target="http://www.malinovysvet.cz/palous.htm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ce.k12tn.net/ancient_rome/time_line.htm" TargetMode="External"/><Relationship Id="rId13" Type="http://schemas.openxmlformats.org/officeDocument/2006/relationships/hyperlink" Target="http://2.bp.blogspot.com/_UA7CK7uuqQA/SwK7Y9ny9oI/AAAAAAAAAAs/nZ5Vegw847E/s1600/Diskobolos1.jpg" TargetMode="External"/><Relationship Id="rId3" Type="http://schemas.openxmlformats.org/officeDocument/2006/relationships/hyperlink" Target="http://ec.europa.eu/ceskarepublika/press/press_releases/10_466_cs.htm" TargetMode="External"/><Relationship Id="rId7" Type="http://schemas.openxmlformats.org/officeDocument/2006/relationships/hyperlink" Target="http://www.uncp.edu/home/rwb/lecture_med_civ.htm" TargetMode="External"/><Relationship Id="rId12" Type="http://schemas.openxmlformats.org/officeDocument/2006/relationships/hyperlink" Target="http://www.aneris.cz/recko_14.html" TargetMode="External"/><Relationship Id="rId2" Type="http://schemas.openxmlformats.org/officeDocument/2006/relationships/hyperlink" Target="http://atenaspalace.com/paquetes.htm" TargetMode="External"/><Relationship Id="rId16" Type="http://schemas.openxmlformats.org/officeDocument/2006/relationships/hyperlink" Target="http://www.malinovysvet.cz/palous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artanci.cz/article.asp?aid=chram-bohyne-artemis-v-efezu" TargetMode="External"/><Relationship Id="rId11" Type="http://schemas.openxmlformats.org/officeDocument/2006/relationships/hyperlink" Target="http://www.gymji.cz/storage/projekty/esf/antika/weby/architektura_recko2/index.html" TargetMode="External"/><Relationship Id="rId5" Type="http://schemas.openxmlformats.org/officeDocument/2006/relationships/hyperlink" Target="http://www.letecky.net/images/epidauros.jpg" TargetMode="External"/><Relationship Id="rId15" Type="http://schemas.openxmlformats.org/officeDocument/2006/relationships/hyperlink" Target="http://ancienthistory.about.com/od/religionmyth/ig/Greek-Mythology/The-Greek-Hero-Achilles.-_R_.htm" TargetMode="External"/><Relationship Id="rId10" Type="http://schemas.openxmlformats.org/officeDocument/2006/relationships/hyperlink" Target="http://architectipedia.wikia.com/wiki/File:Ionic-Capital.jpg" TargetMode="External"/><Relationship Id="rId4" Type="http://schemas.openxmlformats.org/officeDocument/2006/relationships/hyperlink" Target="http://2.bp.blogspot.com/-dRfmDXpQDrA/TgDo-5oVwxI/AAAAAAAAAEg/Ei8LYhLZ93Y/s1600/theatre.gif" TargetMode="External"/><Relationship Id="rId9" Type="http://schemas.openxmlformats.org/officeDocument/2006/relationships/hyperlink" Target="http://greekarch.ic.cz/images/chram.jpg" TargetMode="External"/><Relationship Id="rId14" Type="http://schemas.openxmlformats.org/officeDocument/2006/relationships/hyperlink" Target="http://www.stv.cz/lt05_2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Dějepis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 6.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Řecké umění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</a:t>
            </a:r>
            <a:r>
              <a:rPr lang="cs-CZ" dirty="0" smtClean="0"/>
              <a:t>: </a:t>
            </a:r>
            <a:r>
              <a:rPr lang="cs-CZ" dirty="0" err="1" smtClean="0"/>
              <a:t>Mgr.Barbora</a:t>
            </a:r>
            <a:r>
              <a:rPr lang="cs-CZ" dirty="0" smtClean="0"/>
              <a:t> </a:t>
            </a:r>
            <a:r>
              <a:rPr lang="cs-CZ" dirty="0" smtClean="0"/>
              <a:t>Mazurová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349500"/>
            <a:ext cx="7772400" cy="14700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  <a:t>STAROVĚKÉ </a:t>
            </a:r>
            <a:b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</a:br>
            <a: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  <a:t>ŘECKO</a:t>
            </a:r>
          </a:p>
        </p:txBody>
      </p:sp>
      <p:pic>
        <p:nvPicPr>
          <p:cNvPr id="128005" name="Picture 5" descr="col000[1]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313" y="1125538"/>
            <a:ext cx="1227137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8006" name="Picture 6" descr="rightcol000[1]">
            <a:hlinkClick r:id="rId2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750" y="1125538"/>
            <a:ext cx="1225550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293425" y="5220256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" action="ppaction://noaction"/>
              </a:rPr>
              <a:t>1.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7381212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19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9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00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http://www.letecky.net/images/epidauro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39400" y="2381951"/>
            <a:ext cx="4813301" cy="3609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2 divadelní zlaté masky, představující komedii a tragédii (jedna se usmívá, druhá se šklebí)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78241" y="246518"/>
            <a:ext cx="1975299" cy="1316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0070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764704"/>
            <a:ext cx="9144000" cy="3761259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000" b="1" dirty="0" smtClean="0">
                <a:solidFill>
                  <a:schemeClr val="hlink"/>
                </a:solidFill>
                <a:latin typeface="Times New Roman" pitchFamily="18" charset="0"/>
                <a:cs typeface="Times New Roman" pitchFamily="18" charset="0"/>
              </a:rPr>
              <a:t>Divadlo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nový umělecký obor - hrají muži s maskami</a:t>
            </a:r>
          </a:p>
          <a:p>
            <a:pPr eaLnBrk="1" hangingPunct="1"/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Tragedie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(smutná dramata) - řecké báje (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Sofokles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Euripides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eaLnBrk="1" hangingPunct="1"/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Komedie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(veselá dramata)  - současný život, poučení  a vzor pro diváky</a:t>
            </a:r>
          </a:p>
          <a:p>
            <a:pPr eaLnBrk="1" hangingPunct="1"/>
            <a:endParaRPr lang="cs-CZ" sz="2000" dirty="0" smtClean="0"/>
          </a:p>
          <a:p>
            <a:pPr eaLnBrk="1" hangingPunct="1"/>
            <a:endParaRPr lang="cs-CZ" sz="1800" dirty="0" smtClean="0"/>
          </a:p>
          <a:p>
            <a:pPr eaLnBrk="1" hangingPunct="1"/>
            <a:endParaRPr lang="cs-CZ" sz="1800" dirty="0" smtClean="0"/>
          </a:p>
        </p:txBody>
      </p:sp>
      <p:sp>
        <p:nvSpPr>
          <p:cNvPr id="13" name="Rectangle 2"/>
          <p:cNvSpPr>
            <a:spLocks noGrp="1" noChangeArrowheads="1"/>
          </p:cNvSpPr>
          <p:nvPr>
            <p:ph type="title"/>
          </p:nvPr>
        </p:nvSpPr>
        <p:spPr>
          <a:xfrm>
            <a:off x="2196096" y="40470"/>
            <a:ext cx="6264696" cy="724233"/>
          </a:xfrm>
        </p:spPr>
        <p:txBody>
          <a:bodyPr>
            <a:normAutofit/>
          </a:bodyPr>
          <a:lstStyle/>
          <a:p>
            <a:pPr eaLnBrk="1" hangingPunct="1"/>
            <a:r>
              <a:rPr lang="cs-CZ" sz="3600" b="1" dirty="0" smtClean="0">
                <a:latin typeface="Bookman Old Style" pitchFamily="18" charset="0"/>
              </a:rPr>
              <a:t>Řecké umění</a:t>
            </a:r>
          </a:p>
        </p:txBody>
      </p:sp>
      <p:sp>
        <p:nvSpPr>
          <p:cNvPr id="3" name="Obdélník 2"/>
          <p:cNvSpPr/>
          <p:nvPr/>
        </p:nvSpPr>
        <p:spPr>
          <a:xfrm>
            <a:off x="8751625" y="61852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2.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563888" y="5976234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3.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603764" y="6012742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4.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23" name="Picture 2" descr="http://2.bp.blogspot.com/-dRfmDXpQDrA/TgDo-5oVwxI/AAAAAAAAAEg/Ei8LYhLZ93Y/s1600/theatre.gif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10" y="2374514"/>
            <a:ext cx="4124325" cy="3609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0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0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07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07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007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0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0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00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martanci.cz/files/article_img/cz/divy5_b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858912"/>
            <a:ext cx="6470749" cy="4853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0070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85801" y="609663"/>
            <a:ext cx="6711051" cy="868006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000" b="1" dirty="0" smtClean="0">
                <a:solidFill>
                  <a:schemeClr val="hlink"/>
                </a:solidFill>
                <a:latin typeface="Times New Roman" pitchFamily="18" charset="0"/>
                <a:cs typeface="Times New Roman" pitchFamily="18" charset="0"/>
              </a:rPr>
              <a:t>Stavitelství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– základní stavební prvky</a:t>
            </a:r>
          </a:p>
          <a:p>
            <a:pPr eaLnBrk="1" hangingPunct="1"/>
            <a:endParaRPr lang="cs-CZ" sz="2000" dirty="0" smtClean="0"/>
          </a:p>
          <a:p>
            <a:pPr eaLnBrk="1" hangingPunct="1"/>
            <a:endParaRPr lang="cs-CZ" sz="1800" dirty="0" smtClean="0"/>
          </a:p>
          <a:p>
            <a:pPr eaLnBrk="1" hangingPunct="1"/>
            <a:endParaRPr lang="cs-CZ" sz="1800" dirty="0" smtClean="0"/>
          </a:p>
        </p:txBody>
      </p:sp>
      <p:pic>
        <p:nvPicPr>
          <p:cNvPr id="200712" name="Picture 8" descr="parthenon_crosssection_02">
            <a:hlinkClick r:id="rId4"/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6645637" y="0"/>
            <a:ext cx="2194274" cy="3055122"/>
          </a:xfrm>
          <a:noFill/>
        </p:spPr>
      </p:pic>
      <p:sp>
        <p:nvSpPr>
          <p:cNvPr id="200710" name="Rectangle 6"/>
          <p:cNvSpPr>
            <a:spLocks noChangeArrowheads="1"/>
          </p:cNvSpPr>
          <p:nvPr/>
        </p:nvSpPr>
        <p:spPr bwMode="auto">
          <a:xfrm>
            <a:off x="6516216" y="3140968"/>
            <a:ext cx="3024335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i="1" dirty="0"/>
              <a:t>1. </a:t>
            </a:r>
            <a:r>
              <a:rPr lang="cs-CZ" i="1" dirty="0" err="1"/>
              <a:t>Trojúhel.štít</a:t>
            </a:r>
            <a:r>
              <a:rPr lang="cs-CZ" i="1" dirty="0"/>
              <a:t> s reliéfem </a:t>
            </a:r>
          </a:p>
          <a:p>
            <a:r>
              <a:rPr lang="cs-CZ" i="1" dirty="0"/>
              <a:t>2. Římsy </a:t>
            </a:r>
          </a:p>
          <a:p>
            <a:r>
              <a:rPr lang="cs-CZ" i="1" dirty="0"/>
              <a:t>3. Sloupy</a:t>
            </a:r>
          </a:p>
          <a:p>
            <a:r>
              <a:rPr lang="cs-CZ" i="1" dirty="0"/>
              <a:t>4. Zasunutý hlavní vchod</a:t>
            </a:r>
          </a:p>
          <a:p>
            <a:r>
              <a:rPr lang="cs-CZ" i="1" dirty="0"/>
              <a:t>5. Předsunuté schodiště</a:t>
            </a:r>
          </a:p>
        </p:txBody>
      </p:sp>
      <p:sp>
        <p:nvSpPr>
          <p:cNvPr id="200721" name="Line 17"/>
          <p:cNvSpPr>
            <a:spLocks noChangeShapeType="1"/>
          </p:cNvSpPr>
          <p:nvPr/>
        </p:nvSpPr>
        <p:spPr bwMode="auto">
          <a:xfrm flipH="1">
            <a:off x="4572000" y="3356992"/>
            <a:ext cx="2160238" cy="792732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00722" name="Line 18"/>
          <p:cNvSpPr>
            <a:spLocks noChangeShapeType="1"/>
          </p:cNvSpPr>
          <p:nvPr/>
        </p:nvSpPr>
        <p:spPr bwMode="auto">
          <a:xfrm flipH="1">
            <a:off x="4895056" y="3681411"/>
            <a:ext cx="1837182" cy="755651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00724" name="Line 20"/>
          <p:cNvSpPr>
            <a:spLocks noChangeShapeType="1"/>
          </p:cNvSpPr>
          <p:nvPr/>
        </p:nvSpPr>
        <p:spPr bwMode="auto">
          <a:xfrm flipH="1">
            <a:off x="4571999" y="4275130"/>
            <a:ext cx="2058043" cy="95407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00726" name="Line 22"/>
          <p:cNvSpPr>
            <a:spLocks noChangeShapeType="1"/>
          </p:cNvSpPr>
          <p:nvPr/>
        </p:nvSpPr>
        <p:spPr bwMode="auto">
          <a:xfrm flipH="1">
            <a:off x="4895055" y="3881424"/>
            <a:ext cx="1837183" cy="808038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00729" name="Line 25"/>
          <p:cNvSpPr>
            <a:spLocks noChangeShapeType="1"/>
          </p:cNvSpPr>
          <p:nvPr/>
        </p:nvSpPr>
        <p:spPr bwMode="auto">
          <a:xfrm flipH="1">
            <a:off x="5147402" y="4504796"/>
            <a:ext cx="1584837" cy="1156452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pic>
        <p:nvPicPr>
          <p:cNvPr id="35852" name="Picture 35" descr="23">
            <a:hlinkClick r:id="rId6"/>
          </p:cNvPr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08304" y="4751021"/>
            <a:ext cx="1185863" cy="1185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6295861" y="1263849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6.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676456" y="5567551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" action="ppaction://noaction"/>
              </a:rPr>
              <a:t>7</a:t>
            </a:r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470749" y="6140890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5.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99472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0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0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0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7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07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07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07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07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07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07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07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07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07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07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007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07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07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07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07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007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007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007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007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0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007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007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007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007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007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0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007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007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007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6" dur="500"/>
                                        <p:tgtEl>
                                          <p:spTgt spid="358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5" dur="500"/>
                                        <p:tgtEl>
                                          <p:spTgt spid="2007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0721" grpId="0" animBg="1"/>
      <p:bldP spid="200722" grpId="0" animBg="1"/>
      <p:bldP spid="200724" grpId="0" animBg="1"/>
      <p:bldP spid="200726" grpId="0" animBg="1"/>
      <p:bldP spid="200729" grpId="0" animBg="1"/>
      <p:bldP spid="4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5" descr="Průčelí chrámu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0982" y="933061"/>
            <a:ext cx="7345362" cy="5332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0" y="332656"/>
            <a:ext cx="932452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i="1" dirty="0" smtClean="0">
                <a:solidFill>
                  <a:srgbClr val="2602BE"/>
                </a:solidFill>
              </a:rPr>
              <a:t>Dokážeš popsat základní prvky antické architektury ?</a:t>
            </a:r>
            <a:endParaRPr lang="cs-CZ" sz="2800" b="1" i="1" dirty="0">
              <a:solidFill>
                <a:srgbClr val="2602BE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530211" y="6095206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8.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75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1520" y="440197"/>
            <a:ext cx="8719842" cy="521811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antické sloupy</a:t>
            </a:r>
          </a:p>
          <a:p>
            <a:pPr eaLnBrk="1" hangingPunct="1">
              <a:buFontTx/>
              <a:buNone/>
            </a:pPr>
            <a:endParaRPr lang="cs-CZ" sz="2400" u="sng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Tx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Tx/>
              <a:buNone/>
            </a:pP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charakteristické stavby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divadla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stadióny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200" u="sng" dirty="0" smtClean="0">
                <a:latin typeface="Times New Roman" pitchFamily="18" charset="0"/>
                <a:cs typeface="Times New Roman" pitchFamily="18" charset="0"/>
              </a:rPr>
              <a:t>olympijské hry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                                  </a:t>
            </a:r>
            <a:r>
              <a:rPr lang="cs-CZ" sz="2200" i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zjisti v jakých disciplínách se                                                                                          v Řecku na olympiádě soutěžilo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2400" dirty="0" smtClean="0"/>
          </a:p>
        </p:txBody>
      </p:sp>
      <p:pic>
        <p:nvPicPr>
          <p:cNvPr id="202764" name="Picture 12" descr="EPIDAURUS - stadion">
            <a:hlinkClick r:id="rId2"/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188551" y="3140968"/>
            <a:ext cx="4955450" cy="3717032"/>
          </a:xfrm>
          <a:noFill/>
        </p:spPr>
      </p:pic>
      <p:pic>
        <p:nvPicPr>
          <p:cNvPr id="202756" name="Picture 4" descr="dorsky-sloup[1]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4300" y="0"/>
            <a:ext cx="618347" cy="3068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2757" name="Picture 5" descr="ionsky-sloup[1]">
            <a:hlinkClick r:id="rId4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67399" y="0"/>
            <a:ext cx="653009" cy="3068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2759" name="Picture 7" descr="corintsky-sloup[1]">
            <a:hlinkClick r:id="rId4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841038" y="0"/>
            <a:ext cx="684563" cy="30492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2760" name="Text Box 8"/>
          <p:cNvSpPr txBox="1">
            <a:spLocks noChangeArrowheads="1"/>
          </p:cNvSpPr>
          <p:nvPr/>
        </p:nvSpPr>
        <p:spPr bwMode="auto">
          <a:xfrm>
            <a:off x="2627313" y="1052513"/>
            <a:ext cx="93186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/>
              <a:t>dórský</a:t>
            </a:r>
          </a:p>
        </p:txBody>
      </p:sp>
      <p:sp>
        <p:nvSpPr>
          <p:cNvPr id="202761" name="Text Box 9"/>
          <p:cNvSpPr txBox="1">
            <a:spLocks noChangeArrowheads="1"/>
          </p:cNvSpPr>
          <p:nvPr/>
        </p:nvSpPr>
        <p:spPr bwMode="auto">
          <a:xfrm>
            <a:off x="4787900" y="1052513"/>
            <a:ext cx="9048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/>
              <a:t>ionský</a:t>
            </a:r>
          </a:p>
        </p:txBody>
      </p:sp>
      <p:sp>
        <p:nvSpPr>
          <p:cNvPr id="202762" name="Text Box 10"/>
          <p:cNvSpPr txBox="1">
            <a:spLocks noChangeArrowheads="1"/>
          </p:cNvSpPr>
          <p:nvPr/>
        </p:nvSpPr>
        <p:spPr bwMode="auto">
          <a:xfrm>
            <a:off x="6659563" y="1052513"/>
            <a:ext cx="118586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/>
              <a:t>korintský</a:t>
            </a:r>
          </a:p>
        </p:txBody>
      </p:sp>
      <p:sp>
        <p:nvSpPr>
          <p:cNvPr id="202784" name="Line 32"/>
          <p:cNvSpPr>
            <a:spLocks noChangeShapeType="1"/>
          </p:cNvSpPr>
          <p:nvPr/>
        </p:nvSpPr>
        <p:spPr bwMode="auto">
          <a:xfrm flipV="1">
            <a:off x="5508625" y="836613"/>
            <a:ext cx="360363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02785" name="Line 33"/>
          <p:cNvSpPr>
            <a:spLocks noChangeShapeType="1"/>
          </p:cNvSpPr>
          <p:nvPr/>
        </p:nvSpPr>
        <p:spPr bwMode="auto">
          <a:xfrm flipV="1">
            <a:off x="7524750" y="765175"/>
            <a:ext cx="43180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02786" name="Line 34"/>
          <p:cNvSpPr>
            <a:spLocks noChangeShapeType="1"/>
          </p:cNvSpPr>
          <p:nvPr/>
        </p:nvSpPr>
        <p:spPr bwMode="auto">
          <a:xfrm flipV="1">
            <a:off x="3492500" y="836613"/>
            <a:ext cx="431800" cy="144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pic>
        <p:nvPicPr>
          <p:cNvPr id="202790" name="Picture 38" descr="Sloup1[1]">
            <a:hlinkClick r:id="rId8"/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9" cstate="print"/>
          <a:srcRect/>
          <a:stretch>
            <a:fillRect/>
          </a:stretch>
        </p:blipFill>
        <p:spPr>
          <a:xfrm>
            <a:off x="1276281" y="4581128"/>
            <a:ext cx="1530350" cy="1214437"/>
          </a:xfrm>
          <a:noFill/>
        </p:spPr>
      </p:pic>
      <p:sp>
        <p:nvSpPr>
          <p:cNvPr id="2" name="Obdélník 1"/>
          <p:cNvSpPr/>
          <p:nvPr/>
        </p:nvSpPr>
        <p:spPr>
          <a:xfrm>
            <a:off x="2627313" y="5445224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9.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628614" y="2535854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10.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708400" y="6309320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11.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2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2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02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27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27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027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027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027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027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027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027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2027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27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27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027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27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27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027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027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27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027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27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27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027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27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027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027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027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27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027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02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02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02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02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2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02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027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027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027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027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027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027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2760" grpId="0"/>
      <p:bldP spid="202761" grpId="0"/>
      <p:bldP spid="202762" grpId="0"/>
      <p:bldP spid="202784" grpId="0" animBg="1"/>
      <p:bldP spid="202785" grpId="0" animBg="1"/>
      <p:bldP spid="202786" grpId="0" animBg="1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9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9388" y="0"/>
            <a:ext cx="868680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400" b="1" u="sng" dirty="0" smtClean="0">
                <a:solidFill>
                  <a:schemeClr val="hlink"/>
                </a:solidFill>
                <a:latin typeface="Times New Roman" pitchFamily="18" charset="0"/>
                <a:cs typeface="Times New Roman" pitchFamily="18" charset="0"/>
              </a:rPr>
              <a:t>Sochařství</a:t>
            </a:r>
          </a:p>
          <a:p>
            <a:pPr eaLnBrk="1" hangingPunct="1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sochy stojí na volném prostranství</a:t>
            </a:r>
          </a:p>
          <a:p>
            <a:pPr eaLnBrk="1" hangingPunct="1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Diskobolos (sochař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Myrón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eaLnBrk="1" hangingPunct="1"/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Tx/>
              <a:buNone/>
            </a:pPr>
            <a:r>
              <a:rPr lang="cs-CZ" sz="2400" b="1" u="sng" dirty="0" smtClean="0">
                <a:solidFill>
                  <a:schemeClr val="hlink"/>
                </a:solidFill>
                <a:latin typeface="Times New Roman" pitchFamily="18" charset="0"/>
                <a:cs typeface="Times New Roman" pitchFamily="18" charset="0"/>
              </a:rPr>
              <a:t>Malířství</a:t>
            </a:r>
          </a:p>
          <a:p>
            <a:pPr eaLnBrk="1" hangingPunct="1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dochované na keramických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vázách                                                                                      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= amfory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černočervené, kresby mají                                         často výpravný obsah)</a:t>
            </a:r>
          </a:p>
        </p:txBody>
      </p:sp>
      <p:pic>
        <p:nvPicPr>
          <p:cNvPr id="209929" name="Picture 9" descr="vase_right[1]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4213" y="4005263"/>
            <a:ext cx="1379537" cy="187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9930" name="Picture 10" descr="Achilles binds the wound of Patroclus, on a late archaic Kylix by the Sosias painter.">
            <a:hlinkClick r:id="rId4"/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2343566" y="3429000"/>
            <a:ext cx="2519363" cy="2509837"/>
          </a:xfrm>
          <a:noFill/>
        </p:spPr>
      </p:pic>
      <p:sp>
        <p:nvSpPr>
          <p:cNvPr id="209936" name="AutoShape 16"/>
          <p:cNvSpPr>
            <a:spLocks noChangeArrowheads="1"/>
          </p:cNvSpPr>
          <p:nvPr/>
        </p:nvSpPr>
        <p:spPr bwMode="auto">
          <a:xfrm>
            <a:off x="250825" y="4407712"/>
            <a:ext cx="431800" cy="1655762"/>
          </a:xfrm>
          <a:prstGeom prst="downArrow">
            <a:avLst>
              <a:gd name="adj1" fmla="val 50000"/>
              <a:gd name="adj2" fmla="val 9586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9937" name="Text Box 17"/>
          <p:cNvSpPr txBox="1">
            <a:spLocks noChangeArrowheads="1"/>
          </p:cNvSpPr>
          <p:nvPr/>
        </p:nvSpPr>
        <p:spPr bwMode="auto">
          <a:xfrm>
            <a:off x="319313" y="6092825"/>
            <a:ext cx="8824687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ANTICKÉ UMĚNÍ VZOR DOKONALOSTI PRO POZDĚJŠÍ VĚKY!</a:t>
            </a:r>
          </a:p>
        </p:txBody>
      </p:sp>
      <p:pic>
        <p:nvPicPr>
          <p:cNvPr id="9" name="Picture 16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88710" y="152956"/>
            <a:ext cx="2759110" cy="4500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9928" name="Picture 8" descr="vase_left[1]">
            <a:hlinkClick r:id="rId2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148263" y="4023454"/>
            <a:ext cx="1379537" cy="187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bdélník 10"/>
          <p:cNvSpPr/>
          <p:nvPr/>
        </p:nvSpPr>
        <p:spPr>
          <a:xfrm>
            <a:off x="8388424" y="4036497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12.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089912" y="5692259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13.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032772" y="3429000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14.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9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99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99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099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9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99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99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99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9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99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99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099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9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99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99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099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9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99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99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099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9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099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9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2099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9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2099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9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2099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2099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2099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9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66" dur="80"/>
                                        <p:tgtEl>
                                          <p:spTgt spid="2099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7" dur="80"/>
                                        <p:tgtEl>
                                          <p:spTgt spid="2099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80"/>
                                        <p:tgtEl>
                                          <p:spTgt spid="2099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9936" grpId="0" animBg="1"/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5" descr=" 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7611" y="1124744"/>
            <a:ext cx="7848600" cy="4500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611188" y="404664"/>
            <a:ext cx="24650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rgbClr val="2602BE"/>
                </a:solidFill>
              </a:rPr>
              <a:t>Poznáš, co vidíš?</a:t>
            </a:r>
            <a:endParaRPr lang="cs-CZ" sz="2800" b="1" i="1" dirty="0">
              <a:solidFill>
                <a:srgbClr val="2602BE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388424" y="5805264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15.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914400" y="0"/>
            <a:ext cx="7772400" cy="764704"/>
          </a:xfrm>
        </p:spPr>
        <p:txBody>
          <a:bodyPr>
            <a:normAutofit/>
          </a:bodyPr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>
          <a:xfrm>
            <a:off x="179512" y="764704"/>
            <a:ext cx="8784976" cy="5976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100" dirty="0">
                <a:latin typeface="Times New Roman" pitchFamily="18" charset="0"/>
                <a:cs typeface="Times New Roman" pitchFamily="18" charset="0"/>
              </a:rPr>
              <a:t>TEXT - Tato prezentace slouží jako osnova k výkladu vyučujícího a  podklad pro zápis žáků. </a:t>
            </a:r>
          </a:p>
          <a:p>
            <a:pPr marL="0" indent="0">
              <a:buNone/>
            </a:pPr>
            <a:r>
              <a:rPr lang="cs-CZ" sz="1100" dirty="0">
                <a:latin typeface="Times New Roman" pitchFamily="18" charset="0"/>
                <a:cs typeface="Times New Roman" pitchFamily="18" charset="0"/>
              </a:rPr>
              <a:t>Není-li uvedeno jinak, je materiál dílem autorky podle učebních osnov odpovídajících ŠVP vyučovaných podle učebnic:</a:t>
            </a:r>
          </a:p>
          <a:p>
            <a:pPr marL="0" indent="0">
              <a:buNone/>
            </a:pPr>
            <a:r>
              <a:rPr lang="cs-CZ" sz="1100" dirty="0">
                <a:latin typeface="Times New Roman" pitchFamily="18" charset="0"/>
                <a:cs typeface="Times New Roman" pitchFamily="18" charset="0"/>
              </a:rPr>
              <a:t>UČEBNICE</a:t>
            </a:r>
          </a:p>
          <a:p>
            <a:r>
              <a:rPr lang="cs-CZ" sz="1100" dirty="0">
                <a:latin typeface="Times New Roman" pitchFamily="18" charset="0"/>
                <a:cs typeface="Times New Roman" pitchFamily="18" charset="0"/>
              </a:rPr>
              <a:t>Fraus – Dějepis pro 6.ročník</a:t>
            </a:r>
          </a:p>
          <a:p>
            <a:r>
              <a:rPr lang="cs-CZ" sz="1100" dirty="0" err="1">
                <a:latin typeface="Times New Roman" pitchFamily="18" charset="0"/>
                <a:cs typeface="Times New Roman" pitchFamily="18" charset="0"/>
              </a:rPr>
              <a:t>V.Michovský</a:t>
            </a:r>
            <a:r>
              <a:rPr lang="cs-CZ" sz="1100" dirty="0">
                <a:latin typeface="Times New Roman" pitchFamily="18" charset="0"/>
                <a:cs typeface="Times New Roman" pitchFamily="18" charset="0"/>
              </a:rPr>
              <a:t> „Pravěk a starověk pro ZŠ“, SPN 1. a 2. díl</a:t>
            </a:r>
          </a:p>
          <a:p>
            <a:r>
              <a:rPr lang="cs-CZ" sz="1100" dirty="0" err="1">
                <a:latin typeface="Times New Roman" pitchFamily="18" charset="0"/>
                <a:cs typeface="Times New Roman" pitchFamily="18" charset="0"/>
              </a:rPr>
              <a:t>J.Rulf</a:t>
            </a:r>
            <a:r>
              <a:rPr lang="cs-CZ" sz="11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100" dirty="0" err="1">
                <a:latin typeface="Times New Roman" pitchFamily="18" charset="0"/>
                <a:cs typeface="Times New Roman" pitchFamily="18" charset="0"/>
              </a:rPr>
              <a:t>V.Válková</a:t>
            </a:r>
            <a:r>
              <a:rPr lang="cs-CZ" sz="1100" dirty="0">
                <a:latin typeface="Times New Roman" pitchFamily="18" charset="0"/>
                <a:cs typeface="Times New Roman" pitchFamily="18" charset="0"/>
              </a:rPr>
              <a:t>  „Pravěk a starověk pro 6.ročník ZŠ“, SPN</a:t>
            </a:r>
          </a:p>
          <a:p>
            <a:pPr marL="0" lvl="0" indent="0">
              <a:buNone/>
            </a:pPr>
            <a:r>
              <a:rPr lang="cs-CZ" sz="1100" dirty="0">
                <a:latin typeface="Times New Roman" pitchFamily="18" charset="0"/>
                <a:cs typeface="Times New Roman" pitchFamily="18" charset="0"/>
              </a:rPr>
              <a:t>INTERNET – </a:t>
            </a:r>
            <a:r>
              <a:rPr lang="cs-CZ" sz="1100" dirty="0" err="1">
                <a:latin typeface="Times New Roman" pitchFamily="18" charset="0"/>
                <a:cs typeface="Times New Roman" pitchFamily="18" charset="0"/>
              </a:rPr>
              <a:t>Youtube</a:t>
            </a:r>
            <a:r>
              <a:rPr lang="cs-CZ" sz="1100" dirty="0">
                <a:latin typeface="Times New Roman" pitchFamily="18" charset="0"/>
                <a:cs typeface="Times New Roman" pitchFamily="18" charset="0"/>
              </a:rPr>
              <a:t> - viz odkazy v prezentaci</a:t>
            </a:r>
          </a:p>
          <a:p>
            <a:pPr marL="0" lvl="0" indent="0">
              <a:buNone/>
            </a:pPr>
            <a:r>
              <a:rPr lang="cs-CZ" sz="1100" dirty="0">
                <a:latin typeface="Times New Roman" pitchFamily="18" charset="0"/>
                <a:cs typeface="Times New Roman" pitchFamily="18" charset="0"/>
              </a:rPr>
              <a:t>OBRÁZKY</a:t>
            </a:r>
          </a:p>
          <a:p>
            <a:pPr marL="514350" indent="-514350">
              <a:buAutoNum type="arabicPeriod"/>
            </a:pPr>
            <a:r>
              <a:rPr lang="cs-CZ" sz="11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  <a:hlinkClick r:id="rId2"/>
              </a:rPr>
              <a:t>atenaspalace.com/paquetes.htm</a:t>
            </a: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1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  <a:hlinkClick r:id="rId3"/>
              </a:rPr>
              <a:t>ec.europa.eu/ceskarepublika/press/press_releases/10_466_cs.htm</a:t>
            </a: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100" dirty="0">
                <a:latin typeface="Times New Roman" pitchFamily="18" charset="0"/>
                <a:cs typeface="Times New Roman" pitchFamily="18" charset="0"/>
                <a:hlinkClick r:id="rId4"/>
              </a:rPr>
              <a:t>http://2.bp.blogspot.com/-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  <a:hlinkClick r:id="rId4"/>
              </a:rPr>
              <a:t>dRfmDXpQDrA/TgDo-5oVwxI/AAAAAAAAAEg/Ei8LYhLZ93Y/s1600/theatre.gif</a:t>
            </a: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100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  <a:hlinkClick r:id="rId5"/>
              </a:rPr>
              <a:t>www.letecky.net/images/epidauros.jpg</a:t>
            </a: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Wingdings 2"/>
              <a:buAutoNum type="arabicPeriod"/>
            </a:pPr>
            <a:r>
              <a:rPr lang="cs-CZ" sz="11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</a:t>
            </a:r>
            <a:r>
              <a:rPr lang="cs-CZ" sz="1100" dirty="0">
                <a:latin typeface="Times New Roman" pitchFamily="18" charset="0"/>
                <a:cs typeface="Times New Roman" pitchFamily="18" charset="0"/>
                <a:hlinkClick r:id="rId6"/>
              </a:rPr>
              <a:t>://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  <a:hlinkClick r:id="rId6"/>
              </a:rPr>
              <a:t>www.martanci.cz/article.asp?aid=chram-bohyne-artemis-v-efezu</a:t>
            </a: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100" dirty="0">
                <a:latin typeface="Times New Roman" pitchFamily="18" charset="0"/>
                <a:cs typeface="Times New Roman" pitchFamily="18" charset="0"/>
                <a:hlinkClick r:id="rId7"/>
              </a:rPr>
              <a:t>http://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  <a:hlinkClick r:id="rId7"/>
              </a:rPr>
              <a:t>www.uncp.edu/home/rwb/lecture_med_civ.htm</a:t>
            </a: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Wingdings 2"/>
              <a:buAutoNum type="arabicPeriod"/>
            </a:pPr>
            <a:r>
              <a:rPr lang="cs-CZ" sz="1100" dirty="0">
                <a:latin typeface="Times New Roman" pitchFamily="18" charset="0"/>
                <a:cs typeface="Times New Roman" pitchFamily="18" charset="0"/>
                <a:hlinkClick r:id="rId8"/>
              </a:rPr>
              <a:t>http://www.mce.k12tn.net/ancient_rome/time_line.htm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100" dirty="0" smtClean="0">
                <a:latin typeface="Times New Roman" pitchFamily="18" charset="0"/>
                <a:cs typeface="Times New Roman" pitchFamily="18" charset="0"/>
                <a:hlinkClick r:id="rId9"/>
              </a:rPr>
              <a:t>http</a:t>
            </a:r>
            <a:r>
              <a:rPr lang="cs-CZ" sz="1100" dirty="0">
                <a:latin typeface="Times New Roman" pitchFamily="18" charset="0"/>
                <a:cs typeface="Times New Roman" pitchFamily="18" charset="0"/>
                <a:hlinkClick r:id="rId9"/>
              </a:rPr>
              <a:t>://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  <a:hlinkClick r:id="rId9"/>
              </a:rPr>
              <a:t>greekarch.ic.cz/images/chram.jpg</a:t>
            </a: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100" dirty="0">
                <a:latin typeface="Times New Roman" pitchFamily="18" charset="0"/>
                <a:cs typeface="Times New Roman" pitchFamily="18" charset="0"/>
                <a:hlinkClick r:id="rId10"/>
              </a:rPr>
              <a:t>http://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  <a:hlinkClick r:id="rId10"/>
              </a:rPr>
              <a:t>architectipedia.wikia.com/wiki/File:Ionic-Capital.jpg</a:t>
            </a: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100" dirty="0">
                <a:latin typeface="Times New Roman" pitchFamily="18" charset="0"/>
                <a:cs typeface="Times New Roman" pitchFamily="18" charset="0"/>
                <a:hlinkClick r:id="rId11"/>
              </a:rPr>
              <a:t>http://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  <a:hlinkClick r:id="rId11"/>
              </a:rPr>
              <a:t>www.gymji.cz/storage/projekty/esf/antika/weby/architektura_recko2/index.html</a:t>
            </a: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100" dirty="0">
                <a:latin typeface="Times New Roman" pitchFamily="18" charset="0"/>
                <a:cs typeface="Times New Roman" pitchFamily="18" charset="0"/>
                <a:hlinkClick r:id="rId12"/>
              </a:rPr>
              <a:t>http://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  <a:hlinkClick r:id="rId12"/>
              </a:rPr>
              <a:t>www.aneris.cz/recko_14.html</a:t>
            </a: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100" dirty="0">
                <a:latin typeface="Times New Roman" pitchFamily="18" charset="0"/>
                <a:cs typeface="Times New Roman" pitchFamily="18" charset="0"/>
                <a:hlinkClick r:id="rId13"/>
              </a:rPr>
              <a:t>http://2.bp.blogspot.com/_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  <a:hlinkClick r:id="rId13"/>
              </a:rPr>
              <a:t>UA7CK7uuqQA/SwK7Y9ny9oI/AAAAAAAAAAs/nZ5Vegw847E/s1600/Diskobolos1.jpg</a:t>
            </a: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100" dirty="0">
                <a:latin typeface="Times New Roman" pitchFamily="18" charset="0"/>
                <a:cs typeface="Times New Roman" pitchFamily="18" charset="0"/>
                <a:hlinkClick r:id="rId14"/>
              </a:rPr>
              <a:t>http://www.stv.cz/lt05_2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  <a:hlinkClick r:id="rId14"/>
              </a:rPr>
              <a:t>/</a:t>
            </a: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15"/>
              </a:rPr>
              <a:t>http://ancienthistory.about.com/od/religionmyth/ig/Greek-Mythology/The-Greek-Hero-Achilles.-_R_.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5"/>
              </a:rPr>
              <a:t>htm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16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6"/>
              </a:rPr>
              <a:t>www.malinovysvet.cz/palous.htm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499</TotalTime>
  <Words>331</Words>
  <Application>Microsoft Office PowerPoint</Application>
  <PresentationFormat>Předvádění na obrazovce (4:3)</PresentationFormat>
  <Paragraphs>91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Jmění</vt:lpstr>
      <vt:lpstr>Základní škola a mateřská škola Staré Město   Interaktivní škola pro žáka 21.století</vt:lpstr>
      <vt:lpstr>STAROVĚKÉ  ŘECKO</vt:lpstr>
      <vt:lpstr>Řecké umění</vt:lpstr>
      <vt:lpstr>Snímek 4</vt:lpstr>
      <vt:lpstr>Snímek 5</vt:lpstr>
      <vt:lpstr>Snímek 6</vt:lpstr>
      <vt:lpstr>Snímek 7</vt:lpstr>
      <vt:lpstr>Snímek 8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U1</cp:lastModifiedBy>
  <cp:revision>31</cp:revision>
  <dcterms:created xsi:type="dcterms:W3CDTF">2010-07-04T09:26:34Z</dcterms:created>
  <dcterms:modified xsi:type="dcterms:W3CDTF">2013-01-04T14:18:56Z</dcterms:modified>
</cp:coreProperties>
</file>