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7" r:id="rId4"/>
    <p:sldId id="260" r:id="rId5"/>
    <p:sldId id="259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1" autoAdjust="0"/>
    <p:restoredTop sz="94660"/>
  </p:normalViewPr>
  <p:slideViewPr>
    <p:cSldViewPr>
      <p:cViewPr varScale="1">
        <p:scale>
          <a:sx n="69" d="100"/>
          <a:sy n="69" d="100"/>
        </p:scale>
        <p:origin x="-75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CC1CD-3ED1-4212-8C82-3F3B062D36E1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7973A-CA4F-40DA-B3DD-9D2D3BB7F7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0594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CC1CD-3ED1-4212-8C82-3F3B062D36E1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7973A-CA4F-40DA-B3DD-9D2D3BB7F7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0669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CC1CD-3ED1-4212-8C82-3F3B062D36E1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7973A-CA4F-40DA-B3DD-9D2D3BB7F7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6811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CC1CD-3ED1-4212-8C82-3F3B062D36E1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7973A-CA4F-40DA-B3DD-9D2D3BB7F7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7269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CC1CD-3ED1-4212-8C82-3F3B062D36E1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7973A-CA4F-40DA-B3DD-9D2D3BB7F7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3434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CC1CD-3ED1-4212-8C82-3F3B062D36E1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7973A-CA4F-40DA-B3DD-9D2D3BB7F7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1093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CC1CD-3ED1-4212-8C82-3F3B062D36E1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7973A-CA4F-40DA-B3DD-9D2D3BB7F7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9221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CC1CD-3ED1-4212-8C82-3F3B062D36E1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7973A-CA4F-40DA-B3DD-9D2D3BB7F7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1708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CC1CD-3ED1-4212-8C82-3F3B062D36E1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7973A-CA4F-40DA-B3DD-9D2D3BB7F7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5902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CC1CD-3ED1-4212-8C82-3F3B062D36E1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7973A-CA4F-40DA-B3DD-9D2D3BB7F7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4635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CC1CD-3ED1-4212-8C82-3F3B062D36E1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7973A-CA4F-40DA-B3DD-9D2D3BB7F7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699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44000">
              <a:srgbClr val="85C2FF"/>
            </a:gs>
            <a:gs pos="68000">
              <a:srgbClr val="C4D6EB"/>
            </a:gs>
            <a:gs pos="93000">
              <a:srgbClr val="FFEBFA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FCC1CD-3ED1-4212-8C82-3F3B062D36E1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57973A-CA4F-40DA-B3DD-9D2D3BB7F72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696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1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1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17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1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19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19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2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2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23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2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92696"/>
            <a:ext cx="7669748" cy="1832386"/>
          </a:xfrm>
          <a:prstGeom prst="rect">
            <a:avLst/>
          </a:prstGeom>
          <a:noFill/>
          <a:ln>
            <a:noFill/>
          </a:ln>
          <a:effectLst/>
        </p:spPr>
      </p:pic>
      <p:grpSp>
        <p:nvGrpSpPr>
          <p:cNvPr id="5" name="Skupina 4"/>
          <p:cNvGrpSpPr>
            <a:grpSpLocks/>
          </p:cNvGrpSpPr>
          <p:nvPr/>
        </p:nvGrpSpPr>
        <p:grpSpPr bwMode="auto">
          <a:xfrm>
            <a:off x="1023937" y="2841485"/>
            <a:ext cx="7401387" cy="3464875"/>
            <a:chOff x="0" y="0"/>
            <a:chExt cx="6410325" cy="1981200"/>
          </a:xfrm>
        </p:grpSpPr>
        <p:sp>
          <p:nvSpPr>
            <p:cNvPr id="6" name="Obdélník 5"/>
            <p:cNvSpPr>
              <a:spLocks noChangeArrowheads="1"/>
            </p:cNvSpPr>
            <p:nvPr/>
          </p:nvSpPr>
          <p:spPr bwMode="auto">
            <a:xfrm>
              <a:off x="0" y="0"/>
              <a:ext cx="6410325" cy="1981200"/>
            </a:xfrm>
            <a:prstGeom prst="rect">
              <a:avLst/>
            </a:prstGeom>
            <a:gradFill rotWithShape="1">
              <a:gsLst>
                <a:gs pos="0">
                  <a:srgbClr val="B9CDE5"/>
                </a:gs>
                <a:gs pos="6500">
                  <a:srgbClr val="5D8AF2"/>
                </a:gs>
                <a:gs pos="13000">
                  <a:srgbClr val="0047FF"/>
                </a:gs>
                <a:gs pos="20004">
                  <a:srgbClr val="D7E5F5"/>
                </a:gs>
                <a:gs pos="28000">
                  <a:srgbClr val="558ED5"/>
                </a:gs>
                <a:gs pos="42999">
                  <a:srgbClr val="8EB4E3"/>
                </a:gs>
                <a:gs pos="58000">
                  <a:srgbClr val="C6D9F1"/>
                </a:gs>
                <a:gs pos="72000">
                  <a:srgbClr val="0047FF"/>
                </a:gs>
                <a:gs pos="87000">
                  <a:srgbClr val="8EB4E3"/>
                </a:gs>
                <a:gs pos="100000">
                  <a:srgbClr val="0047FF"/>
                </a:gs>
              </a:gsLst>
              <a:lin ang="18900000" scaled="1"/>
            </a:gradFill>
            <a:ln w="25400" algn="ctr">
              <a:solidFill>
                <a:srgbClr val="FFFFFF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ctr" anchorCtr="0" upright="1">
              <a:noAutofit/>
            </a:bodyPr>
            <a:lstStyle/>
            <a:p>
              <a:endParaRPr lang="cs-CZ"/>
            </a:p>
          </p:txBody>
        </p:sp>
        <p:grpSp>
          <p:nvGrpSpPr>
            <p:cNvPr id="7" name="Skupina 6"/>
            <p:cNvGrpSpPr>
              <a:grpSpLocks/>
            </p:cNvGrpSpPr>
            <p:nvPr/>
          </p:nvGrpSpPr>
          <p:grpSpPr bwMode="auto">
            <a:xfrm>
              <a:off x="285750" y="200025"/>
              <a:ext cx="5925185" cy="1619250"/>
              <a:chOff x="0" y="0"/>
              <a:chExt cx="5925600" cy="1619400"/>
            </a:xfrm>
          </p:grpSpPr>
          <p:sp>
            <p:nvSpPr>
              <p:cNvPr id="8" name="Obdélník 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924550" cy="323850"/>
              </a:xfrm>
              <a:prstGeom prst="rect">
                <a:avLst/>
              </a:prstGeom>
              <a:solidFill>
                <a:srgbClr val="FFFFFF"/>
              </a:solidFill>
              <a:ln w="25400" algn="ctr">
                <a:solidFill>
                  <a:srgbClr val="558ED5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ctr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cs-CZ" sz="1400">
                    <a:solidFill>
                      <a:srgbClr val="000000"/>
                    </a:solidFill>
                    <a:effectLst/>
                    <a:latin typeface="Times New Roman"/>
                    <a:ea typeface="Times New Roman"/>
                  </a:rPr>
                  <a:t>NÁZEV  ŠKOLY:  ZŠ J. E. Purkyně a ZUŠ Libochovice</a:t>
                </a:r>
                <a:endParaRPr lang="cs-CZ" sz="1000">
                  <a:effectLst/>
                  <a:latin typeface="Times New Roman"/>
                  <a:ea typeface="Times New Roman"/>
                </a:endParaRPr>
              </a:p>
            </p:txBody>
          </p:sp>
          <p:sp>
            <p:nvSpPr>
              <p:cNvPr id="9" name="Obdélník 8"/>
              <p:cNvSpPr>
                <a:spLocks noChangeArrowheads="1"/>
              </p:cNvSpPr>
              <p:nvPr/>
            </p:nvSpPr>
            <p:spPr bwMode="auto">
              <a:xfrm>
                <a:off x="0" y="323850"/>
                <a:ext cx="5924550" cy="323850"/>
              </a:xfrm>
              <a:prstGeom prst="rect">
                <a:avLst/>
              </a:prstGeom>
              <a:solidFill>
                <a:srgbClr val="FFFFFF"/>
              </a:solidFill>
              <a:ln w="25400" algn="ctr">
                <a:solidFill>
                  <a:srgbClr val="558ED5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ctr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cs-CZ" sz="1400" dirty="0">
                    <a:solidFill>
                      <a:srgbClr val="000000"/>
                    </a:solidFill>
                    <a:effectLst/>
                    <a:latin typeface="Times New Roman"/>
                    <a:ea typeface="Times New Roman"/>
                  </a:rPr>
                  <a:t>AUTOR:  Mgr. Eva </a:t>
                </a:r>
                <a:r>
                  <a:rPr lang="cs-CZ" sz="1400" dirty="0" err="1" smtClean="0">
                    <a:solidFill>
                      <a:srgbClr val="000000"/>
                    </a:solidFill>
                    <a:effectLst/>
                    <a:latin typeface="Times New Roman"/>
                    <a:ea typeface="Times New Roman"/>
                  </a:rPr>
                  <a:t>Štorová</a:t>
                </a:r>
                <a:endParaRPr lang="cs-CZ" sz="1000" dirty="0">
                  <a:effectLst/>
                  <a:latin typeface="Times New Roman"/>
                  <a:ea typeface="Times New Roman"/>
                </a:endParaRPr>
              </a:p>
            </p:txBody>
          </p:sp>
          <p:sp>
            <p:nvSpPr>
              <p:cNvPr id="10" name="Obdélník 9"/>
              <p:cNvSpPr>
                <a:spLocks noChangeArrowheads="1"/>
              </p:cNvSpPr>
              <p:nvPr/>
            </p:nvSpPr>
            <p:spPr bwMode="auto">
              <a:xfrm>
                <a:off x="0" y="647700"/>
                <a:ext cx="5925600" cy="324000"/>
              </a:xfrm>
              <a:prstGeom prst="rect">
                <a:avLst/>
              </a:prstGeom>
              <a:solidFill>
                <a:srgbClr val="FFFFFF"/>
              </a:solidFill>
              <a:ln w="25400" algn="ctr">
                <a:solidFill>
                  <a:srgbClr val="558ED5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ctr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endParaRPr lang="cs-CZ" sz="1400" dirty="0" smtClean="0">
                  <a:solidFill>
                    <a:srgbClr val="000000"/>
                  </a:solidFill>
                  <a:effectLst/>
                  <a:latin typeface="Times New Roman"/>
                  <a:ea typeface="Times New Roman"/>
                </a:endParaRPr>
              </a:p>
              <a:p>
                <a:pPr>
                  <a:spcAft>
                    <a:spcPts val="0"/>
                  </a:spcAft>
                </a:pPr>
                <a:r>
                  <a:rPr lang="cs-CZ" sz="1400" dirty="0" smtClean="0">
                    <a:solidFill>
                      <a:srgbClr val="000000"/>
                    </a:solidFill>
                    <a:effectLst/>
                    <a:latin typeface="Times New Roman"/>
                    <a:ea typeface="Times New Roman"/>
                  </a:rPr>
                  <a:t>NÁZEV</a:t>
                </a:r>
                <a:r>
                  <a:rPr lang="cs-CZ" sz="1400" dirty="0">
                    <a:solidFill>
                      <a:srgbClr val="000000"/>
                    </a:solidFill>
                    <a:effectLst/>
                    <a:latin typeface="Times New Roman"/>
                    <a:ea typeface="Times New Roman"/>
                  </a:rPr>
                  <a:t>:  </a:t>
                </a:r>
                <a:r>
                  <a:rPr lang="cs-CZ" sz="1400" dirty="0" smtClean="0">
                    <a:solidFill>
                      <a:srgbClr val="000000"/>
                    </a:solidFill>
                    <a:effectLst/>
                    <a:latin typeface="Times New Roman"/>
                    <a:ea typeface="Times New Roman"/>
                  </a:rPr>
                  <a:t>VY_32_INOVACE_15_PRV-Materiály a smysly</a:t>
                </a:r>
                <a:endParaRPr lang="cs-CZ" sz="1000" dirty="0">
                  <a:effectLst/>
                  <a:latin typeface="Times New Roman"/>
                  <a:ea typeface="Times New Roman"/>
                </a:endParaRPr>
              </a:p>
              <a:p>
                <a:pPr>
                  <a:spcAft>
                    <a:spcPts val="0"/>
                  </a:spcAft>
                </a:pPr>
                <a:r>
                  <a:rPr lang="cs-CZ" sz="1400" dirty="0">
                    <a:solidFill>
                      <a:srgbClr val="000000"/>
                    </a:solidFill>
                    <a:effectLst/>
                    <a:latin typeface="Times New Roman"/>
                    <a:ea typeface="Times New Roman"/>
                  </a:rPr>
                  <a:t> </a:t>
                </a:r>
                <a:endParaRPr lang="cs-CZ" sz="1000" dirty="0">
                  <a:effectLst/>
                  <a:latin typeface="Times New Roman"/>
                  <a:ea typeface="Times New Roman"/>
                </a:endParaRPr>
              </a:p>
            </p:txBody>
          </p:sp>
          <p:sp>
            <p:nvSpPr>
              <p:cNvPr id="11" name="Obdélník 10"/>
              <p:cNvSpPr>
                <a:spLocks noChangeArrowheads="1"/>
              </p:cNvSpPr>
              <p:nvPr/>
            </p:nvSpPr>
            <p:spPr bwMode="auto">
              <a:xfrm>
                <a:off x="0" y="971550"/>
                <a:ext cx="5925600" cy="324000"/>
              </a:xfrm>
              <a:prstGeom prst="rect">
                <a:avLst/>
              </a:prstGeom>
              <a:solidFill>
                <a:srgbClr val="FFFFFF"/>
              </a:solidFill>
              <a:ln w="25400" algn="ctr">
                <a:solidFill>
                  <a:srgbClr val="558ED5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ctr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cs-CZ" sz="1400" dirty="0">
                    <a:solidFill>
                      <a:srgbClr val="000000"/>
                    </a:solidFill>
                    <a:effectLst/>
                    <a:latin typeface="Times New Roman"/>
                    <a:ea typeface="Times New Roman"/>
                  </a:rPr>
                  <a:t>TÉMA:  </a:t>
                </a:r>
                <a:r>
                  <a:rPr lang="cs-CZ" sz="1400" dirty="0" smtClean="0">
                    <a:solidFill>
                      <a:srgbClr val="000000"/>
                    </a:solidFill>
                    <a:latin typeface="Times New Roman"/>
                    <a:ea typeface="Times New Roman"/>
                  </a:rPr>
                  <a:t>Materiály a smysly</a:t>
                </a:r>
                <a:endParaRPr lang="cs-CZ" sz="1000" dirty="0">
                  <a:effectLst/>
                  <a:latin typeface="Times New Roman"/>
                  <a:ea typeface="Times New Roman"/>
                </a:endParaRPr>
              </a:p>
            </p:txBody>
          </p:sp>
          <p:sp>
            <p:nvSpPr>
              <p:cNvPr id="12" name="Obdélník 11"/>
              <p:cNvSpPr>
                <a:spLocks noChangeArrowheads="1"/>
              </p:cNvSpPr>
              <p:nvPr/>
            </p:nvSpPr>
            <p:spPr bwMode="auto">
              <a:xfrm>
                <a:off x="0" y="1295400"/>
                <a:ext cx="5925600" cy="324000"/>
              </a:xfrm>
              <a:prstGeom prst="rect">
                <a:avLst/>
              </a:prstGeom>
              <a:solidFill>
                <a:srgbClr val="FFFFFF"/>
              </a:solidFill>
              <a:ln w="25400" algn="ctr">
                <a:solidFill>
                  <a:srgbClr val="558ED5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ctr" anchorCtr="0" upright="1"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cs-CZ" sz="1400" dirty="0">
                    <a:solidFill>
                      <a:srgbClr val="000000"/>
                    </a:solidFill>
                    <a:effectLst/>
                    <a:latin typeface="Times New Roman"/>
                    <a:ea typeface="Times New Roman"/>
                  </a:rPr>
                  <a:t>ČÍSLO  PROJEKTU:  CZ.1.07/1.4.00/21.2803</a:t>
                </a:r>
                <a:endParaRPr lang="cs-CZ" sz="1000" dirty="0">
                  <a:effectLst/>
                  <a:latin typeface="Times New Roman"/>
                  <a:ea typeface="Times New Roman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92742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Žáci jsou rozděleni do skupin a plní úkoly z prezentace.</a:t>
            </a:r>
          </a:p>
          <a:p>
            <a:r>
              <a:rPr lang="cs-CZ" dirty="0"/>
              <a:t>Po každém úkolu následuje kontrola a přidělení bodů za splnění úkolu.</a:t>
            </a:r>
          </a:p>
          <a:p>
            <a:r>
              <a:rPr lang="cs-CZ" dirty="0" smtClean="0"/>
              <a:t>Učitel spustí prezentaci a můžeme začít.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8781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908720"/>
            <a:ext cx="8229600" cy="1977677"/>
          </a:xfrm>
        </p:spPr>
        <p:txBody>
          <a:bodyPr>
            <a:normAutofit/>
          </a:bodyPr>
          <a:lstStyle/>
          <a:p>
            <a:r>
              <a:rPr lang="cs-CZ" dirty="0" smtClean="0"/>
              <a:t>1. Který </a:t>
            </a:r>
            <a:r>
              <a:rPr lang="cs-CZ" dirty="0"/>
              <a:t>lidský smysl jsem zapomněla?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3068960"/>
            <a:ext cx="8229600" cy="1728192"/>
          </a:xfrm>
        </p:spPr>
        <p:txBody>
          <a:bodyPr/>
          <a:lstStyle/>
          <a:p>
            <a:r>
              <a:rPr lang="cs-CZ" dirty="0" smtClean="0"/>
              <a:t>Sluch, zrak, čich, </a:t>
            </a:r>
            <a:r>
              <a:rPr lang="cs-CZ" u="sng" dirty="0" smtClean="0"/>
              <a:t>    ? </a:t>
            </a:r>
            <a:endParaRPr lang="cs-CZ" dirty="0"/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4563081" y="3920124"/>
            <a:ext cx="4320480" cy="11521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DALŠÍ  ÚKOL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Šipka doprava 5">
            <a:hlinkClick r:id="" action="ppaction://hlinkshowjump?jump=nextslide"/>
          </p:cNvPr>
          <p:cNvSpPr/>
          <p:nvPr/>
        </p:nvSpPr>
        <p:spPr>
          <a:xfrm>
            <a:off x="4563081" y="5246534"/>
            <a:ext cx="4320480" cy="115212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KONTROLA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2868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124744"/>
            <a:ext cx="8229600" cy="1761653"/>
          </a:xfrm>
        </p:spPr>
        <p:txBody>
          <a:bodyPr>
            <a:normAutofit/>
          </a:bodyPr>
          <a:lstStyle/>
          <a:p>
            <a:r>
              <a:rPr lang="cs-CZ" dirty="0" smtClean="0"/>
              <a:t>1. Který </a:t>
            </a:r>
            <a:r>
              <a:rPr lang="cs-CZ" dirty="0"/>
              <a:t>lidský smysl jsem zapomněla?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3068960"/>
            <a:ext cx="8229600" cy="2376264"/>
          </a:xfrm>
        </p:spPr>
        <p:txBody>
          <a:bodyPr/>
          <a:lstStyle/>
          <a:p>
            <a:r>
              <a:rPr lang="cs-CZ" dirty="0" smtClean="0"/>
              <a:t>Sluch, zrak, čich, </a:t>
            </a:r>
            <a:r>
              <a:rPr lang="cs-CZ" u="sng" dirty="0" smtClean="0"/>
              <a:t>    ?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275856" y="3717032"/>
            <a:ext cx="198663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>
                <a:solidFill>
                  <a:srgbClr val="FF0000"/>
                </a:solidFill>
              </a:rPr>
              <a:t>hmat</a:t>
            </a:r>
            <a:endParaRPr lang="cs-CZ" sz="6600" dirty="0">
              <a:solidFill>
                <a:srgbClr val="FF0000"/>
              </a:solidFill>
            </a:endParaRPr>
          </a:p>
        </p:txBody>
      </p:sp>
      <p:sp>
        <p:nvSpPr>
          <p:cNvPr id="5" name="Šipka doprava 4">
            <a:hlinkClick r:id="rId2" action="ppaction://hlinksldjump"/>
          </p:cNvPr>
          <p:cNvSpPr/>
          <p:nvPr/>
        </p:nvSpPr>
        <p:spPr>
          <a:xfrm>
            <a:off x="4427984" y="5153911"/>
            <a:ext cx="4320480" cy="11521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DALŠÍ  ÚKOL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9119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2007096"/>
          </a:xfrm>
        </p:spPr>
        <p:txBody>
          <a:bodyPr/>
          <a:lstStyle/>
          <a:p>
            <a:r>
              <a:rPr lang="cs-CZ" dirty="0" smtClean="0"/>
              <a:t>2. </a:t>
            </a:r>
            <a:r>
              <a:rPr lang="cs-CZ" dirty="0"/>
              <a:t>Který materiál časem trouchniví?</a:t>
            </a:r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4563081" y="3920124"/>
            <a:ext cx="4320480" cy="11521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DALŠÍ  ÚKOL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Šipka doprava 4">
            <a:hlinkClick r:id="" action="ppaction://hlinkshowjump?jump=nextslide"/>
          </p:cNvPr>
          <p:cNvSpPr/>
          <p:nvPr/>
        </p:nvSpPr>
        <p:spPr>
          <a:xfrm>
            <a:off x="4563081" y="5246534"/>
            <a:ext cx="4320480" cy="115212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KONTROLA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6359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412776"/>
            <a:ext cx="8229600" cy="1935088"/>
          </a:xfrm>
        </p:spPr>
        <p:txBody>
          <a:bodyPr/>
          <a:lstStyle/>
          <a:p>
            <a:r>
              <a:rPr lang="cs-CZ" dirty="0" smtClean="0"/>
              <a:t>2. </a:t>
            </a:r>
            <a:r>
              <a:rPr lang="cs-CZ" dirty="0"/>
              <a:t>Který materiál časem trouchniví?</a:t>
            </a:r>
          </a:p>
        </p:txBody>
      </p:sp>
      <p:sp>
        <p:nvSpPr>
          <p:cNvPr id="3" name="Obdélník 2"/>
          <p:cNvSpPr/>
          <p:nvPr/>
        </p:nvSpPr>
        <p:spPr>
          <a:xfrm>
            <a:off x="2967874" y="3798332"/>
            <a:ext cx="214930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>
                <a:solidFill>
                  <a:srgbClr val="FF0000"/>
                </a:solidFill>
              </a:rPr>
              <a:t>dřevo</a:t>
            </a:r>
            <a:endParaRPr lang="cs-CZ" sz="6600" dirty="0">
              <a:solidFill>
                <a:srgbClr val="FF0000"/>
              </a:solidFill>
            </a:endParaRPr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4540842" y="5229200"/>
            <a:ext cx="4320480" cy="11521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DALŠÍ  ÚKOL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2254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052736"/>
            <a:ext cx="8229600" cy="3240360"/>
          </a:xfrm>
        </p:spPr>
        <p:txBody>
          <a:bodyPr>
            <a:normAutofit/>
          </a:bodyPr>
          <a:lstStyle/>
          <a:p>
            <a:r>
              <a:rPr lang="cs-CZ" dirty="0"/>
              <a:t>3</a:t>
            </a:r>
            <a:r>
              <a:rPr lang="cs-CZ" dirty="0" smtClean="0"/>
              <a:t>. </a:t>
            </a:r>
            <a:r>
              <a:rPr lang="cs-CZ" dirty="0"/>
              <a:t>Jakou barvu má sklo, voda, zkumavka?	</a:t>
            </a:r>
          </a:p>
        </p:txBody>
      </p:sp>
      <p:sp>
        <p:nvSpPr>
          <p:cNvPr id="3" name="Šipka doprava 2">
            <a:hlinkClick r:id="rId2" action="ppaction://hlinksldjump"/>
          </p:cNvPr>
          <p:cNvSpPr/>
          <p:nvPr/>
        </p:nvSpPr>
        <p:spPr>
          <a:xfrm>
            <a:off x="4563081" y="3920124"/>
            <a:ext cx="4320480" cy="11521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DALŠÍ  ÚKOL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Šipka doprava 3">
            <a:hlinkClick r:id="" action="ppaction://hlinkshowjump?jump=nextslide"/>
          </p:cNvPr>
          <p:cNvSpPr/>
          <p:nvPr/>
        </p:nvSpPr>
        <p:spPr>
          <a:xfrm>
            <a:off x="4563081" y="5246534"/>
            <a:ext cx="4320480" cy="115212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KONTROLA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9631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052736"/>
            <a:ext cx="8229600" cy="3240360"/>
          </a:xfrm>
        </p:spPr>
        <p:txBody>
          <a:bodyPr>
            <a:normAutofit/>
          </a:bodyPr>
          <a:lstStyle/>
          <a:p>
            <a:r>
              <a:rPr lang="cs-CZ" dirty="0"/>
              <a:t>3</a:t>
            </a:r>
            <a:r>
              <a:rPr lang="cs-CZ" dirty="0" smtClean="0"/>
              <a:t>. </a:t>
            </a:r>
            <a:r>
              <a:rPr lang="cs-CZ" dirty="0"/>
              <a:t>Jakou barvu má sklo, voda, zkumavka?	</a:t>
            </a:r>
          </a:p>
        </p:txBody>
      </p:sp>
      <p:sp>
        <p:nvSpPr>
          <p:cNvPr id="3" name="Obdélník 2"/>
          <p:cNvSpPr/>
          <p:nvPr/>
        </p:nvSpPr>
        <p:spPr>
          <a:xfrm>
            <a:off x="1763688" y="3933056"/>
            <a:ext cx="591751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>
                <a:solidFill>
                  <a:srgbClr val="FF0000"/>
                </a:solidFill>
              </a:rPr>
              <a:t>č</a:t>
            </a:r>
            <a:r>
              <a:rPr lang="cs-CZ" sz="6600" dirty="0" smtClean="0">
                <a:solidFill>
                  <a:srgbClr val="FF0000"/>
                </a:solidFill>
              </a:rPr>
              <a:t>irou, bezbarvou</a:t>
            </a:r>
            <a:endParaRPr lang="cs-CZ" sz="6600" dirty="0">
              <a:solidFill>
                <a:srgbClr val="FF0000"/>
              </a:solidFill>
            </a:endParaRPr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4563081" y="5301208"/>
            <a:ext cx="4320480" cy="11521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DALŠÍ  ÚKOL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7059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204864"/>
            <a:ext cx="8229600" cy="2088232"/>
          </a:xfrm>
        </p:spPr>
        <p:txBody>
          <a:bodyPr>
            <a:normAutofit/>
          </a:bodyPr>
          <a:lstStyle/>
          <a:p>
            <a:r>
              <a:rPr lang="cs-CZ" dirty="0" smtClean="0"/>
              <a:t>4. </a:t>
            </a:r>
            <a:r>
              <a:rPr lang="cs-CZ" dirty="0"/>
              <a:t>Který materiál se nejvíce používá na výrobu skříně?	</a:t>
            </a:r>
          </a:p>
        </p:txBody>
      </p:sp>
      <p:sp>
        <p:nvSpPr>
          <p:cNvPr id="3" name="Šipka doprava 2">
            <a:hlinkClick r:id="rId2" action="ppaction://hlinksldjump"/>
          </p:cNvPr>
          <p:cNvSpPr/>
          <p:nvPr/>
        </p:nvSpPr>
        <p:spPr>
          <a:xfrm>
            <a:off x="4563081" y="3920124"/>
            <a:ext cx="4320480" cy="11521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DALŠÍ  ÚKOL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Šipka doprava 3">
            <a:hlinkClick r:id="" action="ppaction://hlinkshowjump?jump=nextslide"/>
          </p:cNvPr>
          <p:cNvSpPr/>
          <p:nvPr/>
        </p:nvSpPr>
        <p:spPr>
          <a:xfrm>
            <a:off x="4563081" y="5246534"/>
            <a:ext cx="4320480" cy="115212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KONTROLA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4408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204864"/>
            <a:ext cx="8229600" cy="2088232"/>
          </a:xfrm>
        </p:spPr>
        <p:txBody>
          <a:bodyPr>
            <a:normAutofit/>
          </a:bodyPr>
          <a:lstStyle/>
          <a:p>
            <a:r>
              <a:rPr lang="cs-CZ" dirty="0" smtClean="0"/>
              <a:t>4. </a:t>
            </a:r>
            <a:r>
              <a:rPr lang="cs-CZ" dirty="0"/>
              <a:t>Který materiál se nejvíce používá na výrobu skříně?	</a:t>
            </a:r>
          </a:p>
        </p:txBody>
      </p:sp>
      <p:sp>
        <p:nvSpPr>
          <p:cNvPr id="3" name="Obdélník 2"/>
          <p:cNvSpPr/>
          <p:nvPr/>
        </p:nvSpPr>
        <p:spPr>
          <a:xfrm>
            <a:off x="2967874" y="4352330"/>
            <a:ext cx="214930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>
                <a:solidFill>
                  <a:srgbClr val="FF0000"/>
                </a:solidFill>
              </a:rPr>
              <a:t>dřevo</a:t>
            </a:r>
            <a:endParaRPr lang="cs-CZ" sz="6600" dirty="0">
              <a:solidFill>
                <a:srgbClr val="FF0000"/>
              </a:solidFill>
            </a:endParaRPr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4563081" y="5460326"/>
            <a:ext cx="4320480" cy="11521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DALŠÍ  ÚKOL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6263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476672"/>
            <a:ext cx="8373616" cy="3773402"/>
          </a:xfrm>
        </p:spPr>
        <p:txBody>
          <a:bodyPr>
            <a:normAutofit/>
          </a:bodyPr>
          <a:lstStyle/>
          <a:p>
            <a:pPr lvl="0"/>
            <a:r>
              <a:rPr lang="cs-CZ" dirty="0"/>
              <a:t>5</a:t>
            </a:r>
            <a:r>
              <a:rPr lang="cs-CZ" dirty="0" smtClean="0"/>
              <a:t>. </a:t>
            </a:r>
            <a:r>
              <a:rPr lang="cs-CZ" dirty="0"/>
              <a:t>Který materiál se nepoužívá při výrobě dortu?			</a:t>
            </a:r>
            <a:br>
              <a:rPr lang="cs-CZ" dirty="0"/>
            </a:br>
            <a:r>
              <a:rPr lang="cs-CZ" dirty="0"/>
              <a:t>				</a:t>
            </a:r>
          </a:p>
        </p:txBody>
      </p:sp>
      <p:sp>
        <p:nvSpPr>
          <p:cNvPr id="3" name="Obdélník 2"/>
          <p:cNvSpPr/>
          <p:nvPr/>
        </p:nvSpPr>
        <p:spPr>
          <a:xfrm>
            <a:off x="490673" y="2996952"/>
            <a:ext cx="763284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dirty="0">
                <a:solidFill>
                  <a:prstClr val="black"/>
                </a:solidFill>
                <a:ea typeface="+mj-ea"/>
                <a:cs typeface="+mj-cs"/>
              </a:rPr>
              <a:t>Mouka, </a:t>
            </a:r>
            <a:r>
              <a:rPr lang="cs-CZ" sz="4400" dirty="0" smtClean="0">
                <a:solidFill>
                  <a:prstClr val="black"/>
                </a:solidFill>
                <a:ea typeface="+mj-ea"/>
                <a:cs typeface="+mj-cs"/>
              </a:rPr>
              <a:t>cukr, pepř, vejce</a:t>
            </a:r>
            <a:r>
              <a:rPr lang="cs-CZ" sz="4400" dirty="0">
                <a:solidFill>
                  <a:prstClr val="black"/>
                </a:solidFill>
                <a:ea typeface="+mj-ea"/>
                <a:cs typeface="+mj-cs"/>
              </a:rPr>
              <a:t>, máslo.</a:t>
            </a:r>
            <a:endParaRPr lang="cs-CZ" dirty="0"/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4563081" y="3920124"/>
            <a:ext cx="4320480" cy="11521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DALŠÍ  ÚKOL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Šipka doprava 4">
            <a:hlinkClick r:id="" action="ppaction://hlinkshowjump?jump=nextslide"/>
          </p:cNvPr>
          <p:cNvSpPr/>
          <p:nvPr/>
        </p:nvSpPr>
        <p:spPr>
          <a:xfrm>
            <a:off x="4563081" y="5246534"/>
            <a:ext cx="4320480" cy="115212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KONTROLA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1831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908721"/>
            <a:ext cx="8373616" cy="3726074"/>
          </a:xfrm>
        </p:spPr>
        <p:txBody>
          <a:bodyPr>
            <a:normAutofit/>
          </a:bodyPr>
          <a:lstStyle/>
          <a:p>
            <a:pPr lvl="0"/>
            <a:r>
              <a:rPr lang="cs-CZ" dirty="0"/>
              <a:t>5</a:t>
            </a:r>
            <a:r>
              <a:rPr lang="cs-CZ" dirty="0" smtClean="0"/>
              <a:t>. </a:t>
            </a:r>
            <a:r>
              <a:rPr lang="cs-CZ" dirty="0"/>
              <a:t>Který materiál se nepoužívá při výrobě dortu?			</a:t>
            </a:r>
            <a:br>
              <a:rPr lang="cs-CZ" dirty="0"/>
            </a:br>
            <a:r>
              <a:rPr lang="cs-CZ" dirty="0"/>
              <a:t>				</a:t>
            </a:r>
          </a:p>
        </p:txBody>
      </p:sp>
      <p:sp>
        <p:nvSpPr>
          <p:cNvPr id="3" name="Obdélník 2"/>
          <p:cNvSpPr/>
          <p:nvPr/>
        </p:nvSpPr>
        <p:spPr>
          <a:xfrm>
            <a:off x="467544" y="3865354"/>
            <a:ext cx="763284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dirty="0">
                <a:solidFill>
                  <a:prstClr val="black"/>
                </a:solidFill>
                <a:ea typeface="+mj-ea"/>
                <a:cs typeface="+mj-cs"/>
              </a:rPr>
              <a:t>Mouka, </a:t>
            </a:r>
            <a:r>
              <a:rPr lang="cs-CZ" sz="4400" dirty="0" smtClean="0">
                <a:solidFill>
                  <a:prstClr val="black"/>
                </a:solidFill>
                <a:ea typeface="+mj-ea"/>
                <a:cs typeface="+mj-cs"/>
              </a:rPr>
              <a:t>cukr, pepř, vejce</a:t>
            </a:r>
            <a:r>
              <a:rPr lang="cs-CZ" sz="4400" dirty="0">
                <a:solidFill>
                  <a:prstClr val="black"/>
                </a:solidFill>
                <a:ea typeface="+mj-ea"/>
                <a:cs typeface="+mj-cs"/>
              </a:rPr>
              <a:t>, máslo.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076746" y="4634795"/>
            <a:ext cx="178927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>
                <a:solidFill>
                  <a:srgbClr val="FF0000"/>
                </a:solidFill>
              </a:rPr>
              <a:t>pepř</a:t>
            </a:r>
            <a:endParaRPr lang="cs-CZ" sz="6600" dirty="0">
              <a:solidFill>
                <a:srgbClr val="FF0000"/>
              </a:solidFill>
            </a:endParaRPr>
          </a:p>
        </p:txBody>
      </p:sp>
      <p:sp>
        <p:nvSpPr>
          <p:cNvPr id="5" name="Šipka doprava 4">
            <a:hlinkClick r:id="rId2" action="ppaction://hlinksldjump"/>
          </p:cNvPr>
          <p:cNvSpPr/>
          <p:nvPr/>
        </p:nvSpPr>
        <p:spPr>
          <a:xfrm>
            <a:off x="4563081" y="5589240"/>
            <a:ext cx="4320480" cy="11521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DALŠÍ  ÚKOL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067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100064"/>
            <a:ext cx="8373616" cy="2758812"/>
          </a:xfrm>
        </p:spPr>
        <p:txBody>
          <a:bodyPr>
            <a:normAutofit/>
          </a:bodyPr>
          <a:lstStyle/>
          <a:p>
            <a:pPr lvl="0"/>
            <a:r>
              <a:rPr lang="cs-CZ" dirty="0" smtClean="0"/>
              <a:t>6. </a:t>
            </a:r>
            <a:r>
              <a:rPr lang="cs-CZ" dirty="0"/>
              <a:t>Na který materiál jsem při výrobě okna zapomněla</a:t>
            </a:r>
            <a:r>
              <a:rPr lang="cs-CZ" dirty="0" smtClean="0"/>
              <a:t>?</a:t>
            </a:r>
            <a:r>
              <a:rPr lang="cs-CZ" dirty="0"/>
              <a:t>	</a:t>
            </a:r>
            <a:br>
              <a:rPr lang="cs-CZ" dirty="0"/>
            </a:br>
            <a:r>
              <a:rPr lang="cs-CZ" dirty="0"/>
              <a:t>				</a:t>
            </a:r>
          </a:p>
        </p:txBody>
      </p:sp>
      <p:sp>
        <p:nvSpPr>
          <p:cNvPr id="3" name="Obdélník 2"/>
          <p:cNvSpPr/>
          <p:nvPr/>
        </p:nvSpPr>
        <p:spPr>
          <a:xfrm>
            <a:off x="755576" y="3150683"/>
            <a:ext cx="640871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dirty="0" smtClean="0"/>
              <a:t>Plast, kov, dřevo, </a:t>
            </a:r>
            <a:r>
              <a:rPr lang="cs-CZ" sz="4400" u="sng" dirty="0" smtClean="0"/>
              <a:t>   ?   .</a:t>
            </a:r>
            <a:endParaRPr lang="cs-CZ" dirty="0"/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4563081" y="4118814"/>
            <a:ext cx="4320480" cy="11521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DALŠÍ  ÚKOL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Šipka doprava 4">
            <a:hlinkClick r:id="" action="ppaction://hlinkshowjump?jump=nextslide"/>
          </p:cNvPr>
          <p:cNvSpPr/>
          <p:nvPr/>
        </p:nvSpPr>
        <p:spPr>
          <a:xfrm>
            <a:off x="4563081" y="5445224"/>
            <a:ext cx="4320480" cy="115212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KONTROLA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6003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052736"/>
            <a:ext cx="8373616" cy="2952328"/>
          </a:xfrm>
        </p:spPr>
        <p:txBody>
          <a:bodyPr>
            <a:normAutofit/>
          </a:bodyPr>
          <a:lstStyle/>
          <a:p>
            <a:pPr lvl="0"/>
            <a:r>
              <a:rPr lang="cs-CZ" dirty="0" smtClean="0"/>
              <a:t>6. </a:t>
            </a:r>
            <a:r>
              <a:rPr lang="cs-CZ" dirty="0"/>
              <a:t>Na který materiál jsem při výrobě okna zapomněla</a:t>
            </a:r>
            <a:r>
              <a:rPr lang="cs-CZ" dirty="0" smtClean="0"/>
              <a:t>?</a:t>
            </a:r>
            <a:r>
              <a:rPr lang="cs-CZ" dirty="0"/>
              <a:t>	</a:t>
            </a:r>
            <a:br>
              <a:rPr lang="cs-CZ" dirty="0"/>
            </a:br>
            <a:r>
              <a:rPr lang="cs-CZ" dirty="0"/>
              <a:t>				</a:t>
            </a:r>
          </a:p>
        </p:txBody>
      </p:sp>
      <p:sp>
        <p:nvSpPr>
          <p:cNvPr id="3" name="Obdélník 2"/>
          <p:cNvSpPr/>
          <p:nvPr/>
        </p:nvSpPr>
        <p:spPr>
          <a:xfrm>
            <a:off x="971600" y="3858876"/>
            <a:ext cx="640871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dirty="0" smtClean="0"/>
              <a:t>Plast, kov, dřevo, </a:t>
            </a:r>
            <a:r>
              <a:rPr lang="cs-CZ" sz="4400" u="sng" dirty="0" smtClean="0"/>
              <a:t>   ?   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246262" y="3689598"/>
            <a:ext cx="154080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>
                <a:solidFill>
                  <a:srgbClr val="FF0000"/>
                </a:solidFill>
              </a:rPr>
              <a:t>sklo</a:t>
            </a:r>
            <a:endParaRPr lang="cs-CZ" sz="6600" dirty="0">
              <a:solidFill>
                <a:srgbClr val="FF0000"/>
              </a:solidFill>
            </a:endParaRPr>
          </a:p>
        </p:txBody>
      </p:sp>
      <p:sp>
        <p:nvSpPr>
          <p:cNvPr id="5" name="Šipka doprava 4">
            <a:hlinkClick r:id="rId2" action="ppaction://hlinksldjump"/>
          </p:cNvPr>
          <p:cNvSpPr/>
          <p:nvPr/>
        </p:nvSpPr>
        <p:spPr>
          <a:xfrm>
            <a:off x="4560168" y="5229200"/>
            <a:ext cx="4320480" cy="11521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DALŠÍ  ÚKOL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769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204864"/>
            <a:ext cx="8373616" cy="2016224"/>
          </a:xfrm>
        </p:spPr>
        <p:txBody>
          <a:bodyPr>
            <a:normAutofit/>
          </a:bodyPr>
          <a:lstStyle/>
          <a:p>
            <a:pPr lvl="0"/>
            <a:r>
              <a:rPr lang="cs-CZ" dirty="0"/>
              <a:t>7</a:t>
            </a:r>
            <a:r>
              <a:rPr lang="cs-CZ" dirty="0" smtClean="0"/>
              <a:t>. </a:t>
            </a:r>
            <a:r>
              <a:rPr lang="cs-CZ" dirty="0"/>
              <a:t>Kolik stupňů je bod mrazu? 	</a:t>
            </a:r>
            <a:br>
              <a:rPr lang="cs-CZ" dirty="0"/>
            </a:br>
            <a:r>
              <a:rPr lang="cs-CZ" dirty="0"/>
              <a:t>				</a:t>
            </a:r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4563081" y="3920124"/>
            <a:ext cx="4320480" cy="11521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DALŠÍ  ÚKOL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Šipka doprava 4">
            <a:hlinkClick r:id="" action="ppaction://hlinkshowjump?jump=nextslide"/>
          </p:cNvPr>
          <p:cNvSpPr/>
          <p:nvPr/>
        </p:nvSpPr>
        <p:spPr>
          <a:xfrm>
            <a:off x="4563081" y="5246534"/>
            <a:ext cx="4320480" cy="115212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KONTROLA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6528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204864"/>
            <a:ext cx="8373616" cy="2016224"/>
          </a:xfrm>
        </p:spPr>
        <p:txBody>
          <a:bodyPr>
            <a:normAutofit/>
          </a:bodyPr>
          <a:lstStyle/>
          <a:p>
            <a:pPr lvl="0"/>
            <a:r>
              <a:rPr lang="cs-CZ" dirty="0"/>
              <a:t>7</a:t>
            </a:r>
            <a:r>
              <a:rPr lang="cs-CZ" dirty="0" smtClean="0"/>
              <a:t>. </a:t>
            </a:r>
            <a:r>
              <a:rPr lang="cs-CZ" dirty="0"/>
              <a:t>Kolik stupňů je bod mrazu? 	</a:t>
            </a:r>
            <a:br>
              <a:rPr lang="cs-CZ" dirty="0"/>
            </a:br>
            <a:r>
              <a:rPr lang="cs-CZ" dirty="0"/>
              <a:t>				</a:t>
            </a:r>
          </a:p>
        </p:txBody>
      </p:sp>
      <p:sp>
        <p:nvSpPr>
          <p:cNvPr id="3" name="Obdélník 2"/>
          <p:cNvSpPr/>
          <p:nvPr/>
        </p:nvSpPr>
        <p:spPr>
          <a:xfrm>
            <a:off x="3347864" y="3798332"/>
            <a:ext cx="155523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>
                <a:solidFill>
                  <a:srgbClr val="FF0000"/>
                </a:solidFill>
              </a:rPr>
              <a:t>0 </a:t>
            </a:r>
            <a:r>
              <a:rPr lang="cs-CZ" sz="6600" baseline="30000" dirty="0" err="1">
                <a:solidFill>
                  <a:srgbClr val="FF0000"/>
                </a:solidFill>
              </a:rPr>
              <a:t>o</a:t>
            </a:r>
            <a:r>
              <a:rPr lang="cs-CZ" sz="6600" dirty="0" err="1">
                <a:solidFill>
                  <a:srgbClr val="FF0000"/>
                </a:solidFill>
              </a:rPr>
              <a:t>C</a:t>
            </a:r>
            <a:endParaRPr lang="cs-CZ" sz="6600" dirty="0">
              <a:solidFill>
                <a:srgbClr val="FF0000"/>
              </a:solidFill>
            </a:endParaRPr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4582228" y="5129489"/>
            <a:ext cx="4320480" cy="11521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DALŠÍ  ÚKOL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8065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204864"/>
            <a:ext cx="8373616" cy="2016224"/>
          </a:xfrm>
        </p:spPr>
        <p:txBody>
          <a:bodyPr>
            <a:normAutofit/>
          </a:bodyPr>
          <a:lstStyle/>
          <a:p>
            <a:pPr lvl="0"/>
            <a:r>
              <a:rPr lang="cs-CZ" dirty="0" smtClean="0"/>
              <a:t>8. </a:t>
            </a:r>
            <a:r>
              <a:rPr lang="cs-CZ" dirty="0"/>
              <a:t>Kolik stupňů je bod </a:t>
            </a:r>
            <a:r>
              <a:rPr lang="cs-CZ" dirty="0" smtClean="0"/>
              <a:t>varu? </a:t>
            </a:r>
            <a:r>
              <a:rPr lang="cs-CZ" dirty="0"/>
              <a:t>	</a:t>
            </a:r>
            <a:br>
              <a:rPr lang="cs-CZ" dirty="0"/>
            </a:br>
            <a:r>
              <a:rPr lang="cs-CZ" dirty="0"/>
              <a:t>				</a:t>
            </a:r>
          </a:p>
        </p:txBody>
      </p:sp>
      <p:sp>
        <p:nvSpPr>
          <p:cNvPr id="3" name="Šipka doprava 2">
            <a:hlinkClick r:id="rId2" action="ppaction://hlinksldjump"/>
          </p:cNvPr>
          <p:cNvSpPr/>
          <p:nvPr/>
        </p:nvSpPr>
        <p:spPr>
          <a:xfrm>
            <a:off x="4563081" y="3920124"/>
            <a:ext cx="4320480" cy="11521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DALŠÍ  ÚKOL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Šipka doprava 3">
            <a:hlinkClick r:id="" action="ppaction://hlinkshowjump?jump=nextslide"/>
          </p:cNvPr>
          <p:cNvSpPr/>
          <p:nvPr/>
        </p:nvSpPr>
        <p:spPr>
          <a:xfrm>
            <a:off x="4563081" y="5246534"/>
            <a:ext cx="4320480" cy="115212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KONTROLA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923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204864"/>
            <a:ext cx="8373616" cy="2016224"/>
          </a:xfrm>
        </p:spPr>
        <p:txBody>
          <a:bodyPr>
            <a:normAutofit/>
          </a:bodyPr>
          <a:lstStyle/>
          <a:p>
            <a:pPr lvl="0"/>
            <a:r>
              <a:rPr lang="cs-CZ" dirty="0" smtClean="0"/>
              <a:t>8. </a:t>
            </a:r>
            <a:r>
              <a:rPr lang="cs-CZ" dirty="0"/>
              <a:t>Kolik stupňů je bod </a:t>
            </a:r>
            <a:r>
              <a:rPr lang="cs-CZ" dirty="0" smtClean="0"/>
              <a:t>varu? </a:t>
            </a:r>
            <a:r>
              <a:rPr lang="cs-CZ" dirty="0"/>
              <a:t>	</a:t>
            </a:r>
            <a:br>
              <a:rPr lang="cs-CZ" dirty="0"/>
            </a:br>
            <a:r>
              <a:rPr lang="cs-CZ" dirty="0"/>
              <a:t>				</a:t>
            </a:r>
          </a:p>
        </p:txBody>
      </p:sp>
      <p:sp>
        <p:nvSpPr>
          <p:cNvPr id="5" name="Obdélník 4"/>
          <p:cNvSpPr/>
          <p:nvPr/>
        </p:nvSpPr>
        <p:spPr>
          <a:xfrm>
            <a:off x="2967874" y="3798332"/>
            <a:ext cx="241444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>
                <a:solidFill>
                  <a:srgbClr val="FF0000"/>
                </a:solidFill>
              </a:rPr>
              <a:t>100 </a:t>
            </a:r>
            <a:r>
              <a:rPr lang="cs-CZ" sz="6600" baseline="30000" dirty="0" err="1">
                <a:solidFill>
                  <a:srgbClr val="FF0000"/>
                </a:solidFill>
              </a:rPr>
              <a:t>o</a:t>
            </a:r>
            <a:r>
              <a:rPr lang="cs-CZ" sz="6600" dirty="0" err="1">
                <a:solidFill>
                  <a:srgbClr val="FF0000"/>
                </a:solidFill>
              </a:rPr>
              <a:t>C</a:t>
            </a:r>
            <a:endParaRPr lang="cs-CZ" sz="6600" dirty="0">
              <a:solidFill>
                <a:srgbClr val="FF0000"/>
              </a:solidFill>
            </a:endParaRPr>
          </a:p>
        </p:txBody>
      </p:sp>
      <p:sp>
        <p:nvSpPr>
          <p:cNvPr id="6" name="Šipka doprava 5">
            <a:hlinkClick r:id="rId2" action="ppaction://hlinksldjump"/>
          </p:cNvPr>
          <p:cNvSpPr/>
          <p:nvPr/>
        </p:nvSpPr>
        <p:spPr>
          <a:xfrm>
            <a:off x="4546313" y="5229200"/>
            <a:ext cx="4320480" cy="11521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DALŠÍ  ÚKOL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5369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052736"/>
            <a:ext cx="8373616" cy="4104456"/>
          </a:xfrm>
        </p:spPr>
        <p:txBody>
          <a:bodyPr>
            <a:normAutofit/>
          </a:bodyPr>
          <a:lstStyle/>
          <a:p>
            <a:pPr lvl="0"/>
            <a:r>
              <a:rPr lang="cs-CZ" dirty="0"/>
              <a:t>9</a:t>
            </a:r>
            <a:r>
              <a:rPr lang="cs-CZ" dirty="0" smtClean="0"/>
              <a:t>. </a:t>
            </a:r>
            <a:r>
              <a:rPr lang="cs-CZ" dirty="0"/>
              <a:t>Co se děje se železem ve volné přírodě?	 	</a:t>
            </a:r>
            <a:br>
              <a:rPr lang="cs-CZ" dirty="0"/>
            </a:br>
            <a:r>
              <a:rPr lang="cs-CZ" dirty="0"/>
              <a:t>				</a:t>
            </a:r>
          </a:p>
        </p:txBody>
      </p:sp>
      <p:sp>
        <p:nvSpPr>
          <p:cNvPr id="3" name="Šipka doprava 2">
            <a:hlinkClick r:id="rId2" action="ppaction://hlinksldjump"/>
          </p:cNvPr>
          <p:cNvSpPr/>
          <p:nvPr/>
        </p:nvSpPr>
        <p:spPr>
          <a:xfrm>
            <a:off x="4563081" y="3920124"/>
            <a:ext cx="4320480" cy="11521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DALŠÍ  ÚKOL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Šipka doprava 3">
            <a:hlinkClick r:id="" action="ppaction://hlinkshowjump?jump=nextslide"/>
          </p:cNvPr>
          <p:cNvSpPr/>
          <p:nvPr/>
        </p:nvSpPr>
        <p:spPr>
          <a:xfrm>
            <a:off x="4563081" y="5246534"/>
            <a:ext cx="4320480" cy="115212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KONTROLA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0766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052736"/>
            <a:ext cx="8373616" cy="4104456"/>
          </a:xfrm>
        </p:spPr>
        <p:txBody>
          <a:bodyPr>
            <a:normAutofit/>
          </a:bodyPr>
          <a:lstStyle/>
          <a:p>
            <a:pPr lvl="0"/>
            <a:r>
              <a:rPr lang="cs-CZ" dirty="0"/>
              <a:t>9</a:t>
            </a:r>
            <a:r>
              <a:rPr lang="cs-CZ" dirty="0" smtClean="0"/>
              <a:t>. </a:t>
            </a:r>
            <a:r>
              <a:rPr lang="cs-CZ" dirty="0"/>
              <a:t>Co se děje se železem ve volné přírodě?	 	</a:t>
            </a:r>
            <a:br>
              <a:rPr lang="cs-CZ" dirty="0"/>
            </a:br>
            <a:r>
              <a:rPr lang="cs-CZ" dirty="0"/>
              <a:t>				</a:t>
            </a:r>
          </a:p>
        </p:txBody>
      </p:sp>
      <p:sp>
        <p:nvSpPr>
          <p:cNvPr id="3" name="Obdélník 2"/>
          <p:cNvSpPr/>
          <p:nvPr/>
        </p:nvSpPr>
        <p:spPr>
          <a:xfrm>
            <a:off x="1331640" y="3861048"/>
            <a:ext cx="662473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Koroduje, zreziví</a:t>
            </a:r>
            <a:endParaRPr lang="cs-CZ" sz="6600" dirty="0"/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4563081" y="5229200"/>
            <a:ext cx="4320480" cy="11521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DALŠÍ  ÚKOL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7688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052736"/>
            <a:ext cx="8373616" cy="4104456"/>
          </a:xfrm>
        </p:spPr>
        <p:txBody>
          <a:bodyPr>
            <a:normAutofit/>
          </a:bodyPr>
          <a:lstStyle/>
          <a:p>
            <a:pPr lvl="0"/>
            <a:r>
              <a:rPr lang="cs-CZ" dirty="0" smtClean="0"/>
              <a:t>10. </a:t>
            </a:r>
            <a:r>
              <a:rPr lang="cs-CZ" dirty="0"/>
              <a:t>Co </a:t>
            </a:r>
            <a:r>
              <a:rPr lang="cs-CZ" dirty="0" smtClean="0"/>
              <a:t>vznikne z vody, </a:t>
            </a:r>
            <a:r>
              <a:rPr lang="cs-CZ" dirty="0"/>
              <a:t>když ji ochladíme pod bod mrazu? </a:t>
            </a:r>
            <a:br>
              <a:rPr lang="cs-CZ" dirty="0"/>
            </a:br>
            <a:r>
              <a:rPr lang="cs-CZ" dirty="0"/>
              <a:t>	 	</a:t>
            </a:r>
            <a:br>
              <a:rPr lang="cs-CZ" dirty="0"/>
            </a:br>
            <a:r>
              <a:rPr lang="cs-CZ" dirty="0"/>
              <a:t>				</a:t>
            </a:r>
          </a:p>
        </p:txBody>
      </p:sp>
      <p:sp>
        <p:nvSpPr>
          <p:cNvPr id="3" name="Šipka doprava 2">
            <a:hlinkClick r:id="rId2" action="ppaction://hlinksldjump"/>
          </p:cNvPr>
          <p:cNvSpPr/>
          <p:nvPr/>
        </p:nvSpPr>
        <p:spPr>
          <a:xfrm>
            <a:off x="4563081" y="3920124"/>
            <a:ext cx="4320480" cy="11521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konec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Šipka doprava 3">
            <a:hlinkClick r:id="" action="ppaction://hlinkshowjump?jump=nextslide"/>
          </p:cNvPr>
          <p:cNvSpPr/>
          <p:nvPr/>
        </p:nvSpPr>
        <p:spPr>
          <a:xfrm>
            <a:off x="4563081" y="5246534"/>
            <a:ext cx="4320480" cy="115212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KONTROLA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7773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052736"/>
            <a:ext cx="8373616" cy="4104456"/>
          </a:xfrm>
        </p:spPr>
        <p:txBody>
          <a:bodyPr>
            <a:normAutofit/>
          </a:bodyPr>
          <a:lstStyle/>
          <a:p>
            <a:pPr lvl="0"/>
            <a:r>
              <a:rPr lang="cs-CZ" dirty="0" smtClean="0"/>
              <a:t>10. </a:t>
            </a:r>
            <a:r>
              <a:rPr lang="cs-CZ" dirty="0"/>
              <a:t>Co </a:t>
            </a:r>
            <a:r>
              <a:rPr lang="cs-CZ" dirty="0" smtClean="0"/>
              <a:t>vznikne z vody, </a:t>
            </a:r>
            <a:r>
              <a:rPr lang="cs-CZ" dirty="0"/>
              <a:t>když ji ochladíme pod bod mrazu? </a:t>
            </a:r>
            <a:br>
              <a:rPr lang="cs-CZ" dirty="0"/>
            </a:br>
            <a:r>
              <a:rPr lang="cs-CZ" dirty="0"/>
              <a:t>	</a:t>
            </a:r>
            <a:r>
              <a:rPr lang="cs-CZ" sz="6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led</a:t>
            </a:r>
            <a:r>
              <a:rPr lang="cs-CZ" dirty="0" smtClean="0"/>
              <a:t> </a:t>
            </a:r>
            <a:r>
              <a:rPr lang="cs-CZ" dirty="0"/>
              <a:t>	</a:t>
            </a:r>
            <a:br>
              <a:rPr lang="cs-CZ" dirty="0"/>
            </a:br>
            <a:r>
              <a:rPr lang="cs-CZ" dirty="0"/>
              <a:t>				</a:t>
            </a:r>
          </a:p>
        </p:txBody>
      </p:sp>
      <p:sp>
        <p:nvSpPr>
          <p:cNvPr id="3" name="Šipka doprava 2">
            <a:hlinkClick r:id="rId2" action="ppaction://hlinksldjump"/>
          </p:cNvPr>
          <p:cNvSpPr/>
          <p:nvPr/>
        </p:nvSpPr>
        <p:spPr>
          <a:xfrm>
            <a:off x="4557076" y="5087595"/>
            <a:ext cx="4320480" cy="11521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konec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5362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Hodnocení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Žáci pracovali se zaujetím.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89553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</TotalTime>
  <Words>380</Words>
  <Application>Microsoft Office PowerPoint</Application>
  <PresentationFormat>Předvádění na obrazovce (4:3)</PresentationFormat>
  <Paragraphs>78</Paragraphs>
  <Slides>23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Motiv systému Office</vt:lpstr>
      <vt:lpstr>Prezentace aplikace PowerPoint</vt:lpstr>
      <vt:lpstr>Anotace</vt:lpstr>
      <vt:lpstr>1. Který lidský smysl jsem zapomněla? </vt:lpstr>
      <vt:lpstr>1. Který lidský smysl jsem zapomněla? </vt:lpstr>
      <vt:lpstr>2. Který materiál časem trouchniví?</vt:lpstr>
      <vt:lpstr>2. Který materiál časem trouchniví?</vt:lpstr>
      <vt:lpstr>3. Jakou barvu má sklo, voda, zkumavka? </vt:lpstr>
      <vt:lpstr>3. Jakou barvu má sklo, voda, zkumavka? </vt:lpstr>
      <vt:lpstr>4. Který materiál se nejvíce používá na výrobu skříně? </vt:lpstr>
      <vt:lpstr>4. Který materiál se nejvíce používá na výrobu skříně? </vt:lpstr>
      <vt:lpstr>5. Který materiál se nepoužívá při výrobě dortu?        </vt:lpstr>
      <vt:lpstr>5. Který materiál se nepoužívá při výrobě dortu?        </vt:lpstr>
      <vt:lpstr>6. Na který materiál jsem při výrobě okna zapomněla?      </vt:lpstr>
      <vt:lpstr>6. Na který materiál jsem při výrobě okna zapomněla?      </vt:lpstr>
      <vt:lpstr>7. Kolik stupňů je bod mrazu?       </vt:lpstr>
      <vt:lpstr>7. Kolik stupňů je bod mrazu?       </vt:lpstr>
      <vt:lpstr>8. Kolik stupňů je bod varu?       </vt:lpstr>
      <vt:lpstr>8. Kolik stupňů je bod varu?       </vt:lpstr>
      <vt:lpstr>9. Co se děje se železem ve volné přírodě?        </vt:lpstr>
      <vt:lpstr>9. Co se děje se železem ve volné přírodě?        </vt:lpstr>
      <vt:lpstr>10. Co vznikne z vody, když ji ochladíme pod bod mrazu?          </vt:lpstr>
      <vt:lpstr>10. Co vznikne z vody, když ji ochladíme pod bod mrazu?   led       </vt:lpstr>
      <vt:lpstr>Hodnocení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Škola</dc:creator>
  <cp:lastModifiedBy>Škola</cp:lastModifiedBy>
  <cp:revision>6</cp:revision>
  <dcterms:created xsi:type="dcterms:W3CDTF">2013-01-02T16:16:04Z</dcterms:created>
  <dcterms:modified xsi:type="dcterms:W3CDTF">2013-01-02T17:06:10Z</dcterms:modified>
</cp:coreProperties>
</file>