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E09B99-B1BE-42CF-A26A-7F86EF70D21A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C37E76-02F5-4144-B08F-E150F5E753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2/2c/Calliphora_spec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Supella_supellectilium_cdc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2636912"/>
            <a:ext cx="7772400" cy="1874639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VY_52_INOVACE_06_ Členovci lidských sídel-učební text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 rot="10800000" flipV="1">
            <a:off x="0" y="1447476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u="sng" dirty="0" smtClean="0"/>
              <a:t>Členovci</a:t>
            </a:r>
            <a:r>
              <a:rPr lang="cs-CZ" sz="3100" dirty="0" smtClean="0"/>
              <a:t>: </a:t>
            </a:r>
            <a:r>
              <a:rPr lang="cs-CZ" sz="2700" dirty="0" smtClean="0"/>
              <a:t>článkované tělo a končetiny, tělo kryté kutikulou</a:t>
            </a:r>
            <a:br>
              <a:rPr lang="cs-CZ" sz="2700" dirty="0" smtClean="0"/>
            </a:br>
            <a:r>
              <a:rPr lang="cs-CZ" sz="2700" dirty="0" smtClean="0"/>
              <a:t>v příbytcích člověku konkurují, či pomáhají</a:t>
            </a:r>
            <a:endParaRPr lang="cs-CZ" sz="27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Dvoukřídlí: </a:t>
            </a:r>
            <a:r>
              <a:rPr lang="cs-CZ" sz="2400" u="sng" dirty="0" smtClean="0"/>
              <a:t>Moucha domácí- </a:t>
            </a:r>
            <a:r>
              <a:rPr lang="cs-CZ" sz="2400" dirty="0" smtClean="0"/>
              <a:t>vývin nepřímý proměna dokonalá. Vývin rychlý- v hnijícím mase- </a:t>
            </a:r>
            <a:r>
              <a:rPr lang="cs-CZ" sz="2400" dirty="0" err="1" smtClean="0"/>
              <a:t>lízavě</a:t>
            </a:r>
            <a:r>
              <a:rPr lang="cs-CZ" sz="2400" dirty="0" smtClean="0"/>
              <a:t>- sací ústrojí</a:t>
            </a:r>
          </a:p>
          <a:p>
            <a:pPr>
              <a:buNone/>
            </a:pPr>
            <a:r>
              <a:rPr lang="cs-CZ" sz="2400" u="sng" dirty="0" smtClean="0"/>
              <a:t>Octomilka obecná</a:t>
            </a:r>
            <a:r>
              <a:rPr lang="cs-CZ" sz="2400" dirty="0" smtClean="0"/>
              <a:t>- drobná muška- ničí ovoce</a:t>
            </a:r>
          </a:p>
          <a:p>
            <a:pPr>
              <a:buNone/>
            </a:pPr>
            <a:r>
              <a:rPr lang="cs-CZ" sz="2400" u="sng" dirty="0" smtClean="0"/>
              <a:t>Bzučivka obecná</a:t>
            </a:r>
            <a:r>
              <a:rPr lang="cs-CZ" sz="2400" dirty="0" smtClean="0"/>
              <a:t>- vajíčka do masa- znehodnocení potravin, dnes lékařství- léčba nehojících ran</a:t>
            </a:r>
            <a:endParaRPr lang="cs-CZ" sz="2400" dirty="0"/>
          </a:p>
          <a:p>
            <a:pPr>
              <a:buNone/>
            </a:pPr>
            <a:r>
              <a:rPr lang="cs-CZ" sz="2400" b="1" dirty="0" smtClean="0"/>
              <a:t>Moucha domácí</a:t>
            </a:r>
            <a:r>
              <a:rPr lang="cs-CZ" sz="2400" dirty="0" smtClean="0"/>
              <a:t>	     </a:t>
            </a:r>
            <a:r>
              <a:rPr lang="cs-CZ" sz="2400" b="1" dirty="0" smtClean="0"/>
              <a:t>octomilka                                </a:t>
            </a:r>
            <a:r>
              <a:rPr lang="cs-CZ" sz="2400" dirty="0" smtClean="0"/>
              <a:t>  </a:t>
            </a:r>
            <a:r>
              <a:rPr lang="cs-CZ" sz="2400" b="1" dirty="0" smtClean="0"/>
              <a:t>Bzučivka</a:t>
            </a:r>
            <a:endParaRPr lang="cs-CZ" sz="2400" dirty="0"/>
          </a:p>
        </p:txBody>
      </p:sp>
      <p:pic>
        <p:nvPicPr>
          <p:cNvPr id="12" name="Obrázek 11" descr="moucha domác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4149081"/>
            <a:ext cx="2939816" cy="2293058"/>
          </a:xfrm>
          <a:prstGeom prst="rect">
            <a:avLst/>
          </a:prstGeom>
        </p:spPr>
      </p:pic>
      <p:pic>
        <p:nvPicPr>
          <p:cNvPr id="13" name="Obrázek 12" descr="octomil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4293096"/>
            <a:ext cx="2645094" cy="208823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3528" y="6381328"/>
            <a:ext cx="5218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381328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6453336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pic>
        <p:nvPicPr>
          <p:cNvPr id="2" name="Picture 2" descr="Soubor:Calliphora spe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4086000"/>
            <a:ext cx="2559134" cy="27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u="sng" dirty="0" smtClean="0"/>
              <a:t>Brouci</a:t>
            </a:r>
            <a:r>
              <a:rPr lang="cs-CZ" sz="2400" dirty="0" smtClean="0"/>
              <a:t>: krovky, </a:t>
            </a:r>
            <a:r>
              <a:rPr lang="cs-CZ" sz="2400" dirty="0" smtClean="0"/>
              <a:t>hmyz = </a:t>
            </a:r>
            <a:r>
              <a:rPr lang="cs-CZ" sz="2400" dirty="0" smtClean="0"/>
              <a:t>3páry nohou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7"/>
            <a:ext cx="8964488" cy="18001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Potemník moučný- </a:t>
            </a:r>
            <a:r>
              <a:rPr lang="cs-CZ" sz="2400" dirty="0" smtClean="0"/>
              <a:t>černý, páchne, vývin </a:t>
            </a:r>
            <a:r>
              <a:rPr lang="cs-CZ" sz="2400" dirty="0" smtClean="0"/>
              <a:t>nepřímý- </a:t>
            </a:r>
            <a:r>
              <a:rPr lang="cs-CZ" sz="2400" dirty="0" smtClean="0"/>
              <a:t>proměna dokonalá </a:t>
            </a:r>
          </a:p>
          <a:p>
            <a:pPr>
              <a:buNone/>
            </a:pPr>
            <a:r>
              <a:rPr lang="cs-CZ" sz="2400" u="sng" dirty="0" smtClean="0"/>
              <a:t>Šváb obecný-  </a:t>
            </a:r>
            <a:r>
              <a:rPr lang="cs-CZ" sz="2400" dirty="0" smtClean="0"/>
              <a:t>samička bezkřídlá- znehodnocují moučné potraviny</a:t>
            </a:r>
          </a:p>
          <a:p>
            <a:pPr>
              <a:buNone/>
            </a:pPr>
            <a:r>
              <a:rPr lang="cs-CZ" sz="2400" u="sng" dirty="0" smtClean="0"/>
              <a:t>Rus domácí- </a:t>
            </a:r>
            <a:r>
              <a:rPr lang="cs-CZ" sz="2400" dirty="0" smtClean="0"/>
              <a:t>drobnější- samička okřídlená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lvl="8"/>
            <a:endParaRPr lang="cs-CZ" sz="1200" dirty="0"/>
          </a:p>
        </p:txBody>
      </p:sp>
      <p:pic>
        <p:nvPicPr>
          <p:cNvPr id="4" name="Obrázek 3" descr="potem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852936"/>
            <a:ext cx="3662532" cy="2680308"/>
          </a:xfrm>
          <a:prstGeom prst="rect">
            <a:avLst/>
          </a:prstGeom>
        </p:spPr>
      </p:pic>
      <p:pic>
        <p:nvPicPr>
          <p:cNvPr id="7" name="Obrázek 6" descr="r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2708920"/>
            <a:ext cx="3595748" cy="302433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55576" y="5805264"/>
            <a:ext cx="1411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potemník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5943789"/>
            <a:ext cx="6300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Šváb obecný		       </a:t>
            </a:r>
            <a:r>
              <a:rPr lang="cs-CZ" sz="2400" b="1" dirty="0" err="1" smtClean="0"/>
              <a:t>rus</a:t>
            </a:r>
            <a:r>
              <a:rPr lang="cs-CZ" sz="2400" b="1" dirty="0" smtClean="0"/>
              <a:t> domácí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2564904"/>
            <a:ext cx="760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2492897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12360" y="2132856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pic>
        <p:nvPicPr>
          <p:cNvPr id="4100" name="Picture 4" descr="Supella supellectilium">
            <a:hlinkClick r:id="rId4" tooltip="Supella supellectilium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94739" y="3068960"/>
            <a:ext cx="3273073" cy="26006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u="sng" dirty="0" smtClean="0"/>
              <a:t>Motýli</a:t>
            </a:r>
            <a:r>
              <a:rPr lang="cs-CZ" sz="2800" dirty="0" smtClean="0"/>
              <a:t>: křídla pokrytá šupinkami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8686800" cy="2232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Mol šatní: housenky </a:t>
            </a:r>
            <a:r>
              <a:rPr lang="cs-CZ" sz="2400" dirty="0" smtClean="0"/>
              <a:t>požírají přírodní tkaniny,vývin nepřímý proměna</a:t>
            </a:r>
          </a:p>
          <a:p>
            <a:pPr>
              <a:buNone/>
            </a:pPr>
            <a:r>
              <a:rPr lang="cs-CZ" sz="2400" dirty="0" smtClean="0"/>
              <a:t>                                      dokonalá</a:t>
            </a:r>
            <a:endParaRPr lang="cs-CZ" sz="2400" dirty="0"/>
          </a:p>
          <a:p>
            <a:pPr>
              <a:buNone/>
            </a:pPr>
            <a:r>
              <a:rPr lang="cs-CZ" sz="2400" u="sng" dirty="0" smtClean="0"/>
              <a:t>Zavíječ paprikový: </a:t>
            </a:r>
            <a:r>
              <a:rPr lang="cs-CZ" sz="2400" dirty="0"/>
              <a:t> </a:t>
            </a:r>
            <a:r>
              <a:rPr lang="cs-CZ" sz="2400" dirty="0" smtClean="0"/>
              <a:t>vývin v koření</a:t>
            </a:r>
          </a:p>
          <a:p>
            <a:pPr>
              <a:buNone/>
            </a:pPr>
            <a:r>
              <a:rPr lang="cs-CZ" sz="2400" u="sng" dirty="0" smtClean="0"/>
              <a:t>Zavíječ moučný</a:t>
            </a:r>
            <a:r>
              <a:rPr lang="cs-CZ" sz="2400" dirty="0" smtClean="0"/>
              <a:t>:  vývin v mouce</a:t>
            </a:r>
          </a:p>
          <a:p>
            <a:pPr>
              <a:buNone/>
            </a:pPr>
            <a:r>
              <a:rPr lang="cs-CZ" sz="2400" b="1" dirty="0" smtClean="0"/>
              <a:t>Všichni ničí potraviny = konkurenti</a:t>
            </a:r>
            <a:endParaRPr lang="cs-CZ" sz="2400" b="1" dirty="0"/>
          </a:p>
          <a:p>
            <a:endParaRPr lang="cs-CZ" sz="2400" dirty="0"/>
          </a:p>
        </p:txBody>
      </p:sp>
      <p:pic>
        <p:nvPicPr>
          <p:cNvPr id="4" name="Obrázek 3" descr="mo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4077072"/>
            <a:ext cx="2564904" cy="2564904"/>
          </a:xfrm>
          <a:prstGeom prst="rect">
            <a:avLst/>
          </a:prstGeom>
        </p:spPr>
      </p:pic>
      <p:pic>
        <p:nvPicPr>
          <p:cNvPr id="5" name="Obrázek 4" descr="zavíječ paprikov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3933056"/>
            <a:ext cx="2304256" cy="2691377"/>
          </a:xfrm>
          <a:prstGeom prst="rect">
            <a:avLst/>
          </a:prstGeom>
        </p:spPr>
      </p:pic>
      <p:pic>
        <p:nvPicPr>
          <p:cNvPr id="6" name="Obrázek 5" descr="zavíječ moučn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27421" y="4198624"/>
            <a:ext cx="3354407" cy="21602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115616" y="3573016"/>
            <a:ext cx="11928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3552147"/>
            <a:ext cx="7657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6124" y="3656057"/>
            <a:ext cx="14088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Bezkřídlí: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661648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/>
              <a:t>Rybenka</a:t>
            </a:r>
            <a:r>
              <a:rPr lang="cs-CZ" dirty="0" smtClean="0"/>
              <a:t>: </a:t>
            </a:r>
            <a:r>
              <a:rPr lang="cs-CZ" sz="2400" dirty="0" smtClean="0"/>
              <a:t>pojídá šupinky kůže,vlhko a temno</a:t>
            </a:r>
          </a:p>
          <a:p>
            <a:pPr lvl="8">
              <a:buNone/>
            </a:pPr>
            <a:endParaRPr lang="cs-CZ" sz="1200" dirty="0"/>
          </a:p>
          <a:p>
            <a:pPr lvl="8">
              <a:buNone/>
            </a:pPr>
            <a:r>
              <a:rPr lang="cs-CZ" b="1" dirty="0" smtClean="0"/>
              <a:t>Sekáč		</a:t>
            </a:r>
            <a:r>
              <a:rPr lang="cs-CZ" b="1" dirty="0" smtClean="0"/>
              <a:t>                 pokoutník</a:t>
            </a:r>
            <a:endParaRPr lang="cs-CZ" sz="2400" dirty="0" smtClean="0"/>
          </a:p>
          <a:p>
            <a:pPr>
              <a:buNone/>
            </a:pPr>
            <a:r>
              <a:rPr lang="cs-CZ" sz="1800" b="1" dirty="0" smtClean="0"/>
              <a:t>rybenka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u="sng" dirty="0" smtClean="0"/>
          </a:p>
          <a:p>
            <a:pPr>
              <a:buNone/>
            </a:pPr>
            <a:r>
              <a:rPr lang="cs-CZ" sz="2800" b="1" u="sng" dirty="0" smtClean="0"/>
              <a:t>Pavoukovci:</a:t>
            </a:r>
            <a:r>
              <a:rPr lang="cs-CZ" sz="2400" b="1" u="sng" dirty="0" smtClean="0"/>
              <a:t>  </a:t>
            </a:r>
            <a:r>
              <a:rPr lang="cs-CZ" sz="2400" u="sng" dirty="0" smtClean="0"/>
              <a:t>pavouci- pokoutník-</a:t>
            </a:r>
            <a:r>
              <a:rPr lang="cs-CZ" sz="2400" dirty="0" smtClean="0"/>
              <a:t> pavučiny</a:t>
            </a:r>
            <a:endParaRPr lang="cs-CZ" sz="2400" u="sng" dirty="0" smtClean="0"/>
          </a:p>
          <a:p>
            <a:pPr lvl="6"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- </a:t>
            </a:r>
            <a:r>
              <a:rPr lang="cs-CZ" sz="2400" u="sng" dirty="0" smtClean="0"/>
              <a:t>sekáči </a:t>
            </a:r>
            <a:r>
              <a:rPr lang="cs-CZ" sz="2400" u="sng" dirty="0" smtClean="0"/>
              <a:t>- </a:t>
            </a:r>
            <a:r>
              <a:rPr lang="cs-CZ" sz="2400" dirty="0" smtClean="0"/>
              <a:t>lovec</a:t>
            </a:r>
            <a:endParaRPr lang="cs-CZ" sz="2400" u="sng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sekáč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2492896"/>
            <a:ext cx="3163666" cy="23762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0" y="4365104"/>
            <a:ext cx="6887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5076056" y="5085184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8213115" y="6093296"/>
            <a:ext cx="6073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Obr.12</a:t>
            </a:r>
            <a:endParaRPr lang="cs-CZ" sz="1200" dirty="0"/>
          </a:p>
        </p:txBody>
      </p:sp>
      <p:pic>
        <p:nvPicPr>
          <p:cNvPr id="10" name="Obrázek 9" descr="Silberfischche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1844824"/>
            <a:ext cx="1616734" cy="3282615"/>
          </a:xfrm>
          <a:prstGeom prst="rect">
            <a:avLst/>
          </a:prstGeom>
        </p:spPr>
      </p:pic>
      <p:pic>
        <p:nvPicPr>
          <p:cNvPr id="11" name="Obrázek 10" descr="258px-Katnik_domowy_Tegenaria_domestica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2708920"/>
            <a:ext cx="2627784" cy="31065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92088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 obrázků:</a:t>
            </a:r>
          </a:p>
          <a:p>
            <a:r>
              <a:rPr lang="cs-CZ" sz="1400" dirty="0" smtClean="0"/>
              <a:t>Obr.1-http://cs.wikipedia.org/wiki/Soubor:Musca_domestica_September_2007-1.jpg</a:t>
            </a:r>
          </a:p>
          <a:p>
            <a:r>
              <a:rPr lang="cs-CZ" sz="1400" dirty="0" smtClean="0"/>
              <a:t>Obr.2-http://cs.wikipedia.org/wiki/Soubor:Drosophila_melanogaster_-_side_(aka).jpg</a:t>
            </a:r>
          </a:p>
          <a:p>
            <a:r>
              <a:rPr lang="cs-CZ" sz="1400" dirty="0" smtClean="0"/>
              <a:t>Obr.3- http://cs.wikipedia.org/wiki/Soubor:Calliphora_spec.jpg</a:t>
            </a:r>
          </a:p>
          <a:p>
            <a:r>
              <a:rPr lang="cs-CZ" sz="1400" dirty="0" smtClean="0"/>
              <a:t>Obr.4-http://cs.wikipedia.org/wiki/Soubor:Tenebrio_molitor01.jpg</a:t>
            </a:r>
          </a:p>
          <a:p>
            <a:r>
              <a:rPr lang="cs-CZ" sz="1400" dirty="0" smtClean="0"/>
              <a:t>Obr.5-http://cs.wikipedia.org/wiki/%C5%A0v%C3%A1bi</a:t>
            </a:r>
          </a:p>
          <a:p>
            <a:r>
              <a:rPr lang="cs-CZ" sz="1400" dirty="0" smtClean="0"/>
              <a:t>Obr.6-http://cs.wikipedia.org/wiki/Soubor:Blatella_germanica_p1160206.jpg</a:t>
            </a:r>
          </a:p>
          <a:p>
            <a:r>
              <a:rPr lang="cs-CZ" sz="1400" dirty="0" smtClean="0"/>
              <a:t>Obr.7-http://cs.wikipedia.org/wiki/Mol_%C5%A1atn%C3%AD</a:t>
            </a:r>
          </a:p>
          <a:p>
            <a:r>
              <a:rPr lang="cs-CZ" sz="1400" dirty="0" smtClean="0"/>
              <a:t>Obr.8-http://cs.wikipedia.org/wiki/Soubor:Indianmeal_moth_2009.jpg</a:t>
            </a:r>
          </a:p>
          <a:p>
            <a:r>
              <a:rPr lang="cs-CZ" sz="1400" dirty="0" smtClean="0"/>
              <a:t>Obr.9-http://cs.wikipedia.org/wiki/Zav%C3%ADje%C4%8D_mou%C4%8Dn%C3%BD</a:t>
            </a:r>
          </a:p>
          <a:p>
            <a:r>
              <a:rPr lang="cs-CZ" sz="1400" dirty="0" smtClean="0"/>
              <a:t>Obr.10-http://cs.wikipedia.org/wiki/Rybenka_dom%C3%A1c%C3%AD</a:t>
            </a:r>
          </a:p>
          <a:p>
            <a:r>
              <a:rPr lang="cs-CZ" sz="1400" dirty="0" smtClean="0"/>
              <a:t>Obr.11-http://cs.wikipedia.org/wiki/Sek%C3%A1%C4%8D_rohat%C3%BD</a:t>
            </a:r>
          </a:p>
          <a:p>
            <a:r>
              <a:rPr lang="cs-CZ" sz="1400" dirty="0" smtClean="0"/>
              <a:t>Obr.12-http://cs.wikipedia.org/wiki/Pokoutn%C3%ADk_dom%C3%A1c%C3%AD</a:t>
            </a:r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U-06 učební tex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EU-06 učební text</Template>
  <TotalTime>88</TotalTime>
  <Words>201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EU-06 učební text</vt:lpstr>
      <vt:lpstr>VY_52_INOVACE_06_ Členovci lidských sídel-učební text</vt:lpstr>
      <vt:lpstr>Členovci: článkované tělo a končetiny, tělo kryté kutikulou v příbytcích člověku konkurují, či pomáhají</vt:lpstr>
      <vt:lpstr>Brouci: krovky, hmyz = 3páry nohou</vt:lpstr>
      <vt:lpstr>Motýli: křídla pokrytá šupinkami</vt:lpstr>
      <vt:lpstr>Bezkřídlí: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EU-06 učební text</dc:title>
  <dc:creator>Hercík</dc:creator>
  <cp:lastModifiedBy>Hercíková</cp:lastModifiedBy>
  <cp:revision>20</cp:revision>
  <dcterms:created xsi:type="dcterms:W3CDTF">2011-01-01T17:54:43Z</dcterms:created>
  <dcterms:modified xsi:type="dcterms:W3CDTF">2011-06-30T06:14:18Z</dcterms:modified>
</cp:coreProperties>
</file>